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314"/>
  </p:notesMasterIdLst>
  <p:sldIdLst>
    <p:sldId id="256" r:id="rId2"/>
    <p:sldId id="257" r:id="rId3"/>
    <p:sldId id="463" r:id="rId4"/>
    <p:sldId id="527" r:id="rId5"/>
    <p:sldId id="528" r:id="rId6"/>
    <p:sldId id="529" r:id="rId7"/>
    <p:sldId id="530" r:id="rId8"/>
    <p:sldId id="531" r:id="rId9"/>
    <p:sldId id="532" r:id="rId10"/>
    <p:sldId id="533" r:id="rId11"/>
    <p:sldId id="534" r:id="rId12"/>
    <p:sldId id="535" r:id="rId13"/>
    <p:sldId id="536" r:id="rId14"/>
    <p:sldId id="537" r:id="rId15"/>
    <p:sldId id="538" r:id="rId16"/>
    <p:sldId id="539" r:id="rId17"/>
    <p:sldId id="540" r:id="rId18"/>
    <p:sldId id="541" r:id="rId19"/>
    <p:sldId id="542" r:id="rId20"/>
    <p:sldId id="543" r:id="rId21"/>
    <p:sldId id="544" r:id="rId22"/>
    <p:sldId id="545" r:id="rId23"/>
    <p:sldId id="546" r:id="rId24"/>
    <p:sldId id="547" r:id="rId25"/>
    <p:sldId id="548" r:id="rId26"/>
    <p:sldId id="549" r:id="rId27"/>
    <p:sldId id="550" r:id="rId28"/>
    <p:sldId id="551" r:id="rId29"/>
    <p:sldId id="552" r:id="rId30"/>
    <p:sldId id="553" r:id="rId31"/>
    <p:sldId id="554" r:id="rId32"/>
    <p:sldId id="555" r:id="rId33"/>
    <p:sldId id="556" r:id="rId34"/>
    <p:sldId id="557" r:id="rId35"/>
    <p:sldId id="558" r:id="rId36"/>
    <p:sldId id="559" r:id="rId37"/>
    <p:sldId id="560" r:id="rId38"/>
    <p:sldId id="561" r:id="rId39"/>
    <p:sldId id="562" r:id="rId40"/>
    <p:sldId id="563" r:id="rId41"/>
    <p:sldId id="564" r:id="rId42"/>
    <p:sldId id="565" r:id="rId43"/>
    <p:sldId id="566" r:id="rId44"/>
    <p:sldId id="567" r:id="rId45"/>
    <p:sldId id="568" r:id="rId46"/>
    <p:sldId id="569" r:id="rId47"/>
    <p:sldId id="570" r:id="rId48"/>
    <p:sldId id="571" r:id="rId49"/>
    <p:sldId id="572" r:id="rId50"/>
    <p:sldId id="573" r:id="rId51"/>
    <p:sldId id="574" r:id="rId52"/>
    <p:sldId id="575" r:id="rId53"/>
    <p:sldId id="576" r:id="rId54"/>
    <p:sldId id="577" r:id="rId55"/>
    <p:sldId id="578" r:id="rId56"/>
    <p:sldId id="579" r:id="rId57"/>
    <p:sldId id="580" r:id="rId58"/>
    <p:sldId id="581" r:id="rId59"/>
    <p:sldId id="582" r:id="rId60"/>
    <p:sldId id="583" r:id="rId61"/>
    <p:sldId id="584" r:id="rId62"/>
    <p:sldId id="585" r:id="rId63"/>
    <p:sldId id="586" r:id="rId64"/>
    <p:sldId id="587" r:id="rId65"/>
    <p:sldId id="588" r:id="rId66"/>
    <p:sldId id="589" r:id="rId67"/>
    <p:sldId id="590" r:id="rId68"/>
    <p:sldId id="591" r:id="rId69"/>
    <p:sldId id="592" r:id="rId70"/>
    <p:sldId id="593" r:id="rId71"/>
    <p:sldId id="594" r:id="rId72"/>
    <p:sldId id="595" r:id="rId73"/>
    <p:sldId id="596" r:id="rId74"/>
    <p:sldId id="597" r:id="rId75"/>
    <p:sldId id="598" r:id="rId76"/>
    <p:sldId id="599" r:id="rId77"/>
    <p:sldId id="600" r:id="rId78"/>
    <p:sldId id="601" r:id="rId79"/>
    <p:sldId id="602" r:id="rId80"/>
    <p:sldId id="603" r:id="rId81"/>
    <p:sldId id="604" r:id="rId82"/>
    <p:sldId id="605" r:id="rId83"/>
    <p:sldId id="606" r:id="rId84"/>
    <p:sldId id="607" r:id="rId85"/>
    <p:sldId id="608" r:id="rId86"/>
    <p:sldId id="609" r:id="rId87"/>
    <p:sldId id="610" r:id="rId88"/>
    <p:sldId id="611" r:id="rId89"/>
    <p:sldId id="612" r:id="rId90"/>
    <p:sldId id="613" r:id="rId91"/>
    <p:sldId id="614" r:id="rId92"/>
    <p:sldId id="615" r:id="rId93"/>
    <p:sldId id="616" r:id="rId94"/>
    <p:sldId id="617" r:id="rId95"/>
    <p:sldId id="618" r:id="rId96"/>
    <p:sldId id="619" r:id="rId97"/>
    <p:sldId id="620" r:id="rId98"/>
    <p:sldId id="621" r:id="rId99"/>
    <p:sldId id="622" r:id="rId100"/>
    <p:sldId id="623" r:id="rId101"/>
    <p:sldId id="624" r:id="rId102"/>
    <p:sldId id="625" r:id="rId103"/>
    <p:sldId id="626" r:id="rId104"/>
    <p:sldId id="627" r:id="rId105"/>
    <p:sldId id="628" r:id="rId106"/>
    <p:sldId id="629" r:id="rId107"/>
    <p:sldId id="630" r:id="rId108"/>
    <p:sldId id="631" r:id="rId109"/>
    <p:sldId id="632" r:id="rId110"/>
    <p:sldId id="633" r:id="rId111"/>
    <p:sldId id="634" r:id="rId112"/>
    <p:sldId id="635" r:id="rId113"/>
    <p:sldId id="636" r:id="rId114"/>
    <p:sldId id="637" r:id="rId115"/>
    <p:sldId id="638" r:id="rId116"/>
    <p:sldId id="639" r:id="rId117"/>
    <p:sldId id="640" r:id="rId118"/>
    <p:sldId id="641" r:id="rId119"/>
    <p:sldId id="642" r:id="rId120"/>
    <p:sldId id="643" r:id="rId121"/>
    <p:sldId id="644" r:id="rId122"/>
    <p:sldId id="645" r:id="rId123"/>
    <p:sldId id="646" r:id="rId124"/>
    <p:sldId id="647" r:id="rId125"/>
    <p:sldId id="648" r:id="rId126"/>
    <p:sldId id="649" r:id="rId127"/>
    <p:sldId id="650" r:id="rId128"/>
    <p:sldId id="651" r:id="rId129"/>
    <p:sldId id="652" r:id="rId130"/>
    <p:sldId id="653" r:id="rId131"/>
    <p:sldId id="654" r:id="rId132"/>
    <p:sldId id="655" r:id="rId133"/>
    <p:sldId id="656" r:id="rId134"/>
    <p:sldId id="657" r:id="rId135"/>
    <p:sldId id="658" r:id="rId136"/>
    <p:sldId id="659" r:id="rId137"/>
    <p:sldId id="660" r:id="rId138"/>
    <p:sldId id="661" r:id="rId139"/>
    <p:sldId id="662" r:id="rId140"/>
    <p:sldId id="663" r:id="rId141"/>
    <p:sldId id="664" r:id="rId142"/>
    <p:sldId id="665" r:id="rId143"/>
    <p:sldId id="666" r:id="rId144"/>
    <p:sldId id="667" r:id="rId145"/>
    <p:sldId id="668" r:id="rId146"/>
    <p:sldId id="669" r:id="rId147"/>
    <p:sldId id="670" r:id="rId148"/>
    <p:sldId id="671" r:id="rId149"/>
    <p:sldId id="672" r:id="rId150"/>
    <p:sldId id="673" r:id="rId151"/>
    <p:sldId id="674" r:id="rId152"/>
    <p:sldId id="675" r:id="rId153"/>
    <p:sldId id="676" r:id="rId154"/>
    <p:sldId id="677" r:id="rId155"/>
    <p:sldId id="678" r:id="rId156"/>
    <p:sldId id="679" r:id="rId157"/>
    <p:sldId id="680" r:id="rId158"/>
    <p:sldId id="681" r:id="rId159"/>
    <p:sldId id="682" r:id="rId160"/>
    <p:sldId id="683" r:id="rId161"/>
    <p:sldId id="684" r:id="rId162"/>
    <p:sldId id="685" r:id="rId163"/>
    <p:sldId id="686" r:id="rId164"/>
    <p:sldId id="687" r:id="rId165"/>
    <p:sldId id="688" r:id="rId166"/>
    <p:sldId id="689" r:id="rId167"/>
    <p:sldId id="690" r:id="rId168"/>
    <p:sldId id="691" r:id="rId169"/>
    <p:sldId id="692" r:id="rId170"/>
    <p:sldId id="693" r:id="rId171"/>
    <p:sldId id="694" r:id="rId172"/>
    <p:sldId id="709" r:id="rId173"/>
    <p:sldId id="696" r:id="rId174"/>
    <p:sldId id="697" r:id="rId175"/>
    <p:sldId id="698" r:id="rId176"/>
    <p:sldId id="699" r:id="rId177"/>
    <p:sldId id="700" r:id="rId178"/>
    <p:sldId id="701" r:id="rId179"/>
    <p:sldId id="702" r:id="rId180"/>
    <p:sldId id="703" r:id="rId181"/>
    <p:sldId id="704" r:id="rId182"/>
    <p:sldId id="705" r:id="rId183"/>
    <p:sldId id="706" r:id="rId184"/>
    <p:sldId id="707" r:id="rId185"/>
    <p:sldId id="708" r:id="rId186"/>
    <p:sldId id="742" r:id="rId187"/>
    <p:sldId id="710" r:id="rId188"/>
    <p:sldId id="711" r:id="rId189"/>
    <p:sldId id="712" r:id="rId190"/>
    <p:sldId id="713" r:id="rId191"/>
    <p:sldId id="714" r:id="rId192"/>
    <p:sldId id="715" r:id="rId193"/>
    <p:sldId id="716" r:id="rId194"/>
    <p:sldId id="717" r:id="rId195"/>
    <p:sldId id="718" r:id="rId196"/>
    <p:sldId id="719" r:id="rId197"/>
    <p:sldId id="720" r:id="rId198"/>
    <p:sldId id="721" r:id="rId199"/>
    <p:sldId id="722" r:id="rId200"/>
    <p:sldId id="723" r:id="rId201"/>
    <p:sldId id="724" r:id="rId202"/>
    <p:sldId id="725" r:id="rId203"/>
    <p:sldId id="726" r:id="rId204"/>
    <p:sldId id="727" r:id="rId205"/>
    <p:sldId id="728" r:id="rId206"/>
    <p:sldId id="729" r:id="rId207"/>
    <p:sldId id="730" r:id="rId208"/>
    <p:sldId id="731" r:id="rId209"/>
    <p:sldId id="732" r:id="rId210"/>
    <p:sldId id="733" r:id="rId211"/>
    <p:sldId id="734" r:id="rId212"/>
    <p:sldId id="735" r:id="rId213"/>
    <p:sldId id="736" r:id="rId214"/>
    <p:sldId id="737" r:id="rId215"/>
    <p:sldId id="738" r:id="rId216"/>
    <p:sldId id="739" r:id="rId217"/>
    <p:sldId id="740" r:id="rId218"/>
    <p:sldId id="741" r:id="rId219"/>
    <p:sldId id="743" r:id="rId220"/>
    <p:sldId id="744" r:id="rId221"/>
    <p:sldId id="745" r:id="rId222"/>
    <p:sldId id="746" r:id="rId223"/>
    <p:sldId id="747" r:id="rId224"/>
    <p:sldId id="748" r:id="rId225"/>
    <p:sldId id="749" r:id="rId226"/>
    <p:sldId id="750" r:id="rId227"/>
    <p:sldId id="751" r:id="rId228"/>
    <p:sldId id="752" r:id="rId229"/>
    <p:sldId id="753" r:id="rId230"/>
    <p:sldId id="754" r:id="rId231"/>
    <p:sldId id="755" r:id="rId232"/>
    <p:sldId id="756" r:id="rId233"/>
    <p:sldId id="757" r:id="rId234"/>
    <p:sldId id="758" r:id="rId235"/>
    <p:sldId id="759" r:id="rId236"/>
    <p:sldId id="760" r:id="rId237"/>
    <p:sldId id="761" r:id="rId238"/>
    <p:sldId id="762" r:id="rId239"/>
    <p:sldId id="763" r:id="rId240"/>
    <p:sldId id="764" r:id="rId241"/>
    <p:sldId id="765" r:id="rId242"/>
    <p:sldId id="766" r:id="rId243"/>
    <p:sldId id="767" r:id="rId244"/>
    <p:sldId id="768" r:id="rId245"/>
    <p:sldId id="769" r:id="rId246"/>
    <p:sldId id="770" r:id="rId247"/>
    <p:sldId id="771" r:id="rId248"/>
    <p:sldId id="772" r:id="rId249"/>
    <p:sldId id="773" r:id="rId250"/>
    <p:sldId id="774" r:id="rId251"/>
    <p:sldId id="775" r:id="rId252"/>
    <p:sldId id="776" r:id="rId253"/>
    <p:sldId id="777" r:id="rId254"/>
    <p:sldId id="778" r:id="rId255"/>
    <p:sldId id="779" r:id="rId256"/>
    <p:sldId id="780" r:id="rId257"/>
    <p:sldId id="781" r:id="rId258"/>
    <p:sldId id="782" r:id="rId259"/>
    <p:sldId id="783" r:id="rId260"/>
    <p:sldId id="784" r:id="rId261"/>
    <p:sldId id="785" r:id="rId262"/>
    <p:sldId id="786" r:id="rId263"/>
    <p:sldId id="787" r:id="rId264"/>
    <p:sldId id="788" r:id="rId265"/>
    <p:sldId id="789" r:id="rId266"/>
    <p:sldId id="790" r:id="rId267"/>
    <p:sldId id="791" r:id="rId268"/>
    <p:sldId id="792" r:id="rId269"/>
    <p:sldId id="793" r:id="rId270"/>
    <p:sldId id="794" r:id="rId271"/>
    <p:sldId id="795" r:id="rId272"/>
    <p:sldId id="796" r:id="rId273"/>
    <p:sldId id="797" r:id="rId274"/>
    <p:sldId id="798" r:id="rId275"/>
    <p:sldId id="799" r:id="rId276"/>
    <p:sldId id="800" r:id="rId277"/>
    <p:sldId id="801" r:id="rId278"/>
    <p:sldId id="802" r:id="rId279"/>
    <p:sldId id="803" r:id="rId280"/>
    <p:sldId id="804" r:id="rId281"/>
    <p:sldId id="805" r:id="rId282"/>
    <p:sldId id="806" r:id="rId283"/>
    <p:sldId id="807" r:id="rId284"/>
    <p:sldId id="808" r:id="rId285"/>
    <p:sldId id="809" r:id="rId286"/>
    <p:sldId id="810" r:id="rId287"/>
    <p:sldId id="811" r:id="rId288"/>
    <p:sldId id="812" r:id="rId289"/>
    <p:sldId id="813" r:id="rId290"/>
    <p:sldId id="814" r:id="rId291"/>
    <p:sldId id="815" r:id="rId292"/>
    <p:sldId id="816" r:id="rId293"/>
    <p:sldId id="817" r:id="rId294"/>
    <p:sldId id="818" r:id="rId295"/>
    <p:sldId id="819" r:id="rId296"/>
    <p:sldId id="820" r:id="rId297"/>
    <p:sldId id="821" r:id="rId298"/>
    <p:sldId id="822" r:id="rId299"/>
    <p:sldId id="823" r:id="rId300"/>
    <p:sldId id="396" r:id="rId301"/>
    <p:sldId id="419" r:id="rId302"/>
    <p:sldId id="420" r:id="rId303"/>
    <p:sldId id="421" r:id="rId304"/>
    <p:sldId id="422" r:id="rId305"/>
    <p:sldId id="472" r:id="rId306"/>
    <p:sldId id="473" r:id="rId307"/>
    <p:sldId id="474" r:id="rId308"/>
    <p:sldId id="477" r:id="rId309"/>
    <p:sldId id="475" r:id="rId310"/>
    <p:sldId id="476" r:id="rId311"/>
    <p:sldId id="526" r:id="rId312"/>
    <p:sldId id="407" r:id="rId313"/>
  </p:sldIdLst>
  <p:sldSz cx="12192000" cy="6858000"/>
  <p:notesSz cx="6648450" cy="9782175"/>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AB3E90C0-701A-4539-96AB-BEBBC2082681}">
          <p14:sldIdLst>
            <p14:sldId id="256"/>
            <p14:sldId id="257"/>
            <p14:sldId id="463"/>
          </p14:sldIdLst>
        </p14:section>
        <p14:section name="脚本概述" id="{231BF7D5-3F91-42CA-A155-F90C9C8A75D5}">
          <p14:sldIdLst>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Lst>
        </p14:section>
        <p14:section name="JavaScript概述" id="{1B2C9796-3752-4B91-B9DE-544C8013D463}">
          <p14:sldIdLst>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Lst>
        </p14:section>
        <p14:section name="JavaScript基本要素" id="{D0EDAF62-B2AB-40FB-AD68-66919BEDE296}">
          <p14:sldIdLst>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Lst>
        </p14:section>
        <p14:section name="数组" id="{D34D30D9-082A-4CF6-8442-1C1E3F7854F7}">
          <p14:sldIdLst>
            <p14:sldId id="599"/>
            <p14:sldId id="600"/>
            <p14:sldId id="601"/>
            <p14:sldId id="602"/>
            <p14:sldId id="603"/>
            <p14:sldId id="604"/>
            <p14:sldId id="605"/>
            <p14:sldId id="606"/>
            <p14:sldId id="607"/>
            <p14:sldId id="608"/>
          </p14:sldIdLst>
        </p14:section>
        <p14:section name="函数1" id="{053469B0-64B0-467E-B457-6C5BC6E24EE1}">
          <p14:sldIdLst>
            <p14:sldId id="609"/>
            <p14:sldId id="610"/>
            <p14:sldId id="611"/>
            <p14:sldId id="612"/>
            <p14:sldId id="613"/>
            <p14:sldId id="614"/>
            <p14:sldId id="615"/>
            <p14:sldId id="616"/>
            <p14:sldId id="617"/>
            <p14:sldId id="618"/>
            <p14:sldId id="619"/>
            <p14:sldId id="620"/>
          </p14:sldIdLst>
        </p14:section>
        <p14:section name="对象" id="{C6051AA4-9C55-44CE-98AB-F6BA3C68FA57}">
          <p14:sldIdLst>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Lst>
        </p14:section>
        <p14:section name="继承" id="{738597C6-EF44-4624-9CAD-1BB6BB73159C}">
          <p14:sldIdLst>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709"/>
            <p14:sldId id="696"/>
            <p14:sldId id="697"/>
            <p14:sldId id="698"/>
            <p14:sldId id="699"/>
            <p14:sldId id="700"/>
            <p14:sldId id="701"/>
            <p14:sldId id="702"/>
            <p14:sldId id="703"/>
            <p14:sldId id="704"/>
            <p14:sldId id="705"/>
            <p14:sldId id="706"/>
            <p14:sldId id="707"/>
            <p14:sldId id="708"/>
          </p14:sldIdLst>
        </p14:section>
        <p14:section name="内建类型和对象" id="{FDC737FD-708F-45F3-B8CF-D8B07C8C5129}">
          <p14:sldIdLst>
            <p14:sldId id="742"/>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Lst>
        </p14:section>
        <p14:section name="函数2" id="{C5D01678-2B4B-45D7-8E37-46F158482E33}">
          <p14:sldIdLst>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Lst>
        </p14:section>
        <p14:section name="相关资源" id="{BB5C98E9-D3BE-4808-A117-8ADA1E3289AC}">
          <p14:sldIdLst>
            <p14:sldId id="396"/>
            <p14:sldId id="419"/>
            <p14:sldId id="420"/>
            <p14:sldId id="421"/>
            <p14:sldId id="422"/>
            <p14:sldId id="472"/>
            <p14:sldId id="473"/>
            <p14:sldId id="474"/>
            <p14:sldId id="477"/>
            <p14:sldId id="475"/>
            <p14:sldId id="476"/>
            <p14:sldId id="526"/>
            <p14:sldId id="4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81">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30305"/>
    <a:srgbClr val="EA20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8" autoAdjust="0"/>
    <p:restoredTop sz="85761" autoAdjust="0"/>
  </p:normalViewPr>
  <p:slideViewPr>
    <p:cSldViewPr>
      <p:cViewPr varScale="1">
        <p:scale>
          <a:sx n="91" d="100"/>
          <a:sy n="91" d="100"/>
        </p:scale>
        <p:origin x="696" y="60"/>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 d="1"/>
        <a:sy n="1" d="1"/>
      </p:scale>
      <p:origin x="0" y="-9716"/>
    </p:cViewPr>
  </p:sorterViewPr>
  <p:notesViewPr>
    <p:cSldViewPr>
      <p:cViewPr varScale="1">
        <p:scale>
          <a:sx n="83" d="100"/>
          <a:sy n="83" d="100"/>
        </p:scale>
        <p:origin x="3324" y="44"/>
      </p:cViewPr>
      <p:guideLst>
        <p:guide orient="horz" pos="3081"/>
        <p:guide pos="209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presProps" Target="pres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notesMaster" Target="notesMasters/notes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1" name="Rectangle 3"/>
          <p:cNvSpPr>
            <a:spLocks noGrp="1" noChangeArrowheads="1"/>
          </p:cNvSpPr>
          <p:nvPr>
            <p:ph type="dt" idx="1"/>
          </p:nvPr>
        </p:nvSpPr>
        <p:spPr bwMode="auto">
          <a:xfrm>
            <a:off x="3767138" y="0"/>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smtClean="0">
                <a:latin typeface="Tahoma" pitchFamily="34" charset="0"/>
              </a:defRPr>
            </a:lvl1pPr>
          </a:lstStyle>
          <a:p>
            <a:pPr>
              <a:defRPr/>
            </a:pPr>
            <a:endParaRPr lang="en-US" altLang="zh-CN"/>
          </a:p>
        </p:txBody>
      </p:sp>
      <p:sp>
        <p:nvSpPr>
          <p:cNvPr id="26628" name="Rectangle 4"/>
          <p:cNvSpPr>
            <a:spLocks noGrp="1" noRot="1" noChangeAspect="1" noChangeArrowheads="1" noTextEdit="1"/>
          </p:cNvSpPr>
          <p:nvPr>
            <p:ph type="sldImg" idx="2"/>
          </p:nvPr>
        </p:nvSpPr>
        <p:spPr bwMode="auto">
          <a:xfrm>
            <a:off x="65088" y="733425"/>
            <a:ext cx="6519862" cy="36687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885825" y="4646613"/>
            <a:ext cx="4876800" cy="440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dirty="0" smtClean="0"/>
              <a:t>单击此处编辑母版文本样式</a:t>
            </a:r>
          </a:p>
          <a:p>
            <a:pPr lvl="1"/>
            <a:r>
              <a:rPr lang="zh-CN" altLang="en-US" noProof="0" dirty="0" smtClean="0"/>
              <a:t>第二级</a:t>
            </a:r>
          </a:p>
          <a:p>
            <a:pPr lvl="2"/>
            <a:r>
              <a:rPr lang="zh-CN" altLang="en-US" noProof="0" dirty="0" smtClean="0"/>
              <a:t>第三级</a:t>
            </a:r>
          </a:p>
          <a:p>
            <a:pPr lvl="3"/>
            <a:r>
              <a:rPr lang="zh-CN" altLang="en-US" noProof="0" dirty="0" smtClean="0"/>
              <a:t>第四级</a:t>
            </a:r>
          </a:p>
          <a:p>
            <a:pPr lvl="4"/>
            <a:r>
              <a:rPr lang="zh-CN" altLang="en-US" noProof="0" dirty="0" smtClean="0"/>
              <a:t>第五级</a:t>
            </a:r>
          </a:p>
        </p:txBody>
      </p:sp>
      <p:sp>
        <p:nvSpPr>
          <p:cNvPr id="7174" name="Rectangle 6"/>
          <p:cNvSpPr>
            <a:spLocks noGrp="1" noChangeArrowheads="1"/>
          </p:cNvSpPr>
          <p:nvPr>
            <p:ph type="ftr" sz="quarter" idx="4"/>
          </p:nvPr>
        </p:nvSpPr>
        <p:spPr bwMode="auto">
          <a:xfrm>
            <a:off x="0" y="9293225"/>
            <a:ext cx="2881313"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smtClean="0">
                <a:latin typeface="Tahoma" pitchFamily="34" charset="0"/>
              </a:defRPr>
            </a:lvl1pPr>
          </a:lstStyle>
          <a:p>
            <a:pPr>
              <a:defRPr/>
            </a:pPr>
            <a:endParaRPr lang="en-US" altLang="zh-CN"/>
          </a:p>
        </p:txBody>
      </p:sp>
      <p:sp>
        <p:nvSpPr>
          <p:cNvPr id="7175" name="Rectangle 7"/>
          <p:cNvSpPr>
            <a:spLocks noGrp="1" noChangeArrowheads="1"/>
          </p:cNvSpPr>
          <p:nvPr>
            <p:ph type="sldNum" sz="quarter" idx="5"/>
          </p:nvPr>
        </p:nvSpPr>
        <p:spPr bwMode="auto">
          <a:xfrm>
            <a:off x="3767138" y="9293225"/>
            <a:ext cx="28813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smtClean="0">
                <a:latin typeface="Tahoma" pitchFamily="34" charset="0"/>
              </a:defRPr>
            </a:lvl1pPr>
          </a:lstStyle>
          <a:p>
            <a:pPr>
              <a:defRPr/>
            </a:pPr>
            <a:fld id="{44192EF7-8FAB-4DBB-ABF4-5586931266FD}" type="slidenum">
              <a:rPr lang="en-US" altLang="zh-CN"/>
              <a:pPr>
                <a:defRPr/>
              </a:pPr>
              <a:t>‹#›</a:t>
            </a:fld>
            <a:endParaRPr lang="en-US" altLang="zh-CN"/>
          </a:p>
        </p:txBody>
      </p:sp>
    </p:spTree>
    <p:extLst>
      <p:ext uri="{BB962C8B-B14F-4D97-AF65-F5344CB8AC3E}">
        <p14:creationId xmlns:p14="http://schemas.microsoft.com/office/powerpoint/2010/main" val="15388667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www.cnblogs.com/zhuzhenwei918/p/6131345.html" TargetMode="External"/><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c39.es/ecma262/#sec-overview"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List_of_ECMAScript_engin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A3A8806F-00E4-4B0F-8129-1EF3D61F8955}" type="slidenum">
              <a:rPr lang="en-US" altLang="zh-CN">
                <a:latin typeface="Tahoma" pitchFamily="34" charset="0"/>
              </a:rPr>
              <a:pPr/>
              <a:t>1</a:t>
            </a:fld>
            <a:endParaRPr lang="en-US" altLang="zh-CN">
              <a:latin typeface="Tahoma" pitchFamily="34" charset="0"/>
            </a:endParaRPr>
          </a:p>
        </p:txBody>
      </p:sp>
      <p:sp>
        <p:nvSpPr>
          <p:cNvPr id="27651" name="Rectangle 2"/>
          <p:cNvSpPr>
            <a:spLocks noGrp="1" noRot="1" noChangeAspect="1" noChangeArrowheads="1" noTextEdit="1"/>
          </p:cNvSpPr>
          <p:nvPr>
            <p:ph type="sldImg"/>
          </p:nvPr>
        </p:nvSpPr>
        <p:spPr>
          <a:xfrm>
            <a:off x="65088" y="733425"/>
            <a:ext cx="6519862" cy="3668713"/>
          </a:xfrm>
          <a:ln/>
        </p:spPr>
      </p:sp>
      <p:sp>
        <p:nvSpPr>
          <p:cNvPr id="27652" name="Rectangle 3"/>
          <p:cNvSpPr>
            <a:spLocks noGrp="1" noChangeArrowheads="1"/>
          </p:cNvSpPr>
          <p:nvPr>
            <p:ph type="body" idx="1"/>
          </p:nvPr>
        </p:nvSpPr>
        <p:spPr>
          <a:noFill/>
        </p:spPr>
        <p:txBody>
          <a:bodyPr/>
          <a:lstStyle/>
          <a:p>
            <a:pPr eaLnBrk="1" hangingPunct="1"/>
            <a:endParaRPr lang="zh-CN" altLang="zh-CN" smtClean="0"/>
          </a:p>
        </p:txBody>
      </p:sp>
    </p:spTree>
    <p:extLst>
      <p:ext uri="{BB962C8B-B14F-4D97-AF65-F5344CB8AC3E}">
        <p14:creationId xmlns:p14="http://schemas.microsoft.com/office/powerpoint/2010/main" val="3921100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Applet</a:t>
            </a:r>
            <a:r>
              <a:rPr lang="zh-CN" altLang="en-US" dirty="0" smtClean="0"/>
              <a:t>机制</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a:t>
            </a:fld>
            <a:endParaRPr lang="en-US" altLang="zh-CN"/>
          </a:p>
        </p:txBody>
      </p:sp>
    </p:spTree>
    <p:extLst>
      <p:ext uri="{BB962C8B-B14F-4D97-AF65-F5344CB8AC3E}">
        <p14:creationId xmlns:p14="http://schemas.microsoft.com/office/powerpoint/2010/main" val="42855236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在本部分中，我们将对</a:t>
            </a:r>
            <a:r>
              <a:rPr lang="en-US" altLang="zh-CN" dirty="0" smtClean="0"/>
              <a:t>JS</a:t>
            </a:r>
            <a:r>
              <a:rPr lang="zh-CN" altLang="en-US" dirty="0" smtClean="0"/>
              <a:t>内建类型中的函数类型进行深入介绍，包括函数类型中系统提供的属性和方法，</a:t>
            </a:r>
            <a:r>
              <a:rPr lang="en-US" altLang="zh-CN" dirty="0" smtClean="0"/>
              <a:t>this</a:t>
            </a:r>
            <a:r>
              <a:rPr lang="zh-CN" altLang="en-US" smtClean="0"/>
              <a:t>关键字，函数参数，箭头函数，函数作用域，以及闭包、惰性载入函数、柯里化等高级概念。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259</a:t>
            </a:fld>
            <a:endParaRPr lang="en-US" altLang="zh-CN"/>
          </a:p>
        </p:txBody>
      </p:sp>
    </p:spTree>
    <p:extLst>
      <p:ext uri="{BB962C8B-B14F-4D97-AF65-F5344CB8AC3E}">
        <p14:creationId xmlns:p14="http://schemas.microsoft.com/office/powerpoint/2010/main" val="1396114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这个地方修订一下前面讲</a:t>
            </a:r>
            <a:r>
              <a:rPr lang="en-US" altLang="zh-CN" dirty="0" smtClean="0"/>
              <a:t>new</a:t>
            </a:r>
            <a:r>
              <a:rPr lang="zh-CN" altLang="en-US" dirty="0" smtClean="0"/>
              <a:t>运算符时候不规范的地方，构造函数对象所指原型对象不是</a:t>
            </a:r>
            <a:r>
              <a:rPr lang="en-US" altLang="zh-CN" dirty="0" smtClean="0"/>
              <a:t>new</a:t>
            </a:r>
            <a:r>
              <a:rPr lang="zh-CN" altLang="en-US" dirty="0" smtClean="0"/>
              <a:t>的时候才生成，而是定义函数对象的时候就有了，当时只是便于讲解</a:t>
            </a:r>
            <a:endParaRPr lang="en-US" altLang="zh-CN" dirty="0" smtClean="0"/>
          </a:p>
          <a:p>
            <a:r>
              <a:rPr lang="en-US" altLang="zh-CN" dirty="0" smtClean="0"/>
              <a:t>ES6</a:t>
            </a:r>
            <a:r>
              <a:rPr lang="zh-CN" altLang="en-US" dirty="0" smtClean="0"/>
              <a:t>中有了箭头函数后，并不是所有函数都有</a:t>
            </a:r>
            <a:r>
              <a:rPr lang="en-US" altLang="zh-CN" dirty="0" smtClean="0"/>
              <a:t>prototype</a:t>
            </a:r>
            <a:r>
              <a:rPr lang="zh-CN" altLang="en-US" dirty="0" smtClean="0"/>
              <a:t>的（后面会讲到）</a:t>
            </a:r>
            <a:endParaRPr lang="en-US" altLang="zh-CN" dirty="0" smtClean="0"/>
          </a:p>
          <a:p>
            <a:r>
              <a:rPr lang="zh-CN" altLang="en-US" dirty="0" smtClean="0"/>
              <a:t>在</a:t>
            </a:r>
            <a:r>
              <a:rPr lang="en-US" altLang="zh-CN" dirty="0" smtClean="0"/>
              <a:t>JavaScript</a:t>
            </a:r>
            <a:r>
              <a:rPr lang="zh-CN" altLang="en-US" dirty="0" smtClean="0"/>
              <a:t>中，所有函数都可以作为构造函数，所有构造函数也可以被视为普通函数，除非你通过某些技术方法进行了约束</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263</a:t>
            </a:fld>
            <a:endParaRPr lang="en-US" altLang="zh-CN"/>
          </a:p>
        </p:txBody>
      </p:sp>
    </p:spTree>
    <p:extLst>
      <p:ext uri="{BB962C8B-B14F-4D97-AF65-F5344CB8AC3E}">
        <p14:creationId xmlns:p14="http://schemas.microsoft.com/office/powerpoint/2010/main" val="32298408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bind</a:t>
            </a:r>
            <a:r>
              <a:rPr lang="zh-CN" altLang="en-US" dirty="0" smtClean="0"/>
              <a:t>方式我们后面会讲</a:t>
            </a:r>
            <a:endParaRPr lang="en-US" altLang="zh-CN" dirty="0" smtClean="0"/>
          </a:p>
          <a:p>
            <a:r>
              <a:rPr lang="en-US" altLang="zh-CN" dirty="0" smtClean="0"/>
              <a:t>get/set</a:t>
            </a:r>
            <a:r>
              <a:rPr lang="zh-CN" altLang="en-US" dirty="0" smtClean="0"/>
              <a:t>方法会加上</a:t>
            </a:r>
            <a:r>
              <a:rPr lang="en-US" altLang="zh-CN" dirty="0" smtClean="0"/>
              <a:t>get/set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264</a:t>
            </a:fld>
            <a:endParaRPr lang="en-US" altLang="zh-CN"/>
          </a:p>
        </p:txBody>
      </p:sp>
    </p:spTree>
    <p:extLst>
      <p:ext uri="{BB962C8B-B14F-4D97-AF65-F5344CB8AC3E}">
        <p14:creationId xmlns:p14="http://schemas.microsoft.com/office/powerpoint/2010/main" val="8002752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apply</a:t>
            </a:r>
            <a:r>
              <a:rPr lang="zh-CN" altLang="en-US" dirty="0" smtClean="0"/>
              <a:t>比较合适要传递</a:t>
            </a:r>
            <a:r>
              <a:rPr lang="en-US" altLang="zh-CN" dirty="0" smtClean="0"/>
              <a:t>arguments</a:t>
            </a:r>
            <a:r>
              <a:rPr lang="zh-CN" altLang="en-US" dirty="0" smtClean="0"/>
              <a:t>或其他数组（比如寻找数组中的最值）的场合；</a:t>
            </a:r>
            <a:endParaRPr lang="en-US" altLang="zh-CN" dirty="0" smtClean="0"/>
          </a:p>
          <a:p>
            <a:r>
              <a:rPr lang="zh-CN" altLang="en-US" dirty="0" smtClean="0"/>
              <a:t>有了</a:t>
            </a:r>
            <a:r>
              <a:rPr lang="en-US" altLang="zh-CN" dirty="0" smtClean="0"/>
              <a:t>…</a:t>
            </a:r>
            <a:r>
              <a:rPr lang="zh-CN" altLang="en-US" dirty="0" smtClean="0"/>
              <a:t>运算符后，</a:t>
            </a:r>
            <a:r>
              <a:rPr lang="en-US" altLang="zh-CN" dirty="0" smtClean="0"/>
              <a:t>call</a:t>
            </a:r>
            <a:r>
              <a:rPr lang="zh-CN" altLang="en-US" dirty="0" smtClean="0"/>
              <a:t>也很方便</a:t>
            </a:r>
            <a:endParaRPr lang="en-US" altLang="zh-CN" dirty="0" smtClean="0"/>
          </a:p>
          <a:p>
            <a:r>
              <a:rPr lang="zh-CN" altLang="en-US" dirty="0" smtClean="0"/>
              <a:t>对于不用传递参数的情况，两者相当（但是一般书中例子，</a:t>
            </a:r>
            <a:r>
              <a:rPr lang="en-US" altLang="zh-CN" dirty="0" smtClean="0"/>
              <a:t>call</a:t>
            </a:r>
            <a:r>
              <a:rPr lang="zh-CN" altLang="en-US" dirty="0" smtClean="0"/>
              <a:t>见得比较多）</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265</a:t>
            </a:fld>
            <a:endParaRPr lang="en-US" altLang="zh-CN"/>
          </a:p>
        </p:txBody>
      </p:sp>
    </p:spTree>
    <p:extLst>
      <p:ext uri="{BB962C8B-B14F-4D97-AF65-F5344CB8AC3E}">
        <p14:creationId xmlns:p14="http://schemas.microsoft.com/office/powerpoint/2010/main" val="14795501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目前已经有新的草案，拟增加函数绑定运算符</a:t>
            </a:r>
            <a:r>
              <a:rPr lang="en-US" altLang="zh-CN" dirty="0" smtClean="0"/>
              <a:t>::</a:t>
            </a:r>
            <a:r>
              <a:rPr lang="zh-CN" altLang="en-US" dirty="0" smtClean="0"/>
              <a:t>，</a:t>
            </a:r>
            <a:r>
              <a:rPr lang="en-US" altLang="zh-CN" dirty="0" smtClean="0"/>
              <a:t>foo::bar</a:t>
            </a:r>
            <a:r>
              <a:rPr lang="zh-CN" altLang="en-US" dirty="0" smtClean="0"/>
              <a:t>相当于</a:t>
            </a:r>
            <a:r>
              <a:rPr lang="en-US" altLang="zh-CN" dirty="0" err="1" smtClean="0"/>
              <a:t>bar.bind</a:t>
            </a:r>
            <a:r>
              <a:rPr lang="en-US" altLang="zh-CN" dirty="0" smtClean="0"/>
              <a:t>(foo)</a:t>
            </a:r>
          </a:p>
          <a:p>
            <a:endParaRPr lang="en-US" altLang="zh-CN" dirty="0" smtClean="0"/>
          </a:p>
          <a:p>
            <a:r>
              <a:rPr lang="zh-CN" altLang="en-US" dirty="0" smtClean="0"/>
              <a:t>一旦</a:t>
            </a:r>
            <a:r>
              <a:rPr lang="en-US" altLang="zh-CN" dirty="0" smtClean="0"/>
              <a:t>bind</a:t>
            </a:r>
            <a:r>
              <a:rPr lang="zh-CN" altLang="en-US" dirty="0" smtClean="0"/>
              <a:t>后，就不能再次</a:t>
            </a:r>
            <a:r>
              <a:rPr lang="en-US" altLang="zh-CN" dirty="0" smtClean="0"/>
              <a:t>apply</a:t>
            </a:r>
            <a:r>
              <a:rPr lang="zh-CN" altLang="en-US" dirty="0" smtClean="0"/>
              <a:t>、</a:t>
            </a:r>
            <a:r>
              <a:rPr lang="en-US" altLang="zh-CN" dirty="0" smtClean="0"/>
              <a:t>call</a:t>
            </a:r>
            <a:r>
              <a:rPr lang="zh-CN" altLang="en-US" dirty="0" smtClean="0"/>
              <a:t>或者</a:t>
            </a:r>
            <a:r>
              <a:rPr lang="en-US" altLang="zh-CN" dirty="0" smtClean="0"/>
              <a:t>bind</a:t>
            </a:r>
            <a:r>
              <a:rPr lang="zh-CN" altLang="en-US" dirty="0" smtClean="0"/>
              <a:t>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267</a:t>
            </a:fld>
            <a:endParaRPr lang="en-US" altLang="zh-CN"/>
          </a:p>
        </p:txBody>
      </p:sp>
    </p:spTree>
    <p:extLst>
      <p:ext uri="{BB962C8B-B14F-4D97-AF65-F5344CB8AC3E}">
        <p14:creationId xmlns:p14="http://schemas.microsoft.com/office/powerpoint/2010/main" val="6617059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函数可以作为值，把函数看作为特殊的变量就好理解了，所有的变量都是对象的属性，全局对象或隐含对象或自定义对象</a:t>
            </a:r>
            <a:endParaRPr lang="en-US" altLang="zh-CN" dirty="0" smtClean="0"/>
          </a:p>
          <a:p>
            <a:endParaRPr lang="en-US" altLang="zh-CN" dirty="0" smtClean="0"/>
          </a:p>
          <a:p>
            <a:r>
              <a:rPr lang="zh-CN" altLang="en-US" dirty="0" smtClean="0"/>
              <a:t>关于函数的执行环境、作用域以及调用对象的概念，后面还会讲到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268</a:t>
            </a:fld>
            <a:endParaRPr lang="en-US" altLang="zh-CN"/>
          </a:p>
        </p:txBody>
      </p:sp>
    </p:spTree>
    <p:extLst>
      <p:ext uri="{BB962C8B-B14F-4D97-AF65-F5344CB8AC3E}">
        <p14:creationId xmlns:p14="http://schemas.microsoft.com/office/powerpoint/2010/main" val="28526079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函数对象的</a:t>
            </a:r>
            <a:r>
              <a:rPr lang="en-US" altLang="zh-CN" dirty="0" smtClean="0"/>
              <a:t>length</a:t>
            </a:r>
            <a:r>
              <a:rPr lang="zh-CN" altLang="en-US" dirty="0" smtClean="0"/>
              <a:t>属性则是希望传入多少参数，这里要注意区分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271</a:t>
            </a:fld>
            <a:endParaRPr lang="en-US" altLang="zh-CN"/>
          </a:p>
        </p:txBody>
      </p:sp>
    </p:spTree>
    <p:extLst>
      <p:ext uri="{BB962C8B-B14F-4D97-AF65-F5344CB8AC3E}">
        <p14:creationId xmlns:p14="http://schemas.microsoft.com/office/powerpoint/2010/main" val="38065760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caller</a:t>
            </a:r>
            <a:r>
              <a:rPr lang="zh-CN" altLang="en-US" dirty="0" smtClean="0"/>
              <a:t>属性是</a:t>
            </a:r>
            <a:r>
              <a:rPr lang="en-US" altLang="zh-CN" baseline="0" dirty="0" smtClean="0"/>
              <a:t>ECMAScript5</a:t>
            </a:r>
            <a:r>
              <a:rPr lang="zh-CN" altLang="en-US" baseline="0" dirty="0" smtClean="0"/>
              <a:t>中新规范</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272</a:t>
            </a:fld>
            <a:endParaRPr lang="en-US" altLang="zh-CN"/>
          </a:p>
        </p:txBody>
      </p:sp>
    </p:spTree>
    <p:extLst>
      <p:ext uri="{BB962C8B-B14F-4D97-AF65-F5344CB8AC3E}">
        <p14:creationId xmlns:p14="http://schemas.microsoft.com/office/powerpoint/2010/main" val="29983473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有的教材，如</a:t>
            </a:r>
            <a:r>
              <a:rPr lang="en-US" altLang="zh-CN" dirty="0" smtClean="0"/>
              <a:t>Learning</a:t>
            </a:r>
            <a:r>
              <a:rPr lang="en-US" altLang="zh-CN" baseline="0" dirty="0" smtClean="0"/>
              <a:t> JavaScript</a:t>
            </a:r>
            <a:r>
              <a:rPr lang="zh-CN" altLang="en-US" baseline="0" dirty="0" smtClean="0"/>
              <a:t>，把生命周期称为存在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278</a:t>
            </a:fld>
            <a:endParaRPr lang="en-US" altLang="zh-CN"/>
          </a:p>
        </p:txBody>
      </p:sp>
    </p:spTree>
    <p:extLst>
      <p:ext uri="{BB962C8B-B14F-4D97-AF65-F5344CB8AC3E}">
        <p14:creationId xmlns:p14="http://schemas.microsoft.com/office/powerpoint/2010/main" val="16063905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也就是会把声明提前到作用域的最顶端</a:t>
            </a:r>
            <a:endParaRPr lang="en-US" altLang="zh-CN" dirty="0" smtClean="0"/>
          </a:p>
          <a:p>
            <a:r>
              <a:rPr lang="en-US" altLang="zh-CN" dirty="0" smtClean="0"/>
              <a:t>TDZ</a:t>
            </a:r>
            <a:r>
              <a:rPr lang="zh-CN" altLang="en-US" dirty="0" smtClean="0"/>
              <a:t>：暂时性死区，</a:t>
            </a:r>
            <a:r>
              <a:rPr lang="en-US" altLang="zh-CN" dirty="0" smtClean="0"/>
              <a:t>Temporal Dead Zone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279</a:t>
            </a:fld>
            <a:endParaRPr lang="en-US" altLang="zh-CN"/>
          </a:p>
        </p:txBody>
      </p:sp>
    </p:spTree>
    <p:extLst>
      <p:ext uri="{BB962C8B-B14F-4D97-AF65-F5344CB8AC3E}">
        <p14:creationId xmlns:p14="http://schemas.microsoft.com/office/powerpoint/2010/main" val="3531958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400" b="0" i="0" kern="1200" dirty="0" smtClean="0">
                <a:solidFill>
                  <a:schemeClr val="tx1"/>
                </a:solidFill>
                <a:effectLst/>
                <a:latin typeface="Times New Roman" pitchFamily="18" charset="0"/>
                <a:ea typeface="宋体" pitchFamily="2" charset="-122"/>
                <a:cs typeface="+mn-cs"/>
              </a:rPr>
              <a:t>在本部分中，我们将介绍一些</a:t>
            </a:r>
            <a:r>
              <a:rPr lang="en-US" altLang="zh-CN" sz="1400" b="0" i="0" kern="1200" dirty="0" smtClean="0">
                <a:solidFill>
                  <a:schemeClr val="tx1"/>
                </a:solidFill>
                <a:effectLst/>
                <a:latin typeface="Times New Roman" pitchFamily="18" charset="0"/>
                <a:ea typeface="宋体" pitchFamily="2" charset="-122"/>
                <a:cs typeface="+mn-cs"/>
              </a:rPr>
              <a:t>JavaScript</a:t>
            </a:r>
            <a:r>
              <a:rPr lang="zh-CN" altLang="en-US" sz="1400" b="0" i="0" kern="1200" dirty="0" smtClean="0">
                <a:solidFill>
                  <a:schemeClr val="tx1"/>
                </a:solidFill>
                <a:effectLst/>
                <a:latin typeface="Times New Roman" pitchFamily="18" charset="0"/>
                <a:ea typeface="宋体" pitchFamily="2" charset="-122"/>
                <a:cs typeface="+mn-cs"/>
              </a:rPr>
              <a:t>相关的基本概念，包括什么是</a:t>
            </a:r>
            <a:r>
              <a:rPr lang="en-US" altLang="zh-CN" sz="1400" b="0" i="0" kern="1200" dirty="0" smtClean="0">
                <a:solidFill>
                  <a:schemeClr val="tx1"/>
                </a:solidFill>
                <a:effectLst/>
                <a:latin typeface="Times New Roman" pitchFamily="18" charset="0"/>
                <a:ea typeface="宋体" pitchFamily="2" charset="-122"/>
                <a:cs typeface="+mn-cs"/>
              </a:rPr>
              <a:t>JavaScript</a:t>
            </a:r>
            <a:r>
              <a:rPr lang="zh-CN" altLang="en-US" sz="1400" b="0" i="0" kern="1200" dirty="0" smtClean="0">
                <a:solidFill>
                  <a:schemeClr val="tx1"/>
                </a:solidFill>
                <a:effectLst/>
                <a:latin typeface="Times New Roman" pitchFamily="18" charset="0"/>
                <a:ea typeface="宋体" pitchFamily="2" charset="-122"/>
                <a:cs typeface="+mn-cs"/>
              </a:rPr>
              <a:t>、</a:t>
            </a:r>
            <a:r>
              <a:rPr lang="en-US" altLang="zh-CN" sz="1400" b="0" i="0" kern="1200" dirty="0" smtClean="0">
                <a:solidFill>
                  <a:schemeClr val="tx1"/>
                </a:solidFill>
                <a:effectLst/>
                <a:latin typeface="Times New Roman" pitchFamily="18" charset="0"/>
                <a:ea typeface="宋体" pitchFamily="2" charset="-122"/>
                <a:cs typeface="+mn-cs"/>
              </a:rPr>
              <a:t>JavaScript</a:t>
            </a:r>
            <a:r>
              <a:rPr lang="zh-CN" altLang="en-US" sz="1400" b="0" i="0" kern="1200" dirty="0" smtClean="0">
                <a:solidFill>
                  <a:schemeClr val="tx1"/>
                </a:solidFill>
                <a:effectLst/>
                <a:latin typeface="Times New Roman" pitchFamily="18" charset="0"/>
                <a:ea typeface="宋体" pitchFamily="2" charset="-122"/>
                <a:cs typeface="+mn-cs"/>
              </a:rPr>
              <a:t>的发展简史、引入</a:t>
            </a:r>
            <a:r>
              <a:rPr lang="en-US" altLang="zh-CN" sz="1400" b="0" i="0" kern="1200" dirty="0" smtClean="0">
                <a:solidFill>
                  <a:schemeClr val="tx1"/>
                </a:solidFill>
                <a:effectLst/>
                <a:latin typeface="Times New Roman" pitchFamily="18" charset="0"/>
                <a:ea typeface="宋体" pitchFamily="2" charset="-122"/>
                <a:cs typeface="+mn-cs"/>
              </a:rPr>
              <a:t>JavaScript</a:t>
            </a:r>
            <a:r>
              <a:rPr lang="zh-CN" altLang="en-US" sz="1400" b="0" i="0" kern="1200" smtClean="0">
                <a:solidFill>
                  <a:schemeClr val="tx1"/>
                </a:solidFill>
                <a:effectLst/>
                <a:latin typeface="Times New Roman" pitchFamily="18" charset="0"/>
                <a:ea typeface="宋体" pitchFamily="2" charset="-122"/>
                <a:cs typeface="+mn-cs"/>
              </a:rPr>
              <a:t>的方法等内容。</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a:t>
            </a:fld>
            <a:endParaRPr lang="en-US" altLang="zh-CN"/>
          </a:p>
        </p:txBody>
      </p:sp>
    </p:spTree>
    <p:extLst>
      <p:ext uri="{BB962C8B-B14F-4D97-AF65-F5344CB8AC3E}">
        <p14:creationId xmlns:p14="http://schemas.microsoft.com/office/powerpoint/2010/main" val="402288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某种意义上，作用域与活动对象对应</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282</a:t>
            </a:fld>
            <a:endParaRPr lang="en-US" altLang="zh-CN"/>
          </a:p>
        </p:txBody>
      </p:sp>
    </p:spTree>
    <p:extLst>
      <p:ext uri="{BB962C8B-B14F-4D97-AF65-F5344CB8AC3E}">
        <p14:creationId xmlns:p14="http://schemas.microsoft.com/office/powerpoint/2010/main" val="2357418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直观地讲，在一个函数</a:t>
            </a:r>
            <a:r>
              <a:rPr lang="en-US" altLang="zh-CN" dirty="0" smtClean="0"/>
              <a:t>f</a:t>
            </a:r>
            <a:r>
              <a:rPr lang="zh-CN" altLang="en-US" dirty="0" smtClean="0"/>
              <a:t>内部返回一个函数</a:t>
            </a:r>
            <a:r>
              <a:rPr lang="en-US" altLang="zh-CN" dirty="0" smtClean="0"/>
              <a:t>g</a:t>
            </a:r>
            <a:r>
              <a:rPr lang="zh-CN" altLang="en-US" dirty="0" smtClean="0"/>
              <a:t>，</a:t>
            </a:r>
            <a:r>
              <a:rPr lang="en-US" altLang="zh-CN" dirty="0" smtClean="0"/>
              <a:t>g</a:t>
            </a:r>
            <a:r>
              <a:rPr lang="zh-CN" altLang="en-US" dirty="0" smtClean="0"/>
              <a:t>会访问</a:t>
            </a:r>
            <a:r>
              <a:rPr lang="en-US" altLang="zh-CN" dirty="0" smtClean="0"/>
              <a:t>f</a:t>
            </a:r>
            <a:r>
              <a:rPr lang="zh-CN" altLang="en-US" smtClean="0"/>
              <a:t>的局部变量，则体现为闭包</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287</a:t>
            </a:fld>
            <a:endParaRPr lang="en-US" altLang="zh-CN"/>
          </a:p>
        </p:txBody>
      </p:sp>
    </p:spTree>
    <p:extLst>
      <p:ext uri="{BB962C8B-B14F-4D97-AF65-F5344CB8AC3E}">
        <p14:creationId xmlns:p14="http://schemas.microsoft.com/office/powerpoint/2010/main" val="32359660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关于这一点的更详细讨论请见：</a:t>
            </a:r>
            <a:r>
              <a:rPr lang="en-US" altLang="zh-CN" dirty="0" smtClean="0">
                <a:hlinkClick r:id="rId3"/>
              </a:rPr>
              <a:t>https://www.cnblogs.com/zhuzhenwei918/p/6131345.html</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291</a:t>
            </a:fld>
            <a:endParaRPr lang="en-US" altLang="zh-CN"/>
          </a:p>
        </p:txBody>
      </p:sp>
    </p:spTree>
    <p:extLst>
      <p:ext uri="{BB962C8B-B14F-4D97-AF65-F5344CB8AC3E}">
        <p14:creationId xmlns:p14="http://schemas.microsoft.com/office/powerpoint/2010/main" val="12751240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add</a:t>
            </a:r>
            <a:r>
              <a:rPr lang="zh-CN" altLang="en-US" dirty="0" smtClean="0"/>
              <a:t>（</a:t>
            </a:r>
            <a:r>
              <a:rPr lang="en-US" altLang="zh-CN" dirty="0" smtClean="0"/>
              <a:t>[</a:t>
            </a:r>
            <a:r>
              <a:rPr lang="en-US" altLang="zh-CN" dirty="0" err="1" smtClean="0"/>
              <a:t>x,y</a:t>
            </a:r>
            <a:r>
              <a:rPr lang="en-US" altLang="zh-CN" dirty="0" smtClean="0"/>
              <a:t>]</a:t>
            </a:r>
            <a:r>
              <a:rPr lang="zh-CN" altLang="en-US" dirty="0" smtClean="0"/>
              <a:t>）属于解构参数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299</a:t>
            </a:fld>
            <a:endParaRPr lang="en-US" altLang="zh-CN"/>
          </a:p>
        </p:txBody>
      </p:sp>
    </p:spTree>
    <p:extLst>
      <p:ext uri="{BB962C8B-B14F-4D97-AF65-F5344CB8AC3E}">
        <p14:creationId xmlns:p14="http://schemas.microsoft.com/office/powerpoint/2010/main" val="16928719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302</a:t>
            </a:fld>
            <a:endParaRPr lang="en-US" altLang="zh-CN"/>
          </a:p>
        </p:txBody>
      </p:sp>
    </p:spTree>
    <p:extLst>
      <p:ext uri="{BB962C8B-B14F-4D97-AF65-F5344CB8AC3E}">
        <p14:creationId xmlns:p14="http://schemas.microsoft.com/office/powerpoint/2010/main" val="403299170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304</a:t>
            </a:fld>
            <a:endParaRPr lang="en-US" altLang="zh-CN"/>
          </a:p>
        </p:txBody>
      </p:sp>
    </p:spTree>
    <p:extLst>
      <p:ext uri="{BB962C8B-B14F-4D97-AF65-F5344CB8AC3E}">
        <p14:creationId xmlns:p14="http://schemas.microsoft.com/office/powerpoint/2010/main" val="3611613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“我们最初使用</a:t>
            </a:r>
            <a:r>
              <a:rPr lang="en-US" altLang="zh-CN" dirty="0" smtClean="0"/>
              <a:t>JavaScript</a:t>
            </a:r>
            <a:r>
              <a:rPr lang="zh-CN" altLang="en-US" dirty="0" smtClean="0"/>
              <a:t>的目的，是让客户端的应用不必从服务器重新加载页面即可回应用户的输入信息，并且提供一种功能强大的图形工具包给脚本编写者”</a:t>
            </a:r>
            <a:endParaRPr lang="en-US" altLang="zh-CN" dirty="0" smtClean="0"/>
          </a:p>
          <a:p>
            <a:r>
              <a:rPr lang="en-US" altLang="zh-CN" dirty="0" smtClean="0"/>
              <a:t>http://en.wikipedia.org/wiki/JavaScript</a:t>
            </a:r>
          </a:p>
          <a:p>
            <a:endParaRPr lang="en-US" altLang="zh-CN" dirty="0" smtClean="0"/>
          </a:p>
          <a:p>
            <a:r>
              <a:rPr lang="zh-CN" altLang="en-US" dirty="0" smtClean="0"/>
              <a:t>客户端脚本不一定要用</a:t>
            </a:r>
            <a:r>
              <a:rPr lang="en-US" altLang="zh-CN" dirty="0" smtClean="0"/>
              <a:t>JavaScript</a:t>
            </a:r>
            <a:r>
              <a:rPr lang="zh-CN" altLang="en-US" dirty="0" smtClean="0"/>
              <a:t>，</a:t>
            </a:r>
            <a:r>
              <a:rPr lang="en-US" altLang="zh-CN" dirty="0" smtClean="0"/>
              <a:t>JavaScript</a:t>
            </a:r>
            <a:r>
              <a:rPr lang="zh-CN" altLang="en-US" dirty="0" smtClean="0"/>
              <a:t>也未必一定要用在浏览器环境中</a:t>
            </a:r>
            <a:endParaRPr lang="en-US" altLang="zh-CN" dirty="0" smtClean="0"/>
          </a:p>
          <a:p>
            <a:endParaRPr lang="en-US" altLang="zh-CN" dirty="0" smtClean="0"/>
          </a:p>
          <a:p>
            <a:r>
              <a:rPr lang="zh-CN" altLang="en-US" dirty="0" smtClean="0"/>
              <a:t>从所谓现代的角度来说，</a:t>
            </a:r>
            <a:r>
              <a:rPr lang="en-US" altLang="zh-CN" dirty="0" smtClean="0"/>
              <a:t>JavaScript</a:t>
            </a:r>
            <a:r>
              <a:rPr lang="zh-CN" altLang="en-US" dirty="0" smtClean="0"/>
              <a:t>的最新变化在于</a:t>
            </a:r>
            <a:r>
              <a:rPr lang="en-US" altLang="zh-CN" dirty="0" err="1" smtClean="0"/>
              <a:t>ECMAScript</a:t>
            </a:r>
            <a:r>
              <a:rPr lang="zh-CN" altLang="en-US" dirty="0" smtClean="0"/>
              <a:t>新规范的语法部分以及</a:t>
            </a:r>
            <a:r>
              <a:rPr lang="en-US" altLang="zh-CN" dirty="0" smtClean="0"/>
              <a:t>HTML5</a:t>
            </a:r>
            <a:r>
              <a:rPr lang="zh-CN" altLang="en-US" dirty="0" smtClean="0"/>
              <a:t>中对</a:t>
            </a:r>
            <a:r>
              <a:rPr lang="en-US" altLang="zh-CN" dirty="0" smtClean="0"/>
              <a:t>JS</a:t>
            </a:r>
            <a:r>
              <a:rPr lang="zh-CN" altLang="en-US" dirty="0" smtClean="0"/>
              <a:t>与</a:t>
            </a:r>
            <a:r>
              <a:rPr lang="en-US" altLang="zh-CN" dirty="0" smtClean="0"/>
              <a:t>Web</a:t>
            </a:r>
            <a:r>
              <a:rPr lang="zh-CN" altLang="en-US" dirty="0" smtClean="0"/>
              <a:t>关系的新梳理</a:t>
            </a:r>
            <a:endParaRPr lang="en-US" altLang="zh-CN" dirty="0" smtClean="0"/>
          </a:p>
          <a:p>
            <a:endParaRPr lang="en-US" altLang="zh-CN" dirty="0" smtClean="0"/>
          </a:p>
          <a:p>
            <a:r>
              <a:rPr lang="en-US" altLang="zh-CN" dirty="0" smtClean="0"/>
              <a:t> Atwood’s Law </a:t>
            </a:r>
            <a:r>
              <a:rPr lang="zh-CN" altLang="en-US" dirty="0" smtClean="0"/>
              <a:t>是 </a:t>
            </a:r>
            <a:r>
              <a:rPr lang="en-US" altLang="zh-CN" dirty="0" smtClean="0"/>
              <a:t>Jeff Atwood </a:t>
            </a:r>
            <a:r>
              <a:rPr lang="zh-CN" altLang="en-US" dirty="0" smtClean="0"/>
              <a:t>在 </a:t>
            </a:r>
            <a:r>
              <a:rPr lang="en-US" altLang="zh-CN" dirty="0" smtClean="0"/>
              <a:t>2007 </a:t>
            </a:r>
            <a:r>
              <a:rPr lang="zh-CN" altLang="en-US" dirty="0" smtClean="0"/>
              <a:t>年提出的：“</a:t>
            </a:r>
            <a:r>
              <a:rPr lang="en-US" altLang="zh-CN" dirty="0" smtClean="0"/>
              <a:t>any application that can be written in JavaScript, will eventually be written in JavaScript.”</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a:t>
            </a:fld>
            <a:endParaRPr lang="en-US" altLang="zh-CN"/>
          </a:p>
        </p:txBody>
      </p:sp>
    </p:spTree>
    <p:extLst>
      <p:ext uri="{BB962C8B-B14F-4D97-AF65-F5344CB8AC3E}">
        <p14:creationId xmlns:p14="http://schemas.microsoft.com/office/powerpoint/2010/main" val="3223867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命令式语言（结构化、面向对象）和说明式（函数式、数据流式、逻辑式）语言</a:t>
            </a:r>
            <a:endParaRPr lang="en-US" altLang="zh-CN" dirty="0" smtClean="0"/>
          </a:p>
          <a:p>
            <a:r>
              <a:rPr lang="zh-CN" altLang="en-US" dirty="0" smtClean="0"/>
              <a:t>静态语言和动态语言</a:t>
            </a:r>
            <a:endParaRPr lang="en-US" altLang="zh-CN" dirty="0" smtClean="0"/>
          </a:p>
          <a:p>
            <a:r>
              <a:rPr lang="zh-CN" altLang="en-US" dirty="0" smtClean="0"/>
              <a:t>静态类型语言和动态类型语言</a:t>
            </a:r>
            <a:endParaRPr lang="en-US" altLang="zh-CN" dirty="0" smtClean="0"/>
          </a:p>
          <a:p>
            <a:r>
              <a:rPr lang="zh-CN" altLang="en-US" dirty="0" smtClean="0"/>
              <a:t>是面向对象的，而不仅仅是基于对象的</a:t>
            </a:r>
            <a:endParaRPr lang="en-US" altLang="zh-CN" dirty="0" smtClean="0"/>
          </a:p>
          <a:p>
            <a:r>
              <a:rPr lang="zh-CN" altLang="en-US" dirty="0" smtClean="0"/>
              <a:t>批着</a:t>
            </a:r>
            <a:r>
              <a:rPr lang="en-US" altLang="zh-CN" dirty="0" smtClean="0"/>
              <a:t>C</a:t>
            </a:r>
            <a:r>
              <a:rPr lang="zh-CN" altLang="en-US" dirty="0" smtClean="0"/>
              <a:t>外套的</a:t>
            </a:r>
            <a:r>
              <a:rPr lang="en-US" altLang="zh-CN" dirty="0" smtClean="0"/>
              <a:t>Lisp</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a:t>
            </a:fld>
            <a:endParaRPr lang="en-US" altLang="zh-CN"/>
          </a:p>
        </p:txBody>
      </p:sp>
    </p:spTree>
    <p:extLst>
      <p:ext uri="{BB962C8B-B14F-4D97-AF65-F5344CB8AC3E}">
        <p14:creationId xmlns:p14="http://schemas.microsoft.com/office/powerpoint/2010/main" val="367943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2</a:t>
            </a:r>
            <a:r>
              <a:rPr lang="zh-CN" altLang="en-US" dirty="0" smtClean="0"/>
              <a:t>、</a:t>
            </a:r>
            <a:r>
              <a:rPr lang="en-US" altLang="zh-CN" dirty="0" smtClean="0"/>
              <a:t>3</a:t>
            </a:r>
            <a:r>
              <a:rPr lang="zh-CN" altLang="en-US" dirty="0" smtClean="0"/>
              <a:t>、</a:t>
            </a:r>
            <a:r>
              <a:rPr lang="en-US" altLang="zh-CN" dirty="0" smtClean="0"/>
              <a:t>4</a:t>
            </a:r>
            <a:r>
              <a:rPr lang="zh-CN" altLang="en-US" dirty="0" smtClean="0"/>
              <a:t>、</a:t>
            </a:r>
            <a:r>
              <a:rPr lang="en-US" altLang="zh-CN" dirty="0" smtClean="0"/>
              <a:t>6</a:t>
            </a:r>
            <a:r>
              <a:rPr lang="zh-CN" altLang="en-US" dirty="0" smtClean="0"/>
              <a:t>条是学习的关键，所有的特殊性都体现在这个地方，第</a:t>
            </a:r>
            <a:r>
              <a:rPr lang="en-US" altLang="zh-CN" dirty="0" smtClean="0"/>
              <a:t>5</a:t>
            </a:r>
            <a:r>
              <a:rPr lang="zh-CN" altLang="en-US" dirty="0" smtClean="0"/>
              <a:t>条也是学习的一个重点，很多猛一看难以理解的代码难理解之处都在于此</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26</a:t>
            </a:fld>
            <a:endParaRPr lang="en-US" altLang="zh-CN"/>
          </a:p>
        </p:txBody>
      </p:sp>
    </p:spTree>
    <p:extLst>
      <p:ext uri="{BB962C8B-B14F-4D97-AF65-F5344CB8AC3E}">
        <p14:creationId xmlns:p14="http://schemas.microsoft.com/office/powerpoint/2010/main" val="889675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27</a:t>
            </a:fld>
            <a:endParaRPr lang="en-US" altLang="zh-CN"/>
          </a:p>
        </p:txBody>
      </p:sp>
    </p:spTree>
    <p:extLst>
      <p:ext uri="{BB962C8B-B14F-4D97-AF65-F5344CB8AC3E}">
        <p14:creationId xmlns:p14="http://schemas.microsoft.com/office/powerpoint/2010/main" val="2943862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次新的</a:t>
            </a:r>
            <a:r>
              <a:rPr lang="en-US" altLang="zh-CN" dirty="0" smtClean="0"/>
              <a:t>ECMA-262</a:t>
            </a:r>
            <a:r>
              <a:rPr lang="zh-CN" altLang="en-US" dirty="0" smtClean="0"/>
              <a:t>标准为第</a:t>
            </a:r>
            <a:r>
              <a:rPr lang="en-US" altLang="zh-CN" dirty="0" smtClean="0"/>
              <a:t>5</a:t>
            </a:r>
            <a:r>
              <a:rPr lang="zh-CN" altLang="en-US" dirty="0" smtClean="0"/>
              <a:t>版，即以前的</a:t>
            </a:r>
            <a:r>
              <a:rPr lang="en-US" altLang="zh-CN" dirty="0" smtClean="0"/>
              <a:t>3.1</a:t>
            </a:r>
            <a:r>
              <a:rPr lang="zh-CN" altLang="en-US" dirty="0" smtClean="0"/>
              <a:t>版，原拟的第</a:t>
            </a:r>
            <a:r>
              <a:rPr lang="en-US" altLang="zh-CN" dirty="0" smtClean="0"/>
              <a:t>4</a:t>
            </a:r>
            <a:r>
              <a:rPr lang="zh-CN" altLang="en-US" dirty="0" smtClean="0"/>
              <a:t>版，即所谓的</a:t>
            </a:r>
            <a:r>
              <a:rPr lang="en-US" altLang="zh-CN" dirty="0" smtClean="0"/>
              <a:t>JavaScript2.0</a:t>
            </a:r>
            <a:r>
              <a:rPr lang="zh-CN" altLang="en-US" dirty="0" smtClean="0"/>
              <a:t>版本已被废弃；</a:t>
            </a:r>
            <a:endParaRPr lang="en-US" altLang="zh-CN" dirty="0" smtClean="0"/>
          </a:p>
          <a:p>
            <a:r>
              <a:rPr lang="zh-CN" altLang="en-US" dirty="0" smtClean="0"/>
              <a:t>如果看了</a:t>
            </a:r>
            <a:r>
              <a:rPr lang="en-US" altLang="zh-CN" dirty="0" smtClean="0"/>
              <a:t>《JavaScript</a:t>
            </a:r>
            <a:r>
              <a:rPr lang="zh-CN" altLang="en-US" dirty="0" smtClean="0"/>
              <a:t>高级程序设计</a:t>
            </a:r>
            <a:r>
              <a:rPr lang="en-US" altLang="zh-CN" dirty="0" smtClean="0"/>
              <a:t>》</a:t>
            </a:r>
            <a:r>
              <a:rPr lang="zh-CN" altLang="en-US" dirty="0" smtClean="0"/>
              <a:t>第二版的同学此处请注意</a:t>
            </a:r>
            <a:endParaRPr lang="en-US" altLang="zh-CN" dirty="0" smtClean="0"/>
          </a:p>
          <a:p>
            <a:endParaRPr lang="en-US" altLang="zh-CN" dirty="0" smtClean="0"/>
          </a:p>
          <a:p>
            <a:r>
              <a:rPr lang="zh-CN" altLang="en-US" dirty="0" smtClean="0"/>
              <a:t>我们在这个</a:t>
            </a:r>
            <a:r>
              <a:rPr lang="en-US" altLang="zh-CN" dirty="0" err="1" smtClean="0"/>
              <a:t>Lec</a:t>
            </a:r>
            <a:r>
              <a:rPr lang="zh-CN" altLang="en-US" dirty="0" smtClean="0"/>
              <a:t>中以第五版为主，个别基础内容遵循第</a:t>
            </a:r>
            <a:r>
              <a:rPr lang="en-US" altLang="zh-CN" dirty="0" smtClean="0"/>
              <a:t>6/7</a:t>
            </a:r>
            <a:r>
              <a:rPr lang="zh-CN" altLang="en-US" dirty="0" smtClean="0"/>
              <a:t>版进行了修订，但限于课时和实际需要，并未大量补充第</a:t>
            </a:r>
            <a:r>
              <a:rPr lang="en-US" altLang="zh-CN" dirty="0" smtClean="0"/>
              <a:t>6/7</a:t>
            </a:r>
            <a:r>
              <a:rPr lang="zh-CN" altLang="en-US" dirty="0" smtClean="0"/>
              <a:t>版内容</a:t>
            </a:r>
            <a:endParaRPr lang="en-US" altLang="zh-CN" dirty="0" smtClean="0"/>
          </a:p>
          <a:p>
            <a:endParaRPr lang="en-US" altLang="zh-CN" dirty="0" smtClean="0"/>
          </a:p>
          <a:p>
            <a:r>
              <a:rPr lang="zh-CN" altLang="en-US" dirty="0" smtClean="0"/>
              <a:t>值得注意的是，第</a:t>
            </a:r>
            <a:r>
              <a:rPr lang="en-US" altLang="zh-CN" dirty="0" smtClean="0"/>
              <a:t>5</a:t>
            </a:r>
            <a:r>
              <a:rPr lang="zh-CN" altLang="en-US" dirty="0" smtClean="0"/>
              <a:t>版是</a:t>
            </a:r>
            <a:r>
              <a:rPr lang="en-US" altLang="zh-CN" dirty="0" smtClean="0"/>
              <a:t>2009</a:t>
            </a:r>
            <a:r>
              <a:rPr lang="zh-CN" altLang="en-US" dirty="0" smtClean="0"/>
              <a:t>年</a:t>
            </a:r>
            <a:r>
              <a:rPr lang="en-US" altLang="zh-CN" dirty="0" smtClean="0"/>
              <a:t>12</a:t>
            </a:r>
            <a:r>
              <a:rPr lang="zh-CN" altLang="en-US" dirty="0" smtClean="0"/>
              <a:t>月发布的，而后继的第</a:t>
            </a:r>
            <a:r>
              <a:rPr lang="en-US" altLang="zh-CN" dirty="0" smtClean="0"/>
              <a:t>6</a:t>
            </a:r>
            <a:r>
              <a:rPr lang="zh-CN" altLang="en-US" dirty="0" smtClean="0"/>
              <a:t>版直到</a:t>
            </a:r>
            <a:r>
              <a:rPr lang="en-US" altLang="zh-CN" dirty="0" smtClean="0"/>
              <a:t>2015</a:t>
            </a:r>
            <a:r>
              <a:rPr lang="zh-CN" altLang="en-US" dirty="0" smtClean="0"/>
              <a:t>年</a:t>
            </a:r>
            <a:r>
              <a:rPr lang="en-US" altLang="zh-CN" dirty="0" smtClean="0"/>
              <a:t>6</a:t>
            </a:r>
            <a:r>
              <a:rPr lang="zh-CN" altLang="en-US" dirty="0" smtClean="0"/>
              <a:t>月才发布，隔了整整</a:t>
            </a:r>
            <a:r>
              <a:rPr lang="en-US" altLang="zh-CN" dirty="0" smtClean="0"/>
              <a:t>7</a:t>
            </a:r>
            <a:r>
              <a:rPr lang="zh-CN" altLang="en-US" dirty="0" smtClean="0"/>
              <a:t>年，所以第</a:t>
            </a:r>
            <a:r>
              <a:rPr lang="en-US" altLang="zh-CN" dirty="0" smtClean="0"/>
              <a:t>6</a:t>
            </a:r>
            <a:r>
              <a:rPr lang="zh-CN" altLang="en-US" dirty="0" smtClean="0"/>
              <a:t>版，也就是</a:t>
            </a:r>
            <a:r>
              <a:rPr lang="en-US" altLang="zh-CN" dirty="0" smtClean="0"/>
              <a:t>ES6</a:t>
            </a:r>
            <a:r>
              <a:rPr lang="zh-CN" altLang="en-US" dirty="0" smtClean="0"/>
              <a:t>更新特别多。</a:t>
            </a:r>
            <a:endParaRPr lang="en-US" altLang="zh-CN" dirty="0" smtClean="0"/>
          </a:p>
          <a:p>
            <a:r>
              <a:rPr lang="zh-CN" altLang="en-US" dirty="0" smtClean="0"/>
              <a:t>再后面就选择了一年一发布，第</a:t>
            </a:r>
            <a:r>
              <a:rPr lang="en-US" altLang="zh-CN" dirty="0" smtClean="0"/>
              <a:t>7</a:t>
            </a:r>
            <a:r>
              <a:rPr lang="zh-CN" altLang="en-US" dirty="0" smtClean="0"/>
              <a:t>、</a:t>
            </a:r>
            <a:r>
              <a:rPr lang="en-US" altLang="zh-CN" dirty="0" smtClean="0"/>
              <a:t>8</a:t>
            </a:r>
            <a:r>
              <a:rPr lang="zh-CN" altLang="en-US" dirty="0" smtClean="0"/>
              <a:t>、</a:t>
            </a:r>
            <a:r>
              <a:rPr lang="en-US" altLang="zh-CN" dirty="0" smtClean="0"/>
              <a:t>9</a:t>
            </a:r>
            <a:r>
              <a:rPr lang="zh-CN" altLang="en-US" dirty="0" smtClean="0"/>
              <a:t>、</a:t>
            </a:r>
            <a:r>
              <a:rPr lang="en-US" altLang="zh-CN" dirty="0" smtClean="0"/>
              <a:t>10</a:t>
            </a:r>
            <a:r>
              <a:rPr lang="zh-CN" altLang="en-US" dirty="0" smtClean="0"/>
              <a:t>版更新就很少了 </a:t>
            </a:r>
            <a:endParaRPr lang="en-US" altLang="zh-CN" dirty="0" smtClean="0"/>
          </a:p>
          <a:p>
            <a:endParaRPr lang="en-US" altLang="zh-CN" dirty="0" smtClean="0"/>
          </a:p>
          <a:p>
            <a:r>
              <a:rPr lang="zh-CN" altLang="en-US" dirty="0" smtClean="0"/>
              <a:t>对最新标准感兴趣的同学可以关注下面这个链接，这个将会在今年</a:t>
            </a:r>
            <a:r>
              <a:rPr lang="en-US" altLang="zh-CN" dirty="0" smtClean="0"/>
              <a:t>6</a:t>
            </a:r>
            <a:r>
              <a:rPr lang="zh-CN" altLang="en-US" dirty="0" smtClean="0"/>
              <a:t>月份左右出台成为新的规范</a:t>
            </a:r>
            <a:endParaRPr lang="en-US" altLang="zh-CN" dirty="0" smtClean="0"/>
          </a:p>
          <a:p>
            <a:r>
              <a:rPr lang="en-US" altLang="zh-CN" dirty="0" smtClean="0">
                <a:hlinkClick r:id="rId3"/>
              </a:rPr>
              <a:t>https://tc39.es/ecma262/#sec-overview</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30</a:t>
            </a:fld>
            <a:endParaRPr lang="en-US" altLang="zh-CN"/>
          </a:p>
        </p:txBody>
      </p:sp>
    </p:spTree>
    <p:extLst>
      <p:ext uri="{BB962C8B-B14F-4D97-AF65-F5344CB8AC3E}">
        <p14:creationId xmlns:p14="http://schemas.microsoft.com/office/powerpoint/2010/main" val="3780897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对于大部分浏览器来说，布局引擎和</a:t>
            </a:r>
            <a:r>
              <a:rPr lang="en-US" altLang="zh-CN" dirty="0" smtClean="0"/>
              <a:t>JavaScript</a:t>
            </a:r>
            <a:r>
              <a:rPr lang="zh-CN" altLang="en-US" dirty="0" smtClean="0"/>
              <a:t>引擎是分离的</a:t>
            </a:r>
          </a:p>
          <a:p>
            <a:endParaRPr lang="en-US" altLang="zh-CN" dirty="0" smtClean="0"/>
          </a:p>
          <a:p>
            <a:r>
              <a:rPr lang="en-US" altLang="zh-CN" dirty="0" smtClean="0">
                <a:hlinkClick r:id="rId3"/>
              </a:rPr>
              <a:t>https://en.wikipedia.org/wiki/List_of_ECMAScript_engines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32</a:t>
            </a:fld>
            <a:endParaRPr lang="en-US" altLang="zh-CN"/>
          </a:p>
        </p:txBody>
      </p:sp>
    </p:spTree>
    <p:extLst>
      <p:ext uri="{BB962C8B-B14F-4D97-AF65-F5344CB8AC3E}">
        <p14:creationId xmlns:p14="http://schemas.microsoft.com/office/powerpoint/2010/main" val="1942703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33</a:t>
            </a:fld>
            <a:endParaRPr lang="en-US" altLang="zh-CN"/>
          </a:p>
        </p:txBody>
      </p:sp>
    </p:spTree>
    <p:extLst>
      <p:ext uri="{BB962C8B-B14F-4D97-AF65-F5344CB8AC3E}">
        <p14:creationId xmlns:p14="http://schemas.microsoft.com/office/powerpoint/2010/main" val="1868101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a:t>
            </a:r>
            <a:r>
              <a:rPr lang="zh-CN" altLang="en-US" dirty="0" smtClean="0"/>
              <a:t>即不会出现</a:t>
            </a:r>
            <a:r>
              <a:rPr lang="en-US" altLang="zh-CN" dirty="0" err="1" smtClean="0"/>
              <a:t>document.write</a:t>
            </a:r>
            <a:r>
              <a:rPr lang="en-US" altLang="zh-CN" dirty="0" smtClean="0"/>
              <a:t>()</a:t>
            </a:r>
            <a:r>
              <a:rPr lang="zh-CN" altLang="en-US" dirty="0" smtClean="0"/>
              <a:t>；</a:t>
            </a:r>
            <a:r>
              <a:rPr lang="en-US" altLang="zh-CN" dirty="0" err="1" smtClean="0"/>
              <a:t>async</a:t>
            </a:r>
            <a:r>
              <a:rPr lang="zh-CN" altLang="en-US" dirty="0" smtClean="0"/>
              <a:t>为</a:t>
            </a:r>
            <a:r>
              <a:rPr lang="en-US" altLang="zh-CN" dirty="0" smtClean="0"/>
              <a:t>HTML5</a:t>
            </a:r>
            <a:r>
              <a:rPr lang="zh-CN" altLang="en-US" dirty="0" smtClean="0"/>
              <a:t>新加入，</a:t>
            </a:r>
            <a:r>
              <a:rPr lang="en-US" altLang="zh-CN" dirty="0" smtClean="0"/>
              <a:t>defer</a:t>
            </a:r>
            <a:r>
              <a:rPr lang="zh-CN" altLang="en-US" dirty="0" smtClean="0"/>
              <a:t>为</a:t>
            </a:r>
            <a:r>
              <a:rPr lang="en-US" altLang="zh-CN" dirty="0" smtClean="0"/>
              <a:t>HTML4</a:t>
            </a:r>
            <a:r>
              <a:rPr lang="zh-CN" altLang="en-US" dirty="0" smtClean="0"/>
              <a:t>加入，但</a:t>
            </a:r>
            <a:r>
              <a:rPr lang="en-US" altLang="zh-CN" dirty="0" smtClean="0"/>
              <a:t>HTML5</a:t>
            </a:r>
            <a:r>
              <a:rPr lang="zh-CN" altLang="en-US" dirty="0" smtClean="0"/>
              <a:t>中对其作用和表现做了更明确规定</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34</a:t>
            </a:fld>
            <a:endParaRPr lang="en-US" altLang="zh-CN"/>
          </a:p>
        </p:txBody>
      </p:sp>
    </p:spTree>
    <p:extLst>
      <p:ext uri="{BB962C8B-B14F-4D97-AF65-F5344CB8AC3E}">
        <p14:creationId xmlns:p14="http://schemas.microsoft.com/office/powerpoint/2010/main" val="192119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a:t>
            </a:fld>
            <a:endParaRPr lang="en-US" altLang="zh-CN"/>
          </a:p>
        </p:txBody>
      </p:sp>
    </p:spTree>
    <p:extLst>
      <p:ext uri="{BB962C8B-B14F-4D97-AF65-F5344CB8AC3E}">
        <p14:creationId xmlns:p14="http://schemas.microsoft.com/office/powerpoint/2010/main" val="3592654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a:t>
            </a:r>
            <a:r>
              <a:rPr lang="zh-CN" altLang="en-US" dirty="0" smtClean="0"/>
              <a:t>现实中</a:t>
            </a:r>
            <a:r>
              <a:rPr lang="en-US" altLang="zh-CN" dirty="0" smtClean="0"/>
              <a:t>defer</a:t>
            </a:r>
            <a:r>
              <a:rPr lang="zh-CN" altLang="en-US" dirty="0" smtClean="0"/>
              <a:t>也可能乱序，所以建议仅包含一个</a:t>
            </a:r>
            <a:r>
              <a:rPr lang="en-US" altLang="zh-CN" dirty="0" smtClean="0"/>
              <a:t>defer</a:t>
            </a:r>
            <a:r>
              <a:rPr lang="zh-CN" altLang="en-US" dirty="0" smtClean="0"/>
              <a:t>脚本</a:t>
            </a:r>
            <a:endParaRPr lang="en-US" altLang="zh-CN" dirty="0" smtClean="0"/>
          </a:p>
          <a:p>
            <a:r>
              <a:rPr lang="en-US" altLang="zh-CN" dirty="0" smtClean="0"/>
              <a:t>**</a:t>
            </a:r>
            <a:r>
              <a:rPr lang="zh-CN" altLang="en-US" dirty="0" smtClean="0"/>
              <a:t>为保持向下兼容和平稳退化</a:t>
            </a:r>
            <a:endParaRPr lang="en-US" altLang="zh-CN" dirty="0" smtClean="0"/>
          </a:p>
          <a:p>
            <a:endParaRPr lang="en-US" altLang="zh-CN" dirty="0" smtClean="0"/>
          </a:p>
          <a:p>
            <a:r>
              <a:rPr lang="zh-CN" altLang="en-US" dirty="0" smtClean="0"/>
              <a:t>这边三个例子，一个是正常在</a:t>
            </a:r>
            <a:r>
              <a:rPr lang="en-US" altLang="zh-CN" dirty="0" smtClean="0"/>
              <a:t>head</a:t>
            </a:r>
            <a:r>
              <a:rPr lang="zh-CN" altLang="en-US" dirty="0" smtClean="0"/>
              <a:t>中，一个是正常在</a:t>
            </a:r>
            <a:r>
              <a:rPr lang="en-US" altLang="zh-CN" dirty="0" smtClean="0"/>
              <a:t>body</a:t>
            </a:r>
            <a:r>
              <a:rPr lang="zh-CN" altLang="en-US" dirty="0" smtClean="0"/>
              <a:t>结尾，最后一个是在</a:t>
            </a:r>
            <a:r>
              <a:rPr lang="en-US" altLang="zh-CN" dirty="0" smtClean="0"/>
              <a:t>head</a:t>
            </a:r>
            <a:r>
              <a:rPr lang="zh-CN" altLang="en-US" dirty="0" smtClean="0"/>
              <a:t>中加</a:t>
            </a:r>
            <a:r>
              <a:rPr lang="en-US" altLang="zh-CN" dirty="0" smtClean="0"/>
              <a:t>defer</a:t>
            </a:r>
            <a:r>
              <a:rPr lang="zh-CN" altLang="en-US" dirty="0" smtClean="0"/>
              <a:t>，大家可以看下执行情况；尤其要注意弹出窗口和正文出现的先后（第一个是先出现弹出窗口，后两个是先出现正文）</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35</a:t>
            </a:fld>
            <a:endParaRPr lang="en-US" altLang="zh-CN"/>
          </a:p>
        </p:txBody>
      </p:sp>
    </p:spTree>
    <p:extLst>
      <p:ext uri="{BB962C8B-B14F-4D97-AF65-F5344CB8AC3E}">
        <p14:creationId xmlns:p14="http://schemas.microsoft.com/office/powerpoint/2010/main" val="3865627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后面有个图的例子</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39</a:t>
            </a:fld>
            <a:endParaRPr lang="en-US" altLang="zh-CN"/>
          </a:p>
        </p:txBody>
      </p:sp>
    </p:spTree>
    <p:extLst>
      <p:ext uri="{BB962C8B-B14F-4D97-AF65-F5344CB8AC3E}">
        <p14:creationId xmlns:p14="http://schemas.microsoft.com/office/powerpoint/2010/main" val="2079010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客户有可能用的是文本浏览器（如上图的</a:t>
            </a:r>
            <a:r>
              <a:rPr lang="en-US" altLang="zh-CN" dirty="0" smtClean="0"/>
              <a:t>Lynx</a:t>
            </a:r>
            <a:r>
              <a:rPr lang="zh-CN" altLang="en-US" dirty="0" smtClean="0"/>
              <a:t>），根本不支持</a:t>
            </a:r>
            <a:r>
              <a:rPr lang="en-US" altLang="zh-CN" dirty="0" smtClean="0"/>
              <a:t>JS</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41</a:t>
            </a:fld>
            <a:endParaRPr lang="en-US" altLang="zh-CN"/>
          </a:p>
        </p:txBody>
      </p:sp>
    </p:spTree>
    <p:extLst>
      <p:ext uri="{BB962C8B-B14F-4D97-AF65-F5344CB8AC3E}">
        <p14:creationId xmlns:p14="http://schemas.microsoft.com/office/powerpoint/2010/main" val="471271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左图是平稳退化的示例，右图是渐进增强的示例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42</a:t>
            </a:fld>
            <a:endParaRPr lang="en-US" altLang="zh-CN"/>
          </a:p>
        </p:txBody>
      </p:sp>
    </p:spTree>
    <p:extLst>
      <p:ext uri="{BB962C8B-B14F-4D97-AF65-F5344CB8AC3E}">
        <p14:creationId xmlns:p14="http://schemas.microsoft.com/office/powerpoint/2010/main" val="1331867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参见课后阅读</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43</a:t>
            </a:fld>
            <a:endParaRPr lang="en-US" altLang="zh-CN"/>
          </a:p>
        </p:txBody>
      </p:sp>
    </p:spTree>
    <p:extLst>
      <p:ext uri="{BB962C8B-B14F-4D97-AF65-F5344CB8AC3E}">
        <p14:creationId xmlns:p14="http://schemas.microsoft.com/office/powerpoint/2010/main" val="2835729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在本部分中，我们将介绍</a:t>
            </a:r>
            <a:r>
              <a:rPr lang="en-US" altLang="zh-CN" dirty="0" smtClean="0"/>
              <a:t>JavaScript</a:t>
            </a:r>
            <a:r>
              <a:rPr lang="zh-CN" altLang="en-US" dirty="0" smtClean="0"/>
              <a:t>语言的基本要素，包括标识符、字面量、关键字、数据类型、变量、</a:t>
            </a:r>
            <a:r>
              <a:rPr lang="zh-CN" altLang="en-US" smtClean="0"/>
              <a:t>运算符、语句等。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44</a:t>
            </a:fld>
            <a:endParaRPr lang="en-US" altLang="zh-CN"/>
          </a:p>
        </p:txBody>
      </p:sp>
    </p:spTree>
    <p:extLst>
      <p:ext uri="{BB962C8B-B14F-4D97-AF65-F5344CB8AC3E}">
        <p14:creationId xmlns:p14="http://schemas.microsoft.com/office/powerpoint/2010/main" val="2593462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45</a:t>
            </a:fld>
            <a:endParaRPr lang="en-US" altLang="zh-CN"/>
          </a:p>
        </p:txBody>
      </p:sp>
    </p:spTree>
    <p:extLst>
      <p:ext uri="{BB962C8B-B14F-4D97-AF65-F5344CB8AC3E}">
        <p14:creationId xmlns:p14="http://schemas.microsoft.com/office/powerpoint/2010/main" val="1808772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一般下划线开头的是系统变量，</a:t>
            </a:r>
            <a:r>
              <a:rPr lang="en-US" altLang="zh-CN" dirty="0" smtClean="0"/>
              <a:t>$</a:t>
            </a:r>
            <a:r>
              <a:rPr lang="zh-CN" altLang="en-US" dirty="0" smtClean="0"/>
              <a:t>开头的是类库变量，不建议把自己的变量命名成这个风格</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46</a:t>
            </a:fld>
            <a:endParaRPr lang="en-US" altLang="zh-CN"/>
          </a:p>
        </p:txBody>
      </p:sp>
    </p:spTree>
    <p:extLst>
      <p:ext uri="{BB962C8B-B14F-4D97-AF65-F5344CB8AC3E}">
        <p14:creationId xmlns:p14="http://schemas.microsoft.com/office/powerpoint/2010/main" val="3633398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分别通过</a:t>
            </a:r>
            <a:r>
              <a:rPr lang="en-US" altLang="zh-CN" dirty="0" smtClean="0"/>
              <a:t>[ ]</a:t>
            </a:r>
            <a:r>
              <a:rPr lang="zh-CN" altLang="en-US" dirty="0" smtClean="0"/>
              <a:t>和</a:t>
            </a:r>
            <a:r>
              <a:rPr lang="en-US" altLang="zh-CN" dirty="0" smtClean="0"/>
              <a:t>{ }</a:t>
            </a:r>
            <a:r>
              <a:rPr lang="zh-CN" altLang="en-US" dirty="0" smtClean="0"/>
              <a:t>方式定义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48</a:t>
            </a:fld>
            <a:endParaRPr lang="en-US" altLang="zh-CN"/>
          </a:p>
        </p:txBody>
      </p:sp>
    </p:spTree>
    <p:extLst>
      <p:ext uri="{BB962C8B-B14F-4D97-AF65-F5344CB8AC3E}">
        <p14:creationId xmlns:p14="http://schemas.microsoft.com/office/powerpoint/2010/main" val="3699624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Symbol</a:t>
            </a:r>
            <a:r>
              <a:rPr lang="zh-CN" altLang="en-US" dirty="0" smtClean="0"/>
              <a:t>主要用于对象属性的命名，是</a:t>
            </a:r>
            <a:r>
              <a:rPr lang="en-US" altLang="zh-CN" dirty="0" smtClean="0"/>
              <a:t>ES6</a:t>
            </a:r>
            <a:r>
              <a:rPr lang="zh-CN" altLang="en-US" dirty="0" smtClean="0"/>
              <a:t>新加的内容</a:t>
            </a:r>
            <a:endParaRPr lang="en-US" altLang="zh-CN" dirty="0" smtClean="0"/>
          </a:p>
          <a:p>
            <a:endParaRPr lang="en-US" altLang="zh-CN" dirty="0" smtClean="0"/>
          </a:p>
          <a:p>
            <a:r>
              <a:rPr lang="en-US" altLang="zh-CN" dirty="0" smtClean="0"/>
              <a:t>Object</a:t>
            </a:r>
            <a:r>
              <a:rPr lang="zh-CN" altLang="en-US" dirty="0" smtClean="0"/>
              <a:t>本质上是一组无序的名值对</a:t>
            </a:r>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49</a:t>
            </a:fld>
            <a:endParaRPr lang="en-US" altLang="zh-CN"/>
          </a:p>
        </p:txBody>
      </p:sp>
    </p:spTree>
    <p:extLst>
      <p:ext uri="{BB962C8B-B14F-4D97-AF65-F5344CB8AC3E}">
        <p14:creationId xmlns:p14="http://schemas.microsoft.com/office/powerpoint/2010/main" val="128603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JavaScript</a:t>
            </a:r>
            <a:r>
              <a:rPr lang="zh-CN" altLang="en-US" dirty="0" smtClean="0"/>
              <a:t>的内容比</a:t>
            </a:r>
            <a:r>
              <a:rPr lang="en-US" altLang="zh-CN" dirty="0" smtClean="0"/>
              <a:t>HTML</a:t>
            </a:r>
            <a:r>
              <a:rPr lang="zh-CN" altLang="en-US" dirty="0" smtClean="0"/>
              <a:t>和</a:t>
            </a:r>
            <a:r>
              <a:rPr lang="en-US" altLang="zh-CN" dirty="0" smtClean="0"/>
              <a:t>CSS</a:t>
            </a:r>
            <a:r>
              <a:rPr lang="zh-CN" altLang="en-US" dirty="0" smtClean="0"/>
              <a:t>加起来还要丰富，涵盖了一种全新的语言、相关对象库以及应用场景等，所以我们会分成</a:t>
            </a:r>
            <a:r>
              <a:rPr lang="en-US" altLang="zh-CN" dirty="0" smtClean="0"/>
              <a:t>3</a:t>
            </a:r>
            <a:r>
              <a:rPr lang="zh-CN" altLang="en-US" dirty="0" smtClean="0"/>
              <a:t>个</a:t>
            </a:r>
            <a:r>
              <a:rPr lang="en-US" altLang="zh-CN" dirty="0" smtClean="0"/>
              <a:t>Lecture</a:t>
            </a:r>
            <a:r>
              <a:rPr lang="zh-CN" altLang="en-US" dirty="0" smtClean="0"/>
              <a:t>来介绍。</a:t>
            </a:r>
            <a:endParaRPr lang="en-US" altLang="zh-CN" dirty="0" smtClean="0"/>
          </a:p>
          <a:p>
            <a:endParaRPr lang="en-US" altLang="zh-CN" dirty="0" smtClean="0"/>
          </a:p>
          <a:p>
            <a:r>
              <a:rPr lang="zh-CN" altLang="en-US" dirty="0" smtClean="0"/>
              <a:t>在本</a:t>
            </a:r>
            <a:r>
              <a:rPr lang="en-US" altLang="zh-CN" dirty="0" smtClean="0"/>
              <a:t>Lecture</a:t>
            </a:r>
            <a:r>
              <a:rPr lang="zh-CN" altLang="en-US" dirty="0" smtClean="0"/>
              <a:t>中我们将介绍</a:t>
            </a:r>
            <a:r>
              <a:rPr lang="en-US" altLang="zh-CN" dirty="0" smtClean="0"/>
              <a:t>JS</a:t>
            </a:r>
            <a:r>
              <a:rPr lang="zh-CN" altLang="en-US" dirty="0" smtClean="0"/>
              <a:t>语言本身，下个</a:t>
            </a:r>
            <a:r>
              <a:rPr lang="en-US" altLang="zh-CN" dirty="0" smtClean="0"/>
              <a:t>Lecture</a:t>
            </a:r>
            <a:r>
              <a:rPr lang="zh-CN" altLang="en-US" dirty="0" smtClean="0"/>
              <a:t>中将介绍</a:t>
            </a:r>
            <a:r>
              <a:rPr lang="en-US" altLang="zh-CN" dirty="0" smtClean="0"/>
              <a:t>Web</a:t>
            </a:r>
            <a:r>
              <a:rPr lang="zh-CN" altLang="en-US" dirty="0" smtClean="0"/>
              <a:t>中的</a:t>
            </a:r>
            <a:r>
              <a:rPr lang="en-US" altLang="zh-CN" dirty="0" smtClean="0"/>
              <a:t>JS</a:t>
            </a:r>
            <a:r>
              <a:rPr lang="zh-CN" altLang="en-US" dirty="0" smtClean="0"/>
              <a:t>，随后我们会转入服务器端，之后我们会再介绍多媒体相关内容，这个表面上看是</a:t>
            </a:r>
            <a:r>
              <a:rPr lang="en-US" altLang="zh-CN" dirty="0" smtClean="0"/>
              <a:t>HTML</a:t>
            </a:r>
            <a:r>
              <a:rPr lang="zh-CN" altLang="en-US" dirty="0" smtClean="0"/>
              <a:t>的内容，但实际上属于</a:t>
            </a:r>
            <a:r>
              <a:rPr lang="en-US" altLang="zh-CN" dirty="0" smtClean="0"/>
              <a:t>JS</a:t>
            </a:r>
            <a:r>
              <a:rPr lang="zh-CN" altLang="en-US" dirty="0" smtClean="0"/>
              <a:t>的应用场景。</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3</a:t>
            </a:fld>
            <a:endParaRPr lang="en-US" altLang="zh-CN"/>
          </a:p>
        </p:txBody>
      </p:sp>
    </p:spTree>
    <p:extLst>
      <p:ext uri="{BB962C8B-B14F-4D97-AF65-F5344CB8AC3E}">
        <p14:creationId xmlns:p14="http://schemas.microsoft.com/office/powerpoint/2010/main" val="1460151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50</a:t>
            </a:fld>
            <a:endParaRPr lang="en-US" altLang="zh-CN"/>
          </a:p>
        </p:txBody>
      </p:sp>
    </p:spTree>
    <p:extLst>
      <p:ext uri="{BB962C8B-B14F-4D97-AF65-F5344CB8AC3E}">
        <p14:creationId xmlns:p14="http://schemas.microsoft.com/office/powerpoint/2010/main" val="263676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字符串占位符还可以嵌套，另外可以跟在一个函数名后面，实现标签模板（</a:t>
            </a:r>
            <a:r>
              <a:rPr lang="en-US" altLang="zh-CN" dirty="0" smtClean="0"/>
              <a:t>Tagged Templates</a:t>
            </a:r>
            <a:r>
              <a:rPr lang="zh-CN" altLang="en-US" dirty="0" smtClean="0"/>
              <a:t>）的功能，但是这个涉及到函数的内容，在此不再展开。</a:t>
            </a:r>
          </a:p>
          <a:p>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52</a:t>
            </a:fld>
            <a:endParaRPr lang="en-US" altLang="zh-CN"/>
          </a:p>
        </p:txBody>
      </p:sp>
    </p:spTree>
    <p:extLst>
      <p:ext uri="{BB962C8B-B14F-4D97-AF65-F5344CB8AC3E}">
        <p14:creationId xmlns:p14="http://schemas.microsoft.com/office/powerpoint/2010/main" val="3756256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上面的</a:t>
            </a:r>
            <a:r>
              <a:rPr lang="en-US" altLang="zh-CN" dirty="0" smtClean="0"/>
              <a:t>output</a:t>
            </a:r>
            <a:r>
              <a:rPr lang="zh-CN" altLang="en-US" dirty="0" smtClean="0"/>
              <a:t>函数是一个辅助函数，大家可以先不用在意</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53</a:t>
            </a:fld>
            <a:endParaRPr lang="en-US" altLang="zh-CN"/>
          </a:p>
        </p:txBody>
      </p:sp>
    </p:spTree>
    <p:extLst>
      <p:ext uri="{BB962C8B-B14F-4D97-AF65-F5344CB8AC3E}">
        <p14:creationId xmlns:p14="http://schemas.microsoft.com/office/powerpoint/2010/main" val="1270917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JavaScript</a:t>
            </a:r>
            <a:r>
              <a:rPr lang="zh-CN" altLang="en-US" dirty="0" smtClean="0"/>
              <a:t>的一个特点就在于数据类型的灵活（和隐形）转换</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54</a:t>
            </a:fld>
            <a:endParaRPr lang="en-US" altLang="zh-CN"/>
          </a:p>
        </p:txBody>
      </p:sp>
    </p:spTree>
    <p:extLst>
      <p:ext uri="{BB962C8B-B14F-4D97-AF65-F5344CB8AC3E}">
        <p14:creationId xmlns:p14="http://schemas.microsoft.com/office/powerpoint/2010/main" val="4131288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因为传统上变量可以不声明即使用，这时就是全局变量</a:t>
            </a:r>
            <a:endParaRPr lang="en-US" altLang="zh-CN" dirty="0" smtClean="0"/>
          </a:p>
          <a:p>
            <a:endParaRPr lang="en-US" altLang="zh-CN" dirty="0" smtClean="0"/>
          </a:p>
          <a:p>
            <a:r>
              <a:rPr lang="zh-CN" altLang="en-US" dirty="0" smtClean="0"/>
              <a:t>注意变量的生命周期和作用域两个概念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57</a:t>
            </a:fld>
            <a:endParaRPr lang="en-US" altLang="zh-CN"/>
          </a:p>
        </p:txBody>
      </p:sp>
    </p:spTree>
    <p:extLst>
      <p:ext uri="{BB962C8B-B14F-4D97-AF65-F5344CB8AC3E}">
        <p14:creationId xmlns:p14="http://schemas.microsoft.com/office/powerpoint/2010/main" val="824926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或者叫块作用域</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59</a:t>
            </a:fld>
            <a:endParaRPr lang="en-US" altLang="zh-CN"/>
          </a:p>
        </p:txBody>
      </p:sp>
    </p:spTree>
    <p:extLst>
      <p:ext uri="{BB962C8B-B14F-4D97-AF65-F5344CB8AC3E}">
        <p14:creationId xmlns:p14="http://schemas.microsoft.com/office/powerpoint/2010/main" val="1648876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let</a:t>
            </a:r>
            <a:r>
              <a:rPr lang="zh-CN" altLang="en-US" dirty="0" smtClean="0"/>
              <a:t>与</a:t>
            </a:r>
            <a:r>
              <a:rPr lang="en-US" altLang="zh-CN" dirty="0" err="1" smtClean="0"/>
              <a:t>var</a:t>
            </a:r>
            <a:r>
              <a:rPr lang="zh-CN" altLang="en-US" dirty="0" smtClean="0"/>
              <a:t>不同还有一点就是其声明的变量不会被作为全局对象</a:t>
            </a:r>
            <a:r>
              <a:rPr lang="en-US" altLang="zh-CN" dirty="0" smtClean="0"/>
              <a:t>window</a:t>
            </a:r>
            <a:r>
              <a:rPr lang="zh-CN" altLang="en-US" dirty="0" smtClean="0"/>
              <a:t>的属性，后面还会提到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61</a:t>
            </a:fld>
            <a:endParaRPr lang="en-US" altLang="zh-CN"/>
          </a:p>
        </p:txBody>
      </p:sp>
    </p:spTree>
    <p:extLst>
      <p:ext uri="{BB962C8B-B14F-4D97-AF65-F5344CB8AC3E}">
        <p14:creationId xmlns:p14="http://schemas.microsoft.com/office/powerpoint/2010/main" val="2768208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如果是对象，其本身不能被重新指向，但其内容可以被修改</a:t>
            </a:r>
            <a:endParaRPr lang="en-US" altLang="zh-CN" dirty="0" smtClean="0"/>
          </a:p>
          <a:p>
            <a:endParaRPr lang="en-US" altLang="zh-CN" dirty="0" smtClean="0"/>
          </a:p>
          <a:p>
            <a:r>
              <a:rPr lang="zh-CN" altLang="en-US" dirty="0" smtClean="0"/>
              <a:t>类似于</a:t>
            </a:r>
            <a:r>
              <a:rPr lang="en-US" altLang="zh-CN" dirty="0" smtClean="0"/>
              <a:t>let</a:t>
            </a:r>
            <a:r>
              <a:rPr lang="zh-CN" altLang="en-US" dirty="0" smtClean="0"/>
              <a:t>，常量声明后也不会被作为</a:t>
            </a:r>
            <a:r>
              <a:rPr lang="en-US" altLang="zh-CN" dirty="0" smtClean="0"/>
              <a:t>window</a:t>
            </a:r>
            <a:r>
              <a:rPr lang="zh-CN" altLang="en-US" dirty="0" smtClean="0"/>
              <a:t>的属性</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63</a:t>
            </a:fld>
            <a:endParaRPr lang="en-US" altLang="zh-CN"/>
          </a:p>
        </p:txBody>
      </p:sp>
    </p:spTree>
    <p:extLst>
      <p:ext uri="{BB962C8B-B14F-4D97-AF65-F5344CB8AC3E}">
        <p14:creationId xmlns:p14="http://schemas.microsoft.com/office/powerpoint/2010/main" val="2433577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其实更细，这里写不下了</a:t>
            </a:r>
            <a:r>
              <a:rPr lang="en-US" altLang="zh-CN" dirty="0" smtClean="0"/>
              <a:t>……</a:t>
            </a:r>
          </a:p>
          <a:p>
            <a:endParaRPr lang="en-US" altLang="zh-CN" dirty="0" smtClean="0"/>
          </a:p>
          <a:p>
            <a:r>
              <a:rPr lang="en-US" altLang="zh-CN" dirty="0" smtClean="0"/>
              <a:t>Yield</a:t>
            </a:r>
            <a:r>
              <a:rPr lang="zh-CN" altLang="en-US" dirty="0" smtClean="0"/>
              <a:t>和</a:t>
            </a:r>
            <a:r>
              <a:rPr lang="en-US" altLang="zh-CN" dirty="0" smtClean="0"/>
              <a:t>…</a:t>
            </a:r>
            <a:r>
              <a:rPr lang="zh-CN" altLang="en-US" dirty="0" smtClean="0"/>
              <a:t>是</a:t>
            </a:r>
            <a:r>
              <a:rPr lang="en-US" altLang="zh-CN" dirty="0" smtClean="0"/>
              <a:t>ES6</a:t>
            </a:r>
            <a:r>
              <a:rPr lang="zh-CN" altLang="en-US" dirty="0" smtClean="0"/>
              <a:t>新加</a:t>
            </a:r>
            <a:endParaRPr lang="en-US" altLang="zh-CN" dirty="0" smtClean="0"/>
          </a:p>
          <a:p>
            <a:r>
              <a:rPr lang="zh-CN" altLang="en-US" dirty="0" smtClean="0"/>
              <a:t>**是</a:t>
            </a:r>
            <a:r>
              <a:rPr lang="en-US" altLang="zh-CN" dirty="0" smtClean="0"/>
              <a:t>ES7</a:t>
            </a:r>
            <a:r>
              <a:rPr lang="zh-CN" altLang="en-US" dirty="0" smtClean="0"/>
              <a:t>新加</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65</a:t>
            </a:fld>
            <a:endParaRPr lang="en-US" altLang="zh-CN"/>
          </a:p>
        </p:txBody>
      </p:sp>
    </p:spTree>
    <p:extLst>
      <p:ext uri="{BB962C8B-B14F-4D97-AF65-F5344CB8AC3E}">
        <p14:creationId xmlns:p14="http://schemas.microsoft.com/office/powerpoint/2010/main" val="973710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内建类型指</a:t>
            </a:r>
            <a:r>
              <a:rPr lang="en-US" altLang="zh-CN" dirty="0" smtClean="0"/>
              <a:t>6</a:t>
            </a:r>
            <a:r>
              <a:rPr lang="zh-CN" altLang="en-US" dirty="0" smtClean="0"/>
              <a:t>种基本类型或</a:t>
            </a:r>
            <a:r>
              <a:rPr lang="en-US" altLang="zh-CN" dirty="0" smtClean="0"/>
              <a:t>object</a:t>
            </a:r>
            <a:r>
              <a:rPr lang="zh-CN" altLang="en-US" dirty="0" smtClean="0"/>
              <a:t>类型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69</a:t>
            </a:fld>
            <a:endParaRPr lang="en-US" altLang="zh-CN"/>
          </a:p>
        </p:txBody>
      </p:sp>
    </p:spTree>
    <p:extLst>
      <p:ext uri="{BB962C8B-B14F-4D97-AF65-F5344CB8AC3E}">
        <p14:creationId xmlns:p14="http://schemas.microsoft.com/office/powerpoint/2010/main" val="98633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在本部分中，我们将介绍脚本相关的基本概念，包括脚本语言、脚本宿主和脚本引擎等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4</a:t>
            </a:fld>
            <a:endParaRPr lang="en-US" altLang="zh-CN"/>
          </a:p>
        </p:txBody>
      </p:sp>
    </p:spTree>
    <p:extLst>
      <p:ext uri="{BB962C8B-B14F-4D97-AF65-F5344CB8AC3E}">
        <p14:creationId xmlns:p14="http://schemas.microsoft.com/office/powerpoint/2010/main" val="3710314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for…of</a:t>
            </a:r>
            <a:r>
              <a:rPr lang="zh-CN" altLang="en-US" dirty="0" smtClean="0"/>
              <a:t>是</a:t>
            </a:r>
            <a:r>
              <a:rPr lang="en-US" altLang="zh-CN" dirty="0" smtClean="0"/>
              <a:t>ES6</a:t>
            </a:r>
            <a:r>
              <a:rPr lang="zh-CN" altLang="en-US" dirty="0" smtClean="0"/>
              <a:t>新加的，具体待后面讲过对象后展开</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71</a:t>
            </a:fld>
            <a:endParaRPr lang="en-US" altLang="zh-CN"/>
          </a:p>
        </p:txBody>
      </p:sp>
    </p:spTree>
    <p:extLst>
      <p:ext uri="{BB962C8B-B14F-4D97-AF65-F5344CB8AC3E}">
        <p14:creationId xmlns:p14="http://schemas.microsoft.com/office/powerpoint/2010/main" val="2272019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0" i="0" kern="1200" dirty="0" smtClean="0">
                <a:solidFill>
                  <a:schemeClr val="tx1"/>
                </a:solidFill>
                <a:effectLst/>
                <a:latin typeface="Times New Roman" pitchFamily="18" charset="0"/>
                <a:ea typeface="宋体" pitchFamily="2" charset="-122"/>
                <a:cs typeface="+mn-cs"/>
              </a:rPr>
              <a:t>在本部分中，我们将介绍</a:t>
            </a:r>
            <a:r>
              <a:rPr lang="en-US" altLang="zh-CN" sz="900" b="0" i="0" kern="1200" dirty="0" smtClean="0">
                <a:solidFill>
                  <a:schemeClr val="tx1"/>
                </a:solidFill>
                <a:effectLst/>
                <a:latin typeface="Times New Roman" pitchFamily="18" charset="0"/>
                <a:ea typeface="宋体" pitchFamily="2" charset="-122"/>
                <a:cs typeface="+mn-cs"/>
              </a:rPr>
              <a:t>JS</a:t>
            </a:r>
            <a:r>
              <a:rPr lang="zh-CN" altLang="en-US" sz="900" b="0" i="0" kern="1200" smtClean="0">
                <a:solidFill>
                  <a:schemeClr val="tx1"/>
                </a:solidFill>
                <a:effectLst/>
                <a:latin typeface="Times New Roman" pitchFamily="18" charset="0"/>
                <a:ea typeface="宋体" pitchFamily="2" charset="-122"/>
                <a:cs typeface="+mn-cs"/>
              </a:rPr>
              <a:t>数组与传统语言类似的部分，包括数组定义、增删改查、遍历和多维数组等内容；但不涉及其内置对象，也就是作为对象角度相关的内容，那些内容将在讲完对象之后才行介绍。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76</a:t>
            </a:fld>
            <a:endParaRPr lang="en-US" altLang="zh-CN"/>
          </a:p>
        </p:txBody>
      </p:sp>
    </p:spTree>
    <p:extLst>
      <p:ext uri="{BB962C8B-B14F-4D97-AF65-F5344CB8AC3E}">
        <p14:creationId xmlns:p14="http://schemas.microsoft.com/office/powerpoint/2010/main" val="303110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后三条从第一条出发都容易理解，因为数组只是将下标作为属性名，下标对应值作为属性内容的对象，此外自己还带了一些特殊的固有属性和方法</a:t>
            </a:r>
            <a:endParaRPr lang="en-US" altLang="zh-CN" dirty="0" smtClean="0"/>
          </a:p>
          <a:p>
            <a:r>
              <a:rPr lang="en-US" altLang="zh-CN" dirty="0" smtClean="0"/>
              <a:t>JavaScript</a:t>
            </a:r>
            <a:r>
              <a:rPr lang="zh-CN" altLang="en-US" dirty="0" smtClean="0"/>
              <a:t>的数组其实是类标准数字的关联数组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77</a:t>
            </a:fld>
            <a:endParaRPr lang="en-US" altLang="zh-CN"/>
          </a:p>
        </p:txBody>
      </p:sp>
    </p:spTree>
    <p:extLst>
      <p:ext uri="{BB962C8B-B14F-4D97-AF65-F5344CB8AC3E}">
        <p14:creationId xmlns:p14="http://schemas.microsoft.com/office/powerpoint/2010/main" val="425656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IE3</a:t>
            </a:r>
            <a:r>
              <a:rPr lang="zh-CN" altLang="en-US" dirty="0" smtClean="0"/>
              <a:t>项，非</a:t>
            </a:r>
            <a:r>
              <a:rPr lang="en-US" altLang="zh-CN" dirty="0" smtClean="0"/>
              <a:t>IE</a:t>
            </a:r>
            <a:r>
              <a:rPr lang="zh-CN" altLang="en-US" dirty="0" smtClean="0"/>
              <a:t>主流</a:t>
            </a:r>
            <a:r>
              <a:rPr lang="en-US" altLang="zh-CN" dirty="0" smtClean="0"/>
              <a:t>2</a:t>
            </a:r>
            <a:r>
              <a:rPr lang="zh-CN" altLang="en-US" dirty="0" smtClean="0"/>
              <a:t>项</a:t>
            </a:r>
            <a:endParaRPr lang="en-US" altLang="zh-CN" dirty="0" smtClean="0"/>
          </a:p>
          <a:p>
            <a:r>
              <a:rPr lang="zh-CN" altLang="en-US" dirty="0" smtClean="0"/>
              <a:t>后面还会看到使用</a:t>
            </a:r>
            <a:r>
              <a:rPr lang="en-US" altLang="zh-CN" dirty="0" smtClean="0"/>
              <a:t>Array</a:t>
            </a:r>
            <a:r>
              <a:rPr lang="zh-CN" altLang="en-US" dirty="0" smtClean="0"/>
              <a:t>构造方法定义数组的方法</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78</a:t>
            </a:fld>
            <a:endParaRPr lang="en-US" altLang="zh-CN"/>
          </a:p>
        </p:txBody>
      </p:sp>
    </p:spTree>
    <p:extLst>
      <p:ext uri="{BB962C8B-B14F-4D97-AF65-F5344CB8AC3E}">
        <p14:creationId xmlns:p14="http://schemas.microsoft.com/office/powerpoint/2010/main" val="1385126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在本部分中，我们将介绍</a:t>
            </a:r>
            <a:r>
              <a:rPr lang="en-US" altLang="zh-CN" dirty="0" smtClean="0"/>
              <a:t>JS</a:t>
            </a:r>
            <a:r>
              <a:rPr lang="zh-CN" altLang="en-US" dirty="0" smtClean="0"/>
              <a:t>函数与传统语言类似的部分，包括函数定义、调用、传参、函数字面量等了；但不涉及其内置对象，也就是作为对象角度相关的内容，那些内容将在讲完对象之后才行介绍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86</a:t>
            </a:fld>
            <a:endParaRPr lang="en-US" altLang="zh-CN"/>
          </a:p>
        </p:txBody>
      </p:sp>
    </p:spTree>
    <p:extLst>
      <p:ext uri="{BB962C8B-B14F-4D97-AF65-F5344CB8AC3E}">
        <p14:creationId xmlns:p14="http://schemas.microsoft.com/office/powerpoint/2010/main" val="2979672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87</a:t>
            </a:fld>
            <a:endParaRPr lang="en-US" altLang="zh-CN"/>
          </a:p>
        </p:txBody>
      </p:sp>
    </p:spTree>
    <p:extLst>
      <p:ext uri="{BB962C8B-B14F-4D97-AF65-F5344CB8AC3E}">
        <p14:creationId xmlns:p14="http://schemas.microsoft.com/office/powerpoint/2010/main" val="1015658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对于没有重载，如果了解了函数就是对象，函数名就是指针的话就好理解了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88</a:t>
            </a:fld>
            <a:endParaRPr lang="en-US" altLang="zh-CN"/>
          </a:p>
        </p:txBody>
      </p:sp>
    </p:spTree>
    <p:extLst>
      <p:ext uri="{BB962C8B-B14F-4D97-AF65-F5344CB8AC3E}">
        <p14:creationId xmlns:p14="http://schemas.microsoft.com/office/powerpoint/2010/main" val="3356430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函数参数的这些表现如果了解了</a:t>
            </a:r>
            <a:r>
              <a:rPr lang="en-US" altLang="zh-CN" dirty="0" smtClean="0"/>
              <a:t>JavaScript</a:t>
            </a:r>
            <a:r>
              <a:rPr lang="zh-CN" altLang="en-US" dirty="0" smtClean="0"/>
              <a:t>其实是通过一个</a:t>
            </a:r>
            <a:r>
              <a:rPr lang="en-US" altLang="zh-CN" dirty="0" smtClean="0"/>
              <a:t>Arguments</a:t>
            </a:r>
            <a:r>
              <a:rPr lang="zh-CN" altLang="en-US" dirty="0" smtClean="0"/>
              <a:t>对象传入所有参数的话就好理解了</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90</a:t>
            </a:fld>
            <a:endParaRPr lang="en-US" altLang="zh-CN"/>
          </a:p>
        </p:txBody>
      </p:sp>
    </p:spTree>
    <p:extLst>
      <p:ext uri="{BB962C8B-B14F-4D97-AF65-F5344CB8AC3E}">
        <p14:creationId xmlns:p14="http://schemas.microsoft.com/office/powerpoint/2010/main" val="2359810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函数就是对象，函数名就是指针</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这一页和下一页，本质上就是说明函数是第一等的对象，可以用于赋值、传参和返回值（无这个例子）</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94</a:t>
            </a:fld>
            <a:endParaRPr lang="en-US" altLang="zh-CN"/>
          </a:p>
        </p:txBody>
      </p:sp>
    </p:spTree>
    <p:extLst>
      <p:ext uri="{BB962C8B-B14F-4D97-AF65-F5344CB8AC3E}">
        <p14:creationId xmlns:p14="http://schemas.microsoft.com/office/powerpoint/2010/main" val="282545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匿名函数是常态，除非需要递归调用</a:t>
            </a:r>
            <a:endParaRPr lang="en-US" altLang="zh-CN" dirty="0" smtClean="0"/>
          </a:p>
          <a:p>
            <a:endParaRPr lang="en-US" altLang="zh-CN" dirty="0" smtClean="0"/>
          </a:p>
          <a:p>
            <a:r>
              <a:rPr lang="en-US" altLang="zh-CN" dirty="0" smtClean="0"/>
              <a:t>Immediately Invoked Function Expressions</a:t>
            </a:r>
            <a:r>
              <a:rPr lang="zh-CN" altLang="en-US" dirty="0" smtClean="0"/>
              <a:t>，</a:t>
            </a:r>
            <a:r>
              <a:rPr lang="en-US" altLang="zh-CN" dirty="0" smtClean="0"/>
              <a:t>IIFE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95</a:t>
            </a:fld>
            <a:endParaRPr lang="en-US" altLang="zh-CN"/>
          </a:p>
        </p:txBody>
      </p:sp>
    </p:spTree>
    <p:extLst>
      <p:ext uri="{BB962C8B-B14F-4D97-AF65-F5344CB8AC3E}">
        <p14:creationId xmlns:p14="http://schemas.microsoft.com/office/powerpoint/2010/main" val="3743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a:t>
            </a:r>
            <a:r>
              <a:rPr lang="en-US" altLang="zh-CN" dirty="0" smtClean="0"/>
              <a:t>Windows</a:t>
            </a:r>
            <a:r>
              <a:rPr lang="zh-CN" altLang="en-US" dirty="0" smtClean="0"/>
              <a:t>中集成了脚本宿主</a:t>
            </a:r>
            <a:r>
              <a:rPr lang="en-US" altLang="zh-CN" dirty="0" smtClean="0"/>
              <a:t>Windows Scripting Host, WSH</a:t>
            </a:r>
          </a:p>
          <a:p>
            <a:r>
              <a:rPr lang="en-US" altLang="zh-CN" dirty="0" smtClean="0"/>
              <a:t>WSH</a:t>
            </a:r>
            <a:r>
              <a:rPr lang="zh-CN" altLang="en-US" dirty="0" smtClean="0"/>
              <a:t>有两个版本</a:t>
            </a:r>
            <a:r>
              <a:rPr lang="en-US" altLang="zh-CN" dirty="0" smtClean="0"/>
              <a:t>,</a:t>
            </a:r>
            <a:r>
              <a:rPr lang="zh-CN" altLang="en-US" dirty="0" smtClean="0"/>
              <a:t>一个基于</a:t>
            </a:r>
            <a:r>
              <a:rPr lang="en-US" altLang="zh-CN" dirty="0" smtClean="0"/>
              <a:t>windows</a:t>
            </a:r>
            <a:r>
              <a:rPr lang="zh-CN" altLang="en-US" dirty="0" smtClean="0"/>
              <a:t>桌面</a:t>
            </a:r>
            <a:r>
              <a:rPr lang="en-US" altLang="zh-CN" dirty="0" smtClean="0"/>
              <a:t>,</a:t>
            </a:r>
            <a:r>
              <a:rPr lang="zh-CN" altLang="en-US" dirty="0" smtClean="0"/>
              <a:t>名称为</a:t>
            </a:r>
            <a:r>
              <a:rPr lang="en-US" altLang="zh-CN" dirty="0" smtClean="0"/>
              <a:t>wscript.exe;</a:t>
            </a:r>
            <a:r>
              <a:rPr lang="zh-CN" altLang="en-US" dirty="0" smtClean="0"/>
              <a:t>另一个基于命令行</a:t>
            </a:r>
            <a:r>
              <a:rPr lang="en-US" altLang="zh-CN" dirty="0" smtClean="0"/>
              <a:t>,</a:t>
            </a:r>
            <a:r>
              <a:rPr lang="zh-CN" altLang="en-US" dirty="0" smtClean="0"/>
              <a:t>名称为</a:t>
            </a:r>
            <a:r>
              <a:rPr lang="en-US" altLang="zh-CN" dirty="0" smtClean="0"/>
              <a:t>csxript.exe</a:t>
            </a:r>
          </a:p>
          <a:p>
            <a:r>
              <a:rPr lang="en-US" altLang="zh-CN" dirty="0" smtClean="0"/>
              <a:t>WSH</a:t>
            </a:r>
            <a:r>
              <a:rPr lang="zh-CN" altLang="en-US" dirty="0" smtClean="0"/>
              <a:t>可以直接运行</a:t>
            </a:r>
            <a:r>
              <a:rPr lang="en-US" altLang="zh-CN" dirty="0" smtClean="0"/>
              <a:t>Jscript</a:t>
            </a:r>
            <a:r>
              <a:rPr lang="zh-CN" altLang="en-US" dirty="0" smtClean="0"/>
              <a:t>脚本和</a:t>
            </a:r>
            <a:r>
              <a:rPr lang="en-US" altLang="zh-CN" dirty="0" smtClean="0"/>
              <a:t>VBScript</a:t>
            </a:r>
            <a:r>
              <a:rPr lang="zh-CN" altLang="en-US" dirty="0" smtClean="0"/>
              <a:t>脚本</a:t>
            </a:r>
            <a:r>
              <a:rPr lang="en-US" altLang="zh-CN" dirty="0" smtClean="0"/>
              <a:t>,</a:t>
            </a:r>
            <a:r>
              <a:rPr lang="zh-CN" altLang="en-US" dirty="0" smtClean="0"/>
              <a:t>此时</a:t>
            </a:r>
            <a:r>
              <a:rPr lang="en-US" altLang="zh-CN" dirty="0" smtClean="0"/>
              <a:t>Jscript</a:t>
            </a:r>
            <a:r>
              <a:rPr lang="zh-CN" altLang="en-US" dirty="0" smtClean="0"/>
              <a:t>程序后缀为</a:t>
            </a:r>
            <a:r>
              <a:rPr lang="en-US" altLang="zh-CN" dirty="0" smtClean="0"/>
              <a:t>.</a:t>
            </a:r>
            <a:r>
              <a:rPr lang="en-US" altLang="zh-CN" dirty="0" err="1" smtClean="0"/>
              <a:t>js</a:t>
            </a:r>
            <a:r>
              <a:rPr lang="en-US" altLang="zh-CN" dirty="0" smtClean="0"/>
              <a:t>; VBScript</a:t>
            </a:r>
            <a:r>
              <a:rPr lang="zh-CN" altLang="en-US" dirty="0" smtClean="0"/>
              <a:t>程序后缀为</a:t>
            </a:r>
            <a:r>
              <a:rPr lang="en-US" altLang="zh-CN" dirty="0" smtClean="0"/>
              <a:t>.</a:t>
            </a:r>
            <a:r>
              <a:rPr lang="en-US" altLang="zh-CN" dirty="0" err="1" smtClean="0"/>
              <a:t>vbs</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7</a:t>
            </a:fld>
            <a:endParaRPr lang="en-US" altLang="zh-CN"/>
          </a:p>
        </p:txBody>
      </p:sp>
    </p:spTree>
    <p:extLst>
      <p:ext uri="{BB962C8B-B14F-4D97-AF65-F5344CB8AC3E}">
        <p14:creationId xmlns:p14="http://schemas.microsoft.com/office/powerpoint/2010/main" val="218442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在本部分中，我们将介绍</a:t>
            </a:r>
            <a:r>
              <a:rPr lang="en-US" altLang="zh-CN" dirty="0" smtClean="0"/>
              <a:t>JS</a:t>
            </a:r>
            <a:r>
              <a:rPr lang="zh-CN" altLang="en-US" dirty="0" smtClean="0"/>
              <a:t>对象相关的内容，包括对象定义的各种方法及其背后的机理，属性的操作，原型的概念等。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98</a:t>
            </a:fld>
            <a:endParaRPr lang="en-US" altLang="zh-CN"/>
          </a:p>
        </p:txBody>
      </p:sp>
    </p:spTree>
    <p:extLst>
      <p:ext uri="{BB962C8B-B14F-4D97-AF65-F5344CB8AC3E}">
        <p14:creationId xmlns:p14="http://schemas.microsoft.com/office/powerpoint/2010/main" val="2174719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前面部分中曾经提过，对象字面量是向函数传递大量可选参数时最佳方式；我们也介绍过，早年的</a:t>
            </a:r>
            <a:r>
              <a:rPr lang="en-US" altLang="zh-CN" dirty="0" smtClean="0"/>
              <a:t>JS</a:t>
            </a:r>
            <a:r>
              <a:rPr lang="zh-CN" altLang="en-US" dirty="0" smtClean="0"/>
              <a:t>是没有类的概念，只有对象，所以我们就从对象字面量开始介绍对象</a:t>
            </a:r>
            <a:endParaRPr lang="en-US" altLang="zh-CN" dirty="0" smtClean="0"/>
          </a:p>
          <a:p>
            <a:endParaRPr lang="en-US" altLang="zh-CN" dirty="0" smtClean="0"/>
          </a:p>
          <a:p>
            <a:r>
              <a:rPr lang="zh-CN" altLang="en-US" dirty="0" smtClean="0"/>
              <a:t>因为在</a:t>
            </a:r>
            <a:r>
              <a:rPr lang="en-US" altLang="zh-CN" dirty="0" smtClean="0"/>
              <a:t>ES6</a:t>
            </a:r>
            <a:r>
              <a:rPr lang="zh-CN" altLang="en-US" dirty="0" smtClean="0"/>
              <a:t>中有正式的方法的定义，所以我们还是要注意区分方法和函数</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99</a:t>
            </a:fld>
            <a:endParaRPr lang="en-US" altLang="zh-CN"/>
          </a:p>
        </p:txBody>
      </p:sp>
    </p:spTree>
    <p:extLst>
      <p:ext uri="{BB962C8B-B14F-4D97-AF65-F5344CB8AC3E}">
        <p14:creationId xmlns:p14="http://schemas.microsoft.com/office/powerpoint/2010/main" val="1360495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ES5</a:t>
            </a:r>
            <a:r>
              <a:rPr lang="zh-CN" altLang="en-US" dirty="0" smtClean="0"/>
              <a:t>没有定义对象属性的枚举顺序，</a:t>
            </a:r>
            <a:r>
              <a:rPr lang="en-US" altLang="zh-CN" dirty="0" smtClean="0"/>
              <a:t>ES6</a:t>
            </a:r>
            <a:r>
              <a:rPr lang="zh-CN" altLang="en-US" dirty="0" smtClean="0"/>
              <a:t>则已经明确了；但是</a:t>
            </a:r>
            <a:r>
              <a:rPr lang="en-US" altLang="zh-CN" dirty="0" smtClean="0"/>
              <a:t>for……in</a:t>
            </a:r>
            <a:r>
              <a:rPr lang="zh-CN" altLang="en-US" dirty="0" smtClean="0"/>
              <a:t>循环的顺序仍然没有明确规定</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105</a:t>
            </a:fld>
            <a:endParaRPr lang="en-US" altLang="zh-CN"/>
          </a:p>
        </p:txBody>
      </p:sp>
    </p:spTree>
    <p:extLst>
      <p:ext uri="{BB962C8B-B14F-4D97-AF65-F5344CB8AC3E}">
        <p14:creationId xmlns:p14="http://schemas.microsoft.com/office/powerpoint/2010/main" val="2478914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都是</a:t>
            </a:r>
            <a:r>
              <a:rPr lang="en-US" altLang="zh-CN" dirty="0" smtClean="0"/>
              <a:t>Object</a:t>
            </a:r>
            <a:r>
              <a:rPr lang="zh-CN" altLang="en-US" dirty="0" smtClean="0"/>
              <a:t>类型的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108</a:t>
            </a:fld>
            <a:endParaRPr lang="en-US" altLang="zh-CN"/>
          </a:p>
        </p:txBody>
      </p:sp>
    </p:spTree>
    <p:extLst>
      <p:ext uri="{BB962C8B-B14F-4D97-AF65-F5344CB8AC3E}">
        <p14:creationId xmlns:p14="http://schemas.microsoft.com/office/powerpoint/2010/main" val="39051337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构造函数解决了类型问题和多个对象逐个定义代码冗长的问题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109</a:t>
            </a:fld>
            <a:endParaRPr lang="en-US" altLang="zh-CN"/>
          </a:p>
        </p:txBody>
      </p:sp>
    </p:spTree>
    <p:extLst>
      <p:ext uri="{BB962C8B-B14F-4D97-AF65-F5344CB8AC3E}">
        <p14:creationId xmlns:p14="http://schemas.microsoft.com/office/powerpoint/2010/main" val="3776416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为醒目起见，整个程序中除构造函数外其他函数不得用大写字母开头，就像除常量外名称不得全大写</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110</a:t>
            </a:fld>
            <a:endParaRPr lang="en-US" altLang="zh-CN"/>
          </a:p>
        </p:txBody>
      </p:sp>
    </p:spTree>
    <p:extLst>
      <p:ext uri="{BB962C8B-B14F-4D97-AF65-F5344CB8AC3E}">
        <p14:creationId xmlns:p14="http://schemas.microsoft.com/office/powerpoint/2010/main" val="3649110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因为调用的问题，甚至有观点认为永远不要使用</a:t>
            </a:r>
            <a:r>
              <a:rPr lang="en-US" altLang="zh-CN" dirty="0" smtClean="0"/>
              <a:t>new</a:t>
            </a:r>
            <a:r>
              <a:rPr lang="zh-CN" altLang="en-US" dirty="0" smtClean="0"/>
              <a:t>来生成对象，以免误修改了全局对象</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111</a:t>
            </a:fld>
            <a:endParaRPr lang="en-US" altLang="zh-CN"/>
          </a:p>
        </p:txBody>
      </p:sp>
    </p:spTree>
    <p:extLst>
      <p:ext uri="{BB962C8B-B14F-4D97-AF65-F5344CB8AC3E}">
        <p14:creationId xmlns:p14="http://schemas.microsoft.com/office/powerpoint/2010/main" val="4847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此处使用原型的方式与高级程序设计书上不同，书上的方式待后面讲解完深入对象创建后再做进一步讨论，目前这种方式是比较没有副作用的方式</a:t>
            </a:r>
            <a:endParaRPr lang="en-US" altLang="zh-CN" dirty="0" smtClean="0"/>
          </a:p>
          <a:p>
            <a:endParaRPr lang="en-US" altLang="zh-CN" dirty="0" smtClean="0"/>
          </a:p>
          <a:p>
            <a:endParaRPr lang="en-US" altLang="zh-CN" dirty="0" smtClean="0"/>
          </a:p>
          <a:p>
            <a:r>
              <a:rPr lang="zh-CN" altLang="en-US" dirty="0" smtClean="0"/>
              <a:t>这个也是使用最广泛，认同度最高的模式</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120</a:t>
            </a:fld>
            <a:endParaRPr lang="en-US" altLang="zh-CN"/>
          </a:p>
        </p:txBody>
      </p:sp>
    </p:spTree>
    <p:extLst>
      <p:ext uri="{BB962C8B-B14F-4D97-AF65-F5344CB8AC3E}">
        <p14:creationId xmlns:p14="http://schemas.microsoft.com/office/powerpoint/2010/main" val="2801264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err="1" smtClean="0"/>
              <a:t>typeof</a:t>
            </a:r>
            <a:r>
              <a:rPr lang="zh-CN" altLang="en-US" dirty="0" smtClean="0"/>
              <a:t>运算符后面会集中讲</a:t>
            </a:r>
            <a:endParaRPr lang="en-US" altLang="zh-CN" dirty="0" smtClean="0"/>
          </a:p>
          <a:p>
            <a:endParaRPr lang="en-US" altLang="zh-CN" dirty="0" smtClean="0"/>
          </a:p>
          <a:p>
            <a:r>
              <a:rPr lang="zh-CN" altLang="en-US" dirty="0" smtClean="0"/>
              <a:t>对于组合模式有个问题，就是传统</a:t>
            </a:r>
            <a:r>
              <a:rPr lang="en-US" altLang="zh-CN" dirty="0" err="1" smtClean="0"/>
              <a:t>oo</a:t>
            </a:r>
            <a:r>
              <a:rPr lang="zh-CN" altLang="en-US" dirty="0" smtClean="0"/>
              <a:t>程序员会对属性定义和方法定义的分离感到很困惑。</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121</a:t>
            </a:fld>
            <a:endParaRPr lang="en-US" altLang="zh-CN"/>
          </a:p>
        </p:txBody>
      </p:sp>
    </p:spTree>
    <p:extLst>
      <p:ext uri="{BB962C8B-B14F-4D97-AF65-F5344CB8AC3E}">
        <p14:creationId xmlns:p14="http://schemas.microsoft.com/office/powerpoint/2010/main" val="4164986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其他模式都不适用情况下可以使用</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122</a:t>
            </a:fld>
            <a:endParaRPr lang="en-US" altLang="zh-CN"/>
          </a:p>
        </p:txBody>
      </p:sp>
    </p:spTree>
    <p:extLst>
      <p:ext uri="{BB962C8B-B14F-4D97-AF65-F5344CB8AC3E}">
        <p14:creationId xmlns:p14="http://schemas.microsoft.com/office/powerpoint/2010/main" val="3906035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像</a:t>
            </a:r>
            <a:r>
              <a:rPr lang="en-US" altLang="zh-CN" dirty="0" smtClean="0"/>
              <a:t>ASP/JSP</a:t>
            </a:r>
            <a:r>
              <a:rPr lang="zh-CN" altLang="en-US" dirty="0" smtClean="0"/>
              <a:t>只能说是环境或者规范，不是独立的语言，需要其他语言来实现他，这与</a:t>
            </a:r>
            <a:r>
              <a:rPr lang="en-US" altLang="zh-CN" dirty="0" smtClean="0"/>
              <a:t>PHP</a:t>
            </a:r>
            <a:r>
              <a:rPr lang="zh-CN" altLang="en-US" dirty="0" smtClean="0"/>
              <a:t>不同</a:t>
            </a:r>
            <a:endParaRPr lang="en-US" altLang="zh-CN" dirty="0" smtClean="0"/>
          </a:p>
          <a:p>
            <a:endParaRPr lang="en-US" altLang="zh-CN" dirty="0" smtClean="0"/>
          </a:p>
          <a:p>
            <a:r>
              <a:rPr lang="en-US" altLang="zh-CN" dirty="0" err="1" smtClean="0"/>
              <a:t>CoffeeScript</a:t>
            </a:r>
            <a:r>
              <a:rPr lang="zh-CN" altLang="en-US" dirty="0" smtClean="0"/>
              <a:t>是一套</a:t>
            </a:r>
            <a:r>
              <a:rPr lang="en-US" altLang="zh-CN" dirty="0" smtClean="0"/>
              <a:t>JavaScript</a:t>
            </a:r>
            <a:r>
              <a:rPr lang="zh-CN" altLang="en-US" dirty="0" smtClean="0"/>
              <a:t>的转译语言，创建者 </a:t>
            </a:r>
            <a:r>
              <a:rPr lang="en-US" altLang="zh-CN" dirty="0" smtClean="0"/>
              <a:t>Jeremy </a:t>
            </a:r>
            <a:r>
              <a:rPr lang="en-US" altLang="zh-CN" dirty="0" err="1" smtClean="0"/>
              <a:t>Ashkenas</a:t>
            </a:r>
            <a:r>
              <a:rPr lang="en-US" altLang="zh-CN" dirty="0" smtClean="0"/>
              <a:t> </a:t>
            </a:r>
            <a:r>
              <a:rPr lang="zh-CN" altLang="en-US" dirty="0" smtClean="0"/>
              <a:t>戏称它是</a:t>
            </a:r>
            <a:r>
              <a:rPr lang="en-US" altLang="zh-CN" dirty="0" smtClean="0"/>
              <a:t>- JavaScript </a:t>
            </a:r>
            <a:r>
              <a:rPr lang="zh-CN" altLang="en-US" dirty="0" smtClean="0"/>
              <a:t>的不那么铺张的小兄弟。因为 </a:t>
            </a:r>
            <a:r>
              <a:rPr lang="en-US" altLang="zh-CN" dirty="0" err="1" smtClean="0"/>
              <a:t>CoffeeScript</a:t>
            </a:r>
            <a:r>
              <a:rPr lang="en-US" altLang="zh-CN" dirty="0" smtClean="0"/>
              <a:t> </a:t>
            </a:r>
            <a:r>
              <a:rPr lang="zh-CN" altLang="en-US" dirty="0" smtClean="0"/>
              <a:t>会将类似 </a:t>
            </a:r>
            <a:r>
              <a:rPr lang="en-US" altLang="zh-CN" dirty="0" smtClean="0"/>
              <a:t>Ruby </a:t>
            </a:r>
            <a:r>
              <a:rPr lang="zh-CN" altLang="en-US" dirty="0" smtClean="0"/>
              <a:t>语法的代码编译成 </a:t>
            </a:r>
            <a:r>
              <a:rPr lang="en-US" altLang="zh-CN" dirty="0" smtClean="0"/>
              <a:t>JavaScript</a:t>
            </a:r>
            <a:r>
              <a:rPr lang="zh-CN" altLang="en-US" dirty="0" smtClean="0"/>
              <a:t>，而且大部分结构都相似，但不同的是 </a:t>
            </a:r>
            <a:r>
              <a:rPr lang="en-US" altLang="zh-CN" dirty="0" err="1" smtClean="0"/>
              <a:t>CoffeeScript</a:t>
            </a:r>
            <a:r>
              <a:rPr lang="en-US" altLang="zh-CN" dirty="0" smtClean="0"/>
              <a:t> </a:t>
            </a:r>
            <a:r>
              <a:rPr lang="zh-CN" altLang="en-US" dirty="0" smtClean="0"/>
              <a:t>拥有更严格的语法。</a:t>
            </a:r>
            <a:endParaRPr lang="en-US" altLang="zh-CN" dirty="0" smtClean="0"/>
          </a:p>
          <a:p>
            <a:endParaRPr lang="en-US" altLang="zh-CN" dirty="0" smtClean="0"/>
          </a:p>
          <a:p>
            <a:r>
              <a:rPr lang="en-US" altLang="zh-CN" dirty="0" err="1" smtClean="0"/>
              <a:t>TypeScript</a:t>
            </a:r>
            <a:r>
              <a:rPr lang="zh-CN" altLang="en-US" dirty="0" smtClean="0"/>
              <a:t>是一种由微软开发的自由和开源的编程语言。它是</a:t>
            </a:r>
            <a:r>
              <a:rPr lang="en-US" altLang="zh-CN" dirty="0" smtClean="0"/>
              <a:t>JavaScript</a:t>
            </a:r>
            <a:r>
              <a:rPr lang="zh-CN" altLang="en-US" dirty="0" smtClean="0"/>
              <a:t>的一个超集，而且本质上向这个语言添加了可选的静态类型和基于类的面向对象编程。安德斯</a:t>
            </a:r>
            <a:r>
              <a:rPr lang="en-US" altLang="zh-CN" dirty="0" smtClean="0"/>
              <a:t>·</a:t>
            </a:r>
            <a:r>
              <a:rPr lang="zh-CN" altLang="en-US" dirty="0" smtClean="0"/>
              <a:t>海尔斯伯格，</a:t>
            </a:r>
            <a:r>
              <a:rPr lang="en-US" altLang="zh-CN" dirty="0" smtClean="0"/>
              <a:t>C#</a:t>
            </a:r>
            <a:r>
              <a:rPr lang="zh-CN" altLang="en-US" dirty="0" smtClean="0"/>
              <a:t>的首席架构师，已工作于</a:t>
            </a:r>
            <a:r>
              <a:rPr lang="en-US" altLang="zh-CN" dirty="0" err="1" smtClean="0"/>
              <a:t>TypeScript</a:t>
            </a:r>
            <a:r>
              <a:rPr lang="zh-CN" altLang="en-US" dirty="0" smtClean="0"/>
              <a:t>的开发。</a:t>
            </a:r>
            <a:endParaRPr lang="en-US" altLang="zh-CN" dirty="0" smtClean="0"/>
          </a:p>
          <a:p>
            <a:endParaRPr lang="en-US" altLang="zh-CN" dirty="0" smtClean="0"/>
          </a:p>
          <a:p>
            <a:r>
              <a:rPr lang="en-US" altLang="zh-CN" dirty="0" err="1" smtClean="0"/>
              <a:t>ClojureScript</a:t>
            </a:r>
            <a:r>
              <a:rPr lang="zh-CN" altLang="en-US" dirty="0" smtClean="0"/>
              <a:t>是由</a:t>
            </a:r>
            <a:r>
              <a:rPr lang="en-US" altLang="zh-CN" dirty="0" err="1" smtClean="0"/>
              <a:t>Clojure</a:t>
            </a:r>
            <a:r>
              <a:rPr lang="zh-CN" altLang="en-US" dirty="0" smtClean="0"/>
              <a:t>的创建者</a:t>
            </a:r>
            <a:r>
              <a:rPr lang="en-US" altLang="zh-CN" dirty="0" smtClean="0"/>
              <a:t>Rich Hickey</a:t>
            </a:r>
            <a:r>
              <a:rPr lang="zh-CN" altLang="en-US" dirty="0" smtClean="0"/>
              <a:t>推出的，目标是“做</a:t>
            </a:r>
            <a:r>
              <a:rPr lang="en-US" altLang="zh-CN" dirty="0" err="1" smtClean="0"/>
              <a:t>Javascript</a:t>
            </a:r>
            <a:r>
              <a:rPr lang="zh-CN" altLang="en-US" dirty="0" smtClean="0"/>
              <a:t>所能做到的事情”。它是</a:t>
            </a:r>
            <a:r>
              <a:rPr lang="en-US" altLang="zh-CN" dirty="0" smtClean="0"/>
              <a:t>LISP </a:t>
            </a:r>
            <a:r>
              <a:rPr lang="zh-CN" altLang="en-US" dirty="0" smtClean="0"/>
              <a:t>和 </a:t>
            </a:r>
            <a:r>
              <a:rPr lang="en-US" altLang="zh-CN" dirty="0" smtClean="0"/>
              <a:t>Java </a:t>
            </a:r>
            <a:r>
              <a:rPr lang="zh-CN" altLang="en-US" dirty="0" smtClean="0"/>
              <a:t>技术结合的产物，兼具函数编程和</a:t>
            </a:r>
            <a:r>
              <a:rPr lang="en-US" altLang="zh-CN" dirty="0" smtClean="0"/>
              <a:t>Java</a:t>
            </a:r>
            <a:r>
              <a:rPr lang="zh-CN" altLang="en-US" dirty="0" smtClean="0"/>
              <a:t>平台的优势，聚焦于低错和易用的并发编程，同时足以完成一个通用编程语言的各种任务。你可以通过</a:t>
            </a:r>
            <a:r>
              <a:rPr lang="en-US" altLang="zh-CN" dirty="0" err="1" smtClean="0"/>
              <a:t>ClojureScript</a:t>
            </a:r>
            <a:r>
              <a:rPr lang="zh-CN" altLang="en-US" dirty="0" smtClean="0"/>
              <a:t>使用</a:t>
            </a:r>
            <a:r>
              <a:rPr lang="en-US" altLang="zh-CN" dirty="0" err="1" smtClean="0"/>
              <a:t>Clojure</a:t>
            </a:r>
            <a:r>
              <a:rPr lang="zh-CN" altLang="en-US" dirty="0" smtClean="0"/>
              <a:t>语言编写代码，然后将其编译为</a:t>
            </a:r>
            <a:r>
              <a:rPr lang="en-US" altLang="zh-CN" dirty="0" err="1" smtClean="0"/>
              <a:t>Javascript</a:t>
            </a:r>
            <a:r>
              <a:rPr lang="zh-CN" altLang="en-US" dirty="0" smtClean="0"/>
              <a:t>。 </a:t>
            </a:r>
          </a:p>
          <a:p>
            <a:endParaRPr lang="zh-CN" altLang="en-US" dirty="0" smtClean="0"/>
          </a:p>
          <a:p>
            <a:r>
              <a:rPr lang="en-US" altLang="zh-CN" dirty="0" smtClean="0"/>
              <a:t>Dart</a:t>
            </a:r>
            <a:r>
              <a:rPr lang="zh-CN" altLang="en-US" dirty="0" smtClean="0"/>
              <a:t>是谷歌推出的一种基于类的可选类型化编程语言，主要用于创建</a:t>
            </a:r>
            <a:r>
              <a:rPr lang="en-US" altLang="zh-CN" dirty="0" smtClean="0"/>
              <a:t>Web</a:t>
            </a:r>
            <a:r>
              <a:rPr lang="zh-CN" altLang="en-US" dirty="0" smtClean="0"/>
              <a:t>应用程序。谷歌称，</a:t>
            </a:r>
            <a:r>
              <a:rPr lang="en-US" altLang="zh-CN" dirty="0" smtClean="0"/>
              <a:t>Dart</a:t>
            </a:r>
            <a:r>
              <a:rPr lang="zh-CN" altLang="en-US" dirty="0" smtClean="0"/>
              <a:t>的设计目标是为</a:t>
            </a:r>
            <a:r>
              <a:rPr lang="en-US" altLang="zh-CN" dirty="0" smtClean="0"/>
              <a:t>Web</a:t>
            </a:r>
            <a:r>
              <a:rPr lang="zh-CN" altLang="en-US" dirty="0" smtClean="0"/>
              <a:t>编程创造结构化但又富有灵活性的语言；编程方法一目了然，符合程序员的自然习惯，易于学习；能在所有浏览器和不同环境中实现高性能。 </a:t>
            </a:r>
            <a:r>
              <a:rPr lang="en-US" altLang="zh-CN" dirty="0" smtClean="0"/>
              <a:t>Dart</a:t>
            </a:r>
            <a:r>
              <a:rPr lang="zh-CN" altLang="en-US" dirty="0" smtClean="0"/>
              <a:t>代码以两种方式执行，一种是原生虚拟机，一种是</a:t>
            </a:r>
            <a:r>
              <a:rPr lang="en-US" altLang="zh-CN" dirty="0" smtClean="0"/>
              <a:t>JavaScript</a:t>
            </a:r>
            <a:r>
              <a:rPr lang="zh-CN" altLang="en-US" dirty="0" smtClean="0"/>
              <a:t>引擎，用编译器将</a:t>
            </a:r>
            <a:r>
              <a:rPr lang="en-US" altLang="zh-CN" dirty="0" smtClean="0"/>
              <a:t>Dart</a:t>
            </a:r>
            <a:r>
              <a:rPr lang="zh-CN" altLang="en-US" dirty="0" smtClean="0"/>
              <a:t>代码翻译成 </a:t>
            </a:r>
            <a:r>
              <a:rPr lang="en-US" altLang="zh-CN" dirty="0" smtClean="0"/>
              <a:t>JavaScript</a:t>
            </a:r>
            <a:r>
              <a:rPr lang="zh-CN" altLang="en-US" dirty="0" smtClean="0"/>
              <a:t>代码。这允许程序员在</a:t>
            </a:r>
            <a:r>
              <a:rPr lang="en-US" altLang="zh-CN" dirty="0" smtClean="0"/>
              <a:t>Dart</a:t>
            </a:r>
            <a:r>
              <a:rPr lang="zh-CN" altLang="en-US" dirty="0" smtClean="0"/>
              <a:t>中创建</a:t>
            </a:r>
            <a:r>
              <a:rPr lang="en-US" altLang="zh-CN" dirty="0" smtClean="0"/>
              <a:t>Web</a:t>
            </a:r>
            <a:r>
              <a:rPr lang="zh-CN" altLang="en-US" dirty="0" smtClean="0"/>
              <a:t>应用，编译后在任何浏览器上运行。 </a:t>
            </a:r>
            <a:endParaRPr lang="en-US" altLang="zh-CN" dirty="0" smtClean="0"/>
          </a:p>
          <a:p>
            <a:endParaRPr lang="en-US" altLang="zh-CN" dirty="0" smtClean="0"/>
          </a:p>
          <a:p>
            <a:r>
              <a:rPr lang="en-US" altLang="zh-CN" dirty="0" smtClean="0"/>
              <a:t>http://www.iteye.com/news/26735?page=2</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9</a:t>
            </a:fld>
            <a:endParaRPr lang="en-US" altLang="zh-CN"/>
          </a:p>
        </p:txBody>
      </p:sp>
    </p:spTree>
    <p:extLst>
      <p:ext uri="{BB962C8B-B14F-4D97-AF65-F5344CB8AC3E}">
        <p14:creationId xmlns:p14="http://schemas.microsoft.com/office/powerpoint/2010/main" val="4415118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前面一系列方式其实留下很多疑问，比如为什么构造方式构建的实例扩展不能被其他实例看到？为什么原型的修改具有实时性（或者说动态性）？为什么用字面量方式构建的对象不能使用原型设定？</a:t>
            </a:r>
            <a:endParaRPr lang="en-US" altLang="zh-CN" dirty="0" smtClean="0"/>
          </a:p>
          <a:p>
            <a:endParaRPr lang="en-US" altLang="zh-CN" dirty="0" smtClean="0"/>
          </a:p>
          <a:p>
            <a:r>
              <a:rPr lang="en-US" altLang="zh-CN" dirty="0" smtClean="0"/>
              <a:t>__proto__</a:t>
            </a:r>
            <a:r>
              <a:rPr lang="zh-CN" altLang="en-US" dirty="0" smtClean="0"/>
              <a:t>属性是系统内部用的一个属性，用于指向对象的原型，在</a:t>
            </a:r>
            <a:r>
              <a:rPr lang="en-US" altLang="zh-CN" dirty="0" smtClean="0"/>
              <a:t>ES6</a:t>
            </a:r>
            <a:r>
              <a:rPr lang="zh-CN" altLang="en-US" dirty="0" smtClean="0"/>
              <a:t>中被写入标准附录，一般不建议直接使用，后面还会讨论它。</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123</a:t>
            </a:fld>
            <a:endParaRPr lang="en-US" altLang="zh-CN"/>
          </a:p>
        </p:txBody>
      </p:sp>
    </p:spTree>
    <p:extLst>
      <p:ext uri="{BB962C8B-B14F-4D97-AF65-F5344CB8AC3E}">
        <p14:creationId xmlns:p14="http://schemas.microsoft.com/office/powerpoint/2010/main" val="23897641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a:t>
            </a:r>
            <a:r>
              <a:rPr lang="en-US" altLang="zh-CN" dirty="0" smtClean="0"/>
              <a:t>class</a:t>
            </a:r>
            <a:r>
              <a:rPr lang="zh-CN" altLang="en-US" dirty="0" smtClean="0"/>
              <a:t>本质是</a:t>
            </a:r>
            <a:r>
              <a:rPr lang="en-US" altLang="zh-CN" dirty="0" smtClean="0"/>
              <a:t>function</a:t>
            </a:r>
            <a:r>
              <a:rPr lang="zh-CN" altLang="en-US" dirty="0" smtClean="0"/>
              <a:t>的语法糖，所以其表现跟</a:t>
            </a:r>
            <a:r>
              <a:rPr lang="en-US" altLang="zh-CN" dirty="0" smtClean="0"/>
              <a:t>function</a:t>
            </a:r>
            <a:r>
              <a:rPr lang="zh-CN" altLang="en-US" dirty="0" smtClean="0"/>
              <a:t>一样，当然在</a:t>
            </a:r>
            <a:r>
              <a:rPr lang="en-US" altLang="zh-CN" dirty="0" smtClean="0"/>
              <a:t>ES6</a:t>
            </a:r>
            <a:r>
              <a:rPr lang="zh-CN" altLang="en-US" dirty="0" smtClean="0"/>
              <a:t>中加了一些特殊限制</a:t>
            </a:r>
            <a:endParaRPr lang="en-US" altLang="zh-CN" dirty="0" smtClean="0"/>
          </a:p>
          <a:p>
            <a:endParaRPr lang="en-US" altLang="zh-CN" dirty="0" smtClean="0"/>
          </a:p>
          <a:p>
            <a:r>
              <a:rPr lang="en-US" altLang="zh-CN" dirty="0" smtClean="0"/>
              <a:t>Classes as First-Class Citizens</a:t>
            </a:r>
          </a:p>
          <a:p>
            <a:r>
              <a:rPr lang="en-US" altLang="zh-CN" dirty="0" smtClean="0"/>
              <a:t>a first-class citizen is a value that can be passed into a function, returned from a function, and assigned to a variable.</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132</a:t>
            </a:fld>
            <a:endParaRPr lang="en-US" altLang="zh-CN"/>
          </a:p>
        </p:txBody>
      </p:sp>
    </p:spTree>
    <p:extLst>
      <p:ext uri="{BB962C8B-B14F-4D97-AF65-F5344CB8AC3E}">
        <p14:creationId xmlns:p14="http://schemas.microsoft.com/office/powerpoint/2010/main" val="9931540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出自</a:t>
            </a:r>
            <a:r>
              <a:rPr lang="en-US" altLang="zh-CN" dirty="0" smtClean="0"/>
              <a:t>Understanding ES6 9.1</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136</a:t>
            </a:fld>
            <a:endParaRPr lang="en-US" altLang="zh-CN"/>
          </a:p>
        </p:txBody>
      </p:sp>
    </p:spTree>
    <p:extLst>
      <p:ext uri="{BB962C8B-B14F-4D97-AF65-F5344CB8AC3E}">
        <p14:creationId xmlns:p14="http://schemas.microsoft.com/office/powerpoint/2010/main" val="7233363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a:t>
            </a:r>
            <a:r>
              <a:rPr lang="zh-CN" altLang="en-US" dirty="0" smtClean="0"/>
              <a:t>理论上可以，只要系统允许你手动改变所有前面实例的</a:t>
            </a:r>
            <a:r>
              <a:rPr lang="en-US" altLang="zh-CN" dirty="0" smtClean="0"/>
              <a:t>_proto_</a:t>
            </a:r>
            <a:r>
              <a:rPr lang="zh-CN" altLang="en-US" dirty="0" smtClean="0"/>
              <a:t>值，但问题是不是所有系统都采用此值，也不是所有系统都允许你读写该属性</a:t>
            </a:r>
            <a:endParaRPr lang="en-US" altLang="zh-CN" dirty="0" smtClean="0"/>
          </a:p>
          <a:p>
            <a:endParaRPr lang="en-US" altLang="zh-CN" dirty="0" smtClean="0"/>
          </a:p>
          <a:p>
            <a:r>
              <a:rPr lang="en-US" altLang="zh-CN" dirty="0" smtClean="0"/>
              <a:t>*</a:t>
            </a:r>
            <a:r>
              <a:rPr lang="zh-CN" altLang="en-US" dirty="0" smtClean="0"/>
              <a:t>在</a:t>
            </a:r>
            <a:r>
              <a:rPr lang="en-US" altLang="zh-CN" dirty="0" smtClean="0"/>
              <a:t>ES6</a:t>
            </a:r>
            <a:r>
              <a:rPr lang="zh-CN" altLang="en-US" dirty="0" smtClean="0"/>
              <a:t>中，针对这个问题，在</a:t>
            </a:r>
            <a:r>
              <a:rPr lang="en-US" altLang="zh-CN" dirty="0" smtClean="0"/>
              <a:t>Object</a:t>
            </a:r>
            <a:r>
              <a:rPr lang="zh-CN" altLang="en-US" dirty="0" smtClean="0"/>
              <a:t>中新加了对原型操作的方法，可以直接指定原型</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139</a:t>
            </a:fld>
            <a:endParaRPr lang="en-US" altLang="zh-CN"/>
          </a:p>
        </p:txBody>
      </p:sp>
    </p:spTree>
    <p:extLst>
      <p:ext uri="{BB962C8B-B14F-4D97-AF65-F5344CB8AC3E}">
        <p14:creationId xmlns:p14="http://schemas.microsoft.com/office/powerpoint/2010/main" val="14275769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这个例子我们前面曾经见过</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144</a:t>
            </a:fld>
            <a:endParaRPr lang="en-US" altLang="zh-CN"/>
          </a:p>
        </p:txBody>
      </p:sp>
    </p:spTree>
    <p:extLst>
      <p:ext uri="{BB962C8B-B14F-4D97-AF65-F5344CB8AC3E}">
        <p14:creationId xmlns:p14="http://schemas.microsoft.com/office/powerpoint/2010/main" val="695803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在本部分中，我们将介绍</a:t>
            </a:r>
            <a:r>
              <a:rPr lang="en-US" altLang="zh-CN" dirty="0" smtClean="0"/>
              <a:t>JS</a:t>
            </a:r>
            <a:r>
              <a:rPr lang="zh-CN" altLang="en-US" dirty="0" smtClean="0"/>
              <a:t>继承相关内容，包括两大类继承思路，基于类的继承，继承条件下原型和属性来源的判断等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149</a:t>
            </a:fld>
            <a:endParaRPr lang="en-US" altLang="zh-CN"/>
          </a:p>
        </p:txBody>
      </p:sp>
    </p:spTree>
    <p:extLst>
      <p:ext uri="{BB962C8B-B14F-4D97-AF65-F5344CB8AC3E}">
        <p14:creationId xmlns:p14="http://schemas.microsoft.com/office/powerpoint/2010/main" val="853867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150</a:t>
            </a:fld>
            <a:endParaRPr lang="en-US" altLang="zh-CN"/>
          </a:p>
        </p:txBody>
      </p:sp>
    </p:spTree>
    <p:extLst>
      <p:ext uri="{BB962C8B-B14F-4D97-AF65-F5344CB8AC3E}">
        <p14:creationId xmlns:p14="http://schemas.microsoft.com/office/powerpoint/2010/main" val="3066087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JavaScript</a:t>
            </a:r>
            <a:r>
              <a:rPr lang="zh-CN" altLang="en-US" dirty="0" smtClean="0"/>
              <a:t>语言精髓的作者</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161</a:t>
            </a:fld>
            <a:endParaRPr lang="en-US" altLang="zh-CN"/>
          </a:p>
        </p:txBody>
      </p:sp>
    </p:spTree>
    <p:extLst>
      <p:ext uri="{BB962C8B-B14F-4D97-AF65-F5344CB8AC3E}">
        <p14:creationId xmlns:p14="http://schemas.microsoft.com/office/powerpoint/2010/main" val="6704198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另外一种处理思路就是在组合继承后删除原型类中不必要的属性</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165</a:t>
            </a:fld>
            <a:endParaRPr lang="en-US" altLang="zh-CN"/>
          </a:p>
        </p:txBody>
      </p:sp>
    </p:spTree>
    <p:extLst>
      <p:ext uri="{BB962C8B-B14F-4D97-AF65-F5344CB8AC3E}">
        <p14:creationId xmlns:p14="http://schemas.microsoft.com/office/powerpoint/2010/main" val="4193354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其本质类似于组合继承（伪经典继承）</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167</a:t>
            </a:fld>
            <a:endParaRPr lang="en-US" altLang="zh-CN"/>
          </a:p>
        </p:txBody>
      </p:sp>
    </p:spTree>
    <p:extLst>
      <p:ext uri="{BB962C8B-B14F-4D97-AF65-F5344CB8AC3E}">
        <p14:creationId xmlns:p14="http://schemas.microsoft.com/office/powerpoint/2010/main" val="2738313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10</a:t>
            </a:fld>
            <a:endParaRPr lang="en-US" altLang="zh-CN"/>
          </a:p>
        </p:txBody>
      </p:sp>
    </p:spTree>
    <p:extLst>
      <p:ext uri="{BB962C8B-B14F-4D97-AF65-F5344CB8AC3E}">
        <p14:creationId xmlns:p14="http://schemas.microsoft.com/office/powerpoint/2010/main" val="33143983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本质上是继承自一个有</a:t>
            </a:r>
            <a:r>
              <a:rPr lang="en-US" altLang="zh-CN" dirty="0" smtClean="0"/>
              <a:t>prototype</a:t>
            </a:r>
            <a:r>
              <a:rPr lang="zh-CN" altLang="en-US" dirty="0" smtClean="0"/>
              <a:t>属性的函数，因为函数都有，所以可以继承所有函数，右侧就是继承函数的例子</a:t>
            </a:r>
            <a:endParaRPr lang="en-US" altLang="zh-CN" dirty="0" smtClean="0"/>
          </a:p>
          <a:p>
            <a:endParaRPr lang="en-US" altLang="zh-CN" dirty="0" smtClean="0"/>
          </a:p>
          <a:p>
            <a:r>
              <a:rPr lang="zh-CN" altLang="en-US" dirty="0" smtClean="0"/>
              <a:t>类方法的继承例子见下页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172</a:t>
            </a:fld>
            <a:endParaRPr lang="en-US" altLang="zh-CN"/>
          </a:p>
        </p:txBody>
      </p:sp>
    </p:spTree>
    <p:extLst>
      <p:ext uri="{BB962C8B-B14F-4D97-AF65-F5344CB8AC3E}">
        <p14:creationId xmlns:p14="http://schemas.microsoft.com/office/powerpoint/2010/main" val="27232630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a:t>
            </a:r>
            <a:r>
              <a:rPr lang="en-US" altLang="zh-CN" dirty="0" smtClean="0"/>
              <a:t>JS</a:t>
            </a:r>
            <a:r>
              <a:rPr lang="zh-CN" altLang="en-US" dirty="0" smtClean="0"/>
              <a:t>中的对象实例，其父母（构造函数和原型）是分离的，所以需要有手段来知道自己的类型和原型分别是什么，然而这并不是一件容易的事情</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174</a:t>
            </a:fld>
            <a:endParaRPr lang="en-US" altLang="zh-CN"/>
          </a:p>
        </p:txBody>
      </p:sp>
    </p:spTree>
    <p:extLst>
      <p:ext uri="{BB962C8B-B14F-4D97-AF65-F5344CB8AC3E}">
        <p14:creationId xmlns:p14="http://schemas.microsoft.com/office/powerpoint/2010/main" val="32674007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用于判断实例的类型，相当于判断其父亲是谁</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175</a:t>
            </a:fld>
            <a:endParaRPr lang="en-US" altLang="zh-CN"/>
          </a:p>
        </p:txBody>
      </p:sp>
    </p:spTree>
    <p:extLst>
      <p:ext uri="{BB962C8B-B14F-4D97-AF65-F5344CB8AC3E}">
        <p14:creationId xmlns:p14="http://schemas.microsoft.com/office/powerpoint/2010/main" val="29838161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这个用于探索对象的原型，也就是母亲是谁</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176</a:t>
            </a:fld>
            <a:endParaRPr lang="en-US" altLang="zh-CN"/>
          </a:p>
        </p:txBody>
      </p:sp>
    </p:spTree>
    <p:extLst>
      <p:ext uri="{BB962C8B-B14F-4D97-AF65-F5344CB8AC3E}">
        <p14:creationId xmlns:p14="http://schemas.microsoft.com/office/powerpoint/2010/main" val="31230032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注意与函数的</a:t>
            </a:r>
            <a:r>
              <a:rPr lang="en-US" altLang="zh-CN" dirty="0" smtClean="0"/>
              <a:t>prototype</a:t>
            </a:r>
            <a:r>
              <a:rPr lang="zh-CN" altLang="en-US" dirty="0" smtClean="0"/>
              <a:t>的辨别</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177</a:t>
            </a:fld>
            <a:endParaRPr lang="en-US" altLang="zh-CN"/>
          </a:p>
        </p:txBody>
      </p:sp>
    </p:spTree>
    <p:extLst>
      <p:ext uri="{BB962C8B-B14F-4D97-AF65-F5344CB8AC3E}">
        <p14:creationId xmlns:p14="http://schemas.microsoft.com/office/powerpoint/2010/main" val="6805939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参见下页图</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178</a:t>
            </a:fld>
            <a:endParaRPr lang="en-US" altLang="zh-CN"/>
          </a:p>
        </p:txBody>
      </p:sp>
    </p:spTree>
    <p:extLst>
      <p:ext uri="{BB962C8B-B14F-4D97-AF65-F5344CB8AC3E}">
        <p14:creationId xmlns:p14="http://schemas.microsoft.com/office/powerpoint/2010/main" val="29996446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这个相当于修改了对象的类型定义</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180</a:t>
            </a:fld>
            <a:endParaRPr lang="en-US" altLang="zh-CN"/>
          </a:p>
        </p:txBody>
      </p:sp>
    </p:spTree>
    <p:extLst>
      <p:ext uri="{BB962C8B-B14F-4D97-AF65-F5344CB8AC3E}">
        <p14:creationId xmlns:p14="http://schemas.microsoft.com/office/powerpoint/2010/main" val="25960902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倒过来判断</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181</a:t>
            </a:fld>
            <a:endParaRPr lang="en-US" altLang="zh-CN"/>
          </a:p>
        </p:txBody>
      </p:sp>
    </p:spTree>
    <p:extLst>
      <p:ext uri="{BB962C8B-B14F-4D97-AF65-F5344CB8AC3E}">
        <p14:creationId xmlns:p14="http://schemas.microsoft.com/office/powerpoint/2010/main" val="30547728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判断对象属性是来自于实例还是原型继承链，也是一个重要而常用的话题</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182</a:t>
            </a:fld>
            <a:endParaRPr lang="en-US" altLang="zh-CN"/>
          </a:p>
        </p:txBody>
      </p:sp>
    </p:spTree>
    <p:extLst>
      <p:ext uri="{BB962C8B-B14F-4D97-AF65-F5344CB8AC3E}">
        <p14:creationId xmlns:p14="http://schemas.microsoft.com/office/powerpoint/2010/main" val="254225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在本部分中，我们将对</a:t>
            </a:r>
            <a:r>
              <a:rPr lang="en-US" altLang="zh-CN" dirty="0" smtClean="0"/>
              <a:t>JS</a:t>
            </a:r>
            <a:r>
              <a:rPr lang="zh-CN" altLang="en-US" dirty="0" smtClean="0"/>
              <a:t>规范中规定的内建类型和对象进行介绍，介绍涵盖</a:t>
            </a:r>
            <a:r>
              <a:rPr lang="zh-CN" altLang="en-US" smtClean="0"/>
              <a:t>了大部分常用的内建类型和对象，但是函数部分将在下个部分再做详细介绍</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186</a:t>
            </a:fld>
            <a:endParaRPr lang="en-US" altLang="zh-CN"/>
          </a:p>
        </p:txBody>
      </p:sp>
    </p:spTree>
    <p:extLst>
      <p:ext uri="{BB962C8B-B14F-4D97-AF65-F5344CB8AC3E}">
        <p14:creationId xmlns:p14="http://schemas.microsoft.com/office/powerpoint/2010/main" val="157870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JavaScript</a:t>
            </a:r>
            <a:r>
              <a:rPr lang="zh-CN" altLang="en-US" dirty="0" smtClean="0"/>
              <a:t>机制</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12</a:t>
            </a:fld>
            <a:endParaRPr lang="en-US" altLang="zh-CN"/>
          </a:p>
        </p:txBody>
      </p:sp>
    </p:spTree>
    <p:extLst>
      <p:ext uri="{BB962C8B-B14F-4D97-AF65-F5344CB8AC3E}">
        <p14:creationId xmlns:p14="http://schemas.microsoft.com/office/powerpoint/2010/main" val="11979535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Date</a:t>
            </a:r>
            <a:r>
              <a:rPr lang="zh-CN" altLang="en-US" dirty="0" smtClean="0"/>
              <a:t>类型表示时间，</a:t>
            </a:r>
            <a:r>
              <a:rPr lang="en-US" altLang="zh-CN" dirty="0" smtClean="0"/>
              <a:t>Error</a:t>
            </a:r>
            <a:r>
              <a:rPr lang="zh-CN" altLang="en-US" dirty="0" smtClean="0"/>
              <a:t>类型用于错误提示，这里没有提到，可以自行参考</a:t>
            </a:r>
            <a:r>
              <a:rPr lang="en-US" altLang="zh-CN" dirty="0" smtClean="0"/>
              <a:t>JavaScript</a:t>
            </a:r>
            <a:r>
              <a:rPr lang="zh-CN" altLang="en-US" dirty="0" smtClean="0"/>
              <a:t>高级程序设计。</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187</a:t>
            </a:fld>
            <a:endParaRPr lang="en-US" altLang="zh-CN"/>
          </a:p>
        </p:txBody>
      </p:sp>
    </p:spTree>
    <p:extLst>
      <p:ext uri="{BB962C8B-B14F-4D97-AF65-F5344CB8AC3E}">
        <p14:creationId xmlns:p14="http://schemas.microsoft.com/office/powerpoint/2010/main" val="15810198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第一个例子给出了只读的情况，对于非严格模式下，赋值操作被忽略，严格模式下，赋值操作会抛出错误；</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第二个例子给出了不可配置情况，对于非严格模式下，</a:t>
            </a:r>
            <a:r>
              <a:rPr lang="en-US" altLang="zh-CN" dirty="0" smtClean="0"/>
              <a:t>delete</a:t>
            </a:r>
            <a:r>
              <a:rPr lang="zh-CN" altLang="en-US" dirty="0" smtClean="0"/>
              <a:t>操作被忽略，严格模式下，</a:t>
            </a:r>
            <a:r>
              <a:rPr lang="en-US" altLang="zh-CN" dirty="0" smtClean="0"/>
              <a:t>delete</a:t>
            </a:r>
            <a:r>
              <a:rPr lang="zh-CN" altLang="en-US" dirty="0" smtClean="0"/>
              <a:t>操作会抛出错误；而且一旦被定义为不可配置的，就不能再变为可配置的，此时再调用</a:t>
            </a:r>
            <a:r>
              <a:rPr lang="en-US" altLang="zh-CN" dirty="0" err="1" smtClean="0"/>
              <a:t>Object.defineProperty</a:t>
            </a:r>
            <a:r>
              <a:rPr lang="en-US" altLang="zh-CN" dirty="0" smtClean="0"/>
              <a:t>()</a:t>
            </a:r>
            <a:r>
              <a:rPr lang="zh-CN" altLang="en-US" dirty="0" smtClean="0"/>
              <a:t>方法修改除</a:t>
            </a:r>
            <a:r>
              <a:rPr lang="en-US" altLang="zh-CN" dirty="0" smtClean="0"/>
              <a:t>writable</a:t>
            </a:r>
            <a:r>
              <a:rPr lang="zh-CN" altLang="en-US" dirty="0" smtClean="0"/>
              <a:t>之外的特性，会导致错误（书上另有例子）</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第三个例子给出了访问器属性的情况，</a:t>
            </a:r>
            <a:r>
              <a:rPr lang="en-US" altLang="zh-CN" dirty="0" smtClean="0"/>
              <a:t>year</a:t>
            </a:r>
            <a:r>
              <a:rPr lang="zh-CN" altLang="en-US" dirty="0" smtClean="0"/>
              <a:t>为访问器属性；一般对于这种属性的操作，会同时导致其他属性值的变化</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192</a:t>
            </a:fld>
            <a:endParaRPr lang="en-US" altLang="zh-CN"/>
          </a:p>
        </p:txBody>
      </p:sp>
    </p:spTree>
    <p:extLst>
      <p:ext uri="{BB962C8B-B14F-4D97-AF65-F5344CB8AC3E}">
        <p14:creationId xmlns:p14="http://schemas.microsoft.com/office/powerpoint/2010/main" val="7378291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本例子书上示例有误，需显式指定</a:t>
            </a:r>
            <a:r>
              <a:rPr lang="en-US" altLang="zh-CN" dirty="0" smtClean="0"/>
              <a:t>Writable</a:t>
            </a:r>
            <a:r>
              <a:rPr lang="zh-CN" altLang="en-US" dirty="0" smtClean="0"/>
              <a:t>特性为</a:t>
            </a:r>
            <a:r>
              <a:rPr lang="en-US" altLang="zh-CN" dirty="0" smtClean="0"/>
              <a:t>true</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194</a:t>
            </a:fld>
            <a:endParaRPr lang="en-US" altLang="zh-CN"/>
          </a:p>
        </p:txBody>
      </p:sp>
    </p:spTree>
    <p:extLst>
      <p:ext uri="{BB962C8B-B14F-4D97-AF65-F5344CB8AC3E}">
        <p14:creationId xmlns:p14="http://schemas.microsoft.com/office/powerpoint/2010/main" val="2051795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195</a:t>
            </a:fld>
            <a:endParaRPr lang="en-US" altLang="zh-CN"/>
          </a:p>
        </p:txBody>
      </p:sp>
    </p:spTree>
    <p:extLst>
      <p:ext uri="{BB962C8B-B14F-4D97-AF65-F5344CB8AC3E}">
        <p14:creationId xmlns:p14="http://schemas.microsoft.com/office/powerpoint/2010/main" val="30264471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对于库函数作者来说还是很有用的</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202</a:t>
            </a:fld>
            <a:endParaRPr lang="en-US" altLang="zh-CN"/>
          </a:p>
        </p:txBody>
      </p:sp>
    </p:spTree>
    <p:extLst>
      <p:ext uri="{BB962C8B-B14F-4D97-AF65-F5344CB8AC3E}">
        <p14:creationId xmlns:p14="http://schemas.microsoft.com/office/powerpoint/2010/main" val="336529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err="1" smtClean="0"/>
              <a:t>Number.MAX_VALUE</a:t>
            </a:r>
            <a:r>
              <a:rPr lang="zh-CN" altLang="en-US" dirty="0" smtClean="0"/>
              <a:t>、</a:t>
            </a:r>
            <a:r>
              <a:rPr lang="en-US" altLang="zh-CN" dirty="0" smtClean="0"/>
              <a:t> </a:t>
            </a:r>
            <a:r>
              <a:rPr lang="en-US" altLang="zh-CN" dirty="0" err="1" smtClean="0"/>
              <a:t>Number.MIN_VALUE</a:t>
            </a:r>
            <a:r>
              <a:rPr lang="zh-CN" altLang="en-US" dirty="0" smtClean="0"/>
              <a:t>、</a:t>
            </a:r>
            <a:r>
              <a:rPr lang="en-US" altLang="zh-CN" dirty="0" smtClean="0"/>
              <a:t>Number. </a:t>
            </a:r>
            <a:r>
              <a:rPr lang="en-US" altLang="zh-CN" dirty="0" err="1" smtClean="0"/>
              <a:t>NaN</a:t>
            </a:r>
            <a:r>
              <a:rPr lang="zh-CN" altLang="en-US" dirty="0" smtClean="0"/>
              <a:t>、</a:t>
            </a:r>
            <a:r>
              <a:rPr lang="en-US" altLang="zh-CN" dirty="0" smtClean="0"/>
              <a:t> Number. POSITIVE_INFINITY</a:t>
            </a:r>
            <a:r>
              <a:rPr lang="zh-CN" altLang="en-US" dirty="0" smtClean="0"/>
              <a:t>、</a:t>
            </a:r>
            <a:r>
              <a:rPr lang="en-US" altLang="zh-CN" dirty="0" smtClean="0"/>
              <a:t> Number. NEGATIVE_INFINITY</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String</a:t>
            </a:r>
            <a:r>
              <a:rPr lang="zh-CN" altLang="en-US" dirty="0" smtClean="0"/>
              <a:t>类型跟其他语言一样有很多实用函数，</a:t>
            </a:r>
            <a:r>
              <a:rPr lang="en-US" altLang="zh-CN" dirty="0" smtClean="0"/>
              <a:t>ES5</a:t>
            </a:r>
            <a:r>
              <a:rPr lang="zh-CN" altLang="en-US" dirty="0" smtClean="0"/>
              <a:t>中又新增了一些，比如</a:t>
            </a:r>
            <a:r>
              <a:rPr lang="en-US" altLang="zh-CN" dirty="0" smtClean="0"/>
              <a:t>trim()</a:t>
            </a:r>
            <a:r>
              <a:rPr lang="zh-CN" altLang="en-US" dirty="0" smtClean="0"/>
              <a:t>，可以自行查阅手册或书籍。</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205</a:t>
            </a:fld>
            <a:endParaRPr lang="en-US" altLang="zh-CN"/>
          </a:p>
        </p:txBody>
      </p:sp>
    </p:spTree>
    <p:extLst>
      <p:ext uri="{BB962C8B-B14F-4D97-AF65-F5344CB8AC3E}">
        <p14:creationId xmlns:p14="http://schemas.microsoft.com/office/powerpoint/2010/main" val="9285890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为函数式编程提供了有力支撑</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214</a:t>
            </a:fld>
            <a:endParaRPr lang="en-US" altLang="zh-CN"/>
          </a:p>
        </p:txBody>
      </p:sp>
    </p:spTree>
    <p:extLst>
      <p:ext uri="{BB962C8B-B14F-4D97-AF65-F5344CB8AC3E}">
        <p14:creationId xmlns:p14="http://schemas.microsoft.com/office/powerpoint/2010/main" val="19350774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如果只传入数值型值，则会将该值作为</a:t>
            </a:r>
            <a:r>
              <a:rPr lang="en-US" altLang="zh-CN" dirty="0" smtClean="0"/>
              <a:t>Array</a:t>
            </a:r>
            <a:r>
              <a:rPr lang="zh-CN" altLang="en-US" dirty="0" smtClean="0"/>
              <a:t>的</a:t>
            </a:r>
            <a:r>
              <a:rPr lang="en-US" altLang="zh-CN" dirty="0" smtClean="0"/>
              <a:t>length</a:t>
            </a:r>
            <a:r>
              <a:rPr lang="zh-CN" altLang="en-US" dirty="0" smtClean="0"/>
              <a:t>值；如果传入多个值，则全部会作为数组内容</a:t>
            </a:r>
            <a:endParaRPr lang="en-US" altLang="zh-CN" dirty="0" smtClean="0"/>
          </a:p>
          <a:p>
            <a:endParaRPr lang="en-US" altLang="zh-CN" dirty="0" smtClean="0"/>
          </a:p>
          <a:p>
            <a:r>
              <a:rPr lang="zh-CN" altLang="en-US" dirty="0" smtClean="0"/>
              <a:t>类数组对象最常用的是函数的</a:t>
            </a:r>
            <a:r>
              <a:rPr lang="en-US" altLang="zh-CN" dirty="0" smtClean="0"/>
              <a:t>Arguments</a:t>
            </a:r>
            <a:r>
              <a:rPr lang="zh-CN" altLang="en-US" dirty="0" smtClean="0"/>
              <a:t>对象和</a:t>
            </a:r>
            <a:r>
              <a:rPr lang="en-US" altLang="zh-CN" dirty="0" smtClean="0"/>
              <a:t>DOM</a:t>
            </a:r>
            <a:r>
              <a:rPr lang="zh-CN" altLang="en-US" dirty="0" smtClean="0"/>
              <a:t>中的</a:t>
            </a:r>
            <a:r>
              <a:rPr lang="en-US" altLang="zh-CN" dirty="0" err="1" smtClean="0"/>
              <a:t>nodelist</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216</a:t>
            </a:fld>
            <a:endParaRPr lang="en-US" altLang="zh-CN"/>
          </a:p>
        </p:txBody>
      </p:sp>
    </p:spTree>
    <p:extLst>
      <p:ext uri="{BB962C8B-B14F-4D97-AF65-F5344CB8AC3E}">
        <p14:creationId xmlns:p14="http://schemas.microsoft.com/office/powerpoint/2010/main" val="358175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因为这种交换对性能要求很高，不能按文本格式传递</a:t>
            </a:r>
            <a:r>
              <a:rPr lang="en-US" altLang="zh-CN" dirty="0" smtClean="0"/>
              <a:t>32</a:t>
            </a:r>
            <a:r>
              <a:rPr lang="zh-CN" altLang="en-US" dirty="0" smtClean="0"/>
              <a:t>位整数，否则两端都要格式转化，而是需要像</a:t>
            </a:r>
            <a:r>
              <a:rPr lang="en-US" altLang="zh-CN" dirty="0" smtClean="0"/>
              <a:t>C</a:t>
            </a:r>
            <a:r>
              <a:rPr lang="zh-CN" altLang="en-US" dirty="0" smtClean="0"/>
              <a:t>一样直接操作字节</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217</a:t>
            </a:fld>
            <a:endParaRPr lang="en-US" altLang="zh-CN"/>
          </a:p>
        </p:txBody>
      </p:sp>
    </p:spTree>
    <p:extLst>
      <p:ext uri="{BB962C8B-B14F-4D97-AF65-F5344CB8AC3E}">
        <p14:creationId xmlns:p14="http://schemas.microsoft.com/office/powerpoint/2010/main" val="23829289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数组生成</a:t>
            </a:r>
            <a:r>
              <a:rPr lang="en-US" altLang="zh-CN" dirty="0" smtClean="0"/>
              <a:t>Set</a:t>
            </a:r>
            <a:r>
              <a:rPr lang="zh-CN" altLang="en-US" dirty="0" smtClean="0"/>
              <a:t>时会过滤掉重复数据</a:t>
            </a:r>
            <a:endParaRPr lang="en-US" altLang="zh-CN"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Set</a:t>
            </a:r>
            <a:r>
              <a:rPr lang="zh-CN" altLang="en-US" dirty="0" smtClean="0"/>
              <a:t>可以通过使用</a:t>
            </a:r>
            <a:r>
              <a:rPr lang="en-US" altLang="zh-CN" dirty="0" smtClean="0"/>
              <a:t>…</a:t>
            </a:r>
            <a:r>
              <a:rPr lang="zh-CN" altLang="en-US" dirty="0" smtClean="0"/>
              <a:t>运算符转化为数组</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219</a:t>
            </a:fld>
            <a:endParaRPr lang="en-US" altLang="zh-CN"/>
          </a:p>
        </p:txBody>
      </p:sp>
    </p:spTree>
    <p:extLst>
      <p:ext uri="{BB962C8B-B14F-4D97-AF65-F5344CB8AC3E}">
        <p14:creationId xmlns:p14="http://schemas.microsoft.com/office/powerpoint/2010/main" val="2416219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Flash</a:t>
            </a:r>
            <a:r>
              <a:rPr lang="zh-CN" altLang="en-US" dirty="0" smtClean="0"/>
              <a:t>机制</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13</a:t>
            </a:fld>
            <a:endParaRPr lang="en-US" altLang="zh-CN"/>
          </a:p>
        </p:txBody>
      </p:sp>
    </p:spTree>
    <p:extLst>
      <p:ext uri="{BB962C8B-B14F-4D97-AF65-F5344CB8AC3E}">
        <p14:creationId xmlns:p14="http://schemas.microsoft.com/office/powerpoint/2010/main" val="15896331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220</a:t>
            </a:fld>
            <a:endParaRPr lang="en-US" altLang="zh-CN"/>
          </a:p>
        </p:txBody>
      </p:sp>
    </p:spTree>
    <p:extLst>
      <p:ext uri="{BB962C8B-B14F-4D97-AF65-F5344CB8AC3E}">
        <p14:creationId xmlns:p14="http://schemas.microsoft.com/office/powerpoint/2010/main" val="34783046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233</a:t>
            </a:fld>
            <a:endParaRPr lang="en-US" altLang="zh-CN"/>
          </a:p>
        </p:txBody>
      </p:sp>
    </p:spTree>
    <p:extLst>
      <p:ext uri="{BB962C8B-B14F-4D97-AF65-F5344CB8AC3E}">
        <p14:creationId xmlns:p14="http://schemas.microsoft.com/office/powerpoint/2010/main" val="2100463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值得一提的是，*和？可能匹配</a:t>
            </a:r>
            <a:r>
              <a:rPr lang="en-US" altLang="zh-CN" dirty="0" smtClean="0"/>
              <a:t>0</a:t>
            </a:r>
            <a:r>
              <a:rPr lang="zh-CN" altLang="en-US" dirty="0" smtClean="0"/>
              <a:t>个字符，所以允许什么都不匹配。如</a:t>
            </a:r>
            <a:r>
              <a:rPr lang="en-US" altLang="zh-CN" dirty="0" smtClean="0"/>
              <a:t>/a*/</a:t>
            </a:r>
            <a:r>
              <a:rPr lang="zh-CN" altLang="en-US" dirty="0" smtClean="0"/>
              <a:t>实际上与“</a:t>
            </a:r>
            <a:r>
              <a:rPr lang="en-US" altLang="zh-CN" dirty="0" err="1" smtClean="0"/>
              <a:t>bbbb</a:t>
            </a:r>
            <a:r>
              <a:rPr lang="zh-CN" altLang="en-US" dirty="0" smtClean="0"/>
              <a:t>”匹配，因为这个字符串含有</a:t>
            </a:r>
            <a:r>
              <a:rPr lang="en-US" altLang="zh-CN" dirty="0" smtClean="0"/>
              <a:t>0</a:t>
            </a:r>
            <a:r>
              <a:rPr lang="zh-CN" altLang="en-US" dirty="0" smtClean="0"/>
              <a:t>个</a:t>
            </a:r>
            <a:r>
              <a:rPr lang="en-US" altLang="zh-CN" dirty="0" smtClean="0"/>
              <a:t>a</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238</a:t>
            </a:fld>
            <a:endParaRPr lang="en-US" altLang="zh-CN"/>
          </a:p>
        </p:txBody>
      </p:sp>
    </p:spTree>
    <p:extLst>
      <p:ext uri="{BB962C8B-B14F-4D97-AF65-F5344CB8AC3E}">
        <p14:creationId xmlns:p14="http://schemas.microsoft.com/office/powerpoint/2010/main" val="15016612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这个我们在</a:t>
            </a:r>
            <a:r>
              <a:rPr lang="en-US" altLang="zh-CN" dirty="0" smtClean="0"/>
              <a:t>CSS</a:t>
            </a:r>
            <a:r>
              <a:rPr lang="zh-CN" altLang="en-US" dirty="0" smtClean="0"/>
              <a:t>的属性值部分匹配中也提到过类似的概念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241</a:t>
            </a:fld>
            <a:endParaRPr lang="en-US" altLang="zh-CN"/>
          </a:p>
        </p:txBody>
      </p:sp>
    </p:spTree>
    <p:extLst>
      <p:ext uri="{BB962C8B-B14F-4D97-AF65-F5344CB8AC3E}">
        <p14:creationId xmlns:p14="http://schemas.microsoft.com/office/powerpoint/2010/main" val="24308413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但是</a:t>
            </a:r>
            <a:r>
              <a:rPr lang="en-US" altLang="zh-CN" dirty="0" smtClean="0"/>
              <a:t>IE</a:t>
            </a:r>
            <a:r>
              <a:rPr lang="zh-CN" altLang="en-US" dirty="0" smtClean="0"/>
              <a:t>并没有正确实现</a:t>
            </a:r>
            <a:r>
              <a:rPr lang="en-US" altLang="zh-CN" dirty="0" smtClean="0"/>
              <a:t>ES3</a:t>
            </a:r>
            <a:r>
              <a:rPr lang="zh-CN" altLang="en-US" dirty="0" smtClean="0"/>
              <a:t>，反而实现了后来的</a:t>
            </a:r>
            <a:r>
              <a:rPr lang="en-US" altLang="zh-CN" dirty="0" smtClean="0"/>
              <a:t>ES5</a:t>
            </a:r>
            <a:r>
              <a:rPr lang="zh-CN" altLang="en-US" dirty="0" smtClean="0"/>
              <a:t>，我们可以认为</a:t>
            </a:r>
            <a:r>
              <a:rPr lang="en-US" altLang="zh-CN" dirty="0" smtClean="0"/>
              <a:t>ES5</a:t>
            </a:r>
            <a:r>
              <a:rPr lang="zh-CN" altLang="en-US" dirty="0" smtClean="0"/>
              <a:t>的情况是普遍情况</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243</a:t>
            </a:fld>
            <a:endParaRPr lang="en-US" altLang="zh-CN"/>
          </a:p>
        </p:txBody>
      </p:sp>
    </p:spTree>
    <p:extLst>
      <p:ext uri="{BB962C8B-B14F-4D97-AF65-F5344CB8AC3E}">
        <p14:creationId xmlns:p14="http://schemas.microsoft.com/office/powerpoint/2010/main" val="22322363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每个</a:t>
            </a:r>
            <a:r>
              <a:rPr lang="en-US" altLang="zh-CN" dirty="0" err="1" smtClean="0"/>
              <a:t>RegExp</a:t>
            </a:r>
            <a:r>
              <a:rPr lang="zh-CN" altLang="en-US" dirty="0" smtClean="0"/>
              <a:t>实例都有如上属性</a:t>
            </a:r>
            <a:endParaRPr lang="en-US" altLang="zh-CN" dirty="0" smtClean="0"/>
          </a:p>
          <a:p>
            <a:endParaRPr lang="en-US" altLang="zh-CN" dirty="0" smtClean="0"/>
          </a:p>
          <a:p>
            <a:r>
              <a:rPr lang="zh-CN" altLang="en-US" dirty="0" smtClean="0"/>
              <a:t>实际没啥用，因为都包含在模式声明中</a:t>
            </a:r>
            <a:endParaRPr lang="en-US" altLang="zh-CN" dirty="0" smtClean="0"/>
          </a:p>
          <a:p>
            <a:endParaRPr lang="en-US" altLang="zh-CN" dirty="0" smtClean="0"/>
          </a:p>
          <a:p>
            <a:r>
              <a:rPr lang="en-US" altLang="zh-CN" dirty="0" err="1" smtClean="0"/>
              <a:t>lastIndex</a:t>
            </a:r>
            <a:r>
              <a:rPr lang="zh-CN" altLang="en-US" dirty="0" smtClean="0"/>
              <a:t>会被用在</a:t>
            </a:r>
            <a:r>
              <a:rPr lang="en-US" altLang="zh-CN" dirty="0" smtClean="0"/>
              <a:t>exec</a:t>
            </a:r>
            <a:r>
              <a:rPr lang="zh-CN" altLang="en-US" dirty="0" smtClean="0"/>
              <a:t>和</a:t>
            </a:r>
            <a:r>
              <a:rPr lang="en-US" altLang="zh-CN" dirty="0" smtClean="0"/>
              <a:t>test</a:t>
            </a:r>
            <a:r>
              <a:rPr lang="zh-CN" altLang="en-US" dirty="0" smtClean="0"/>
              <a:t>函数中</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244</a:t>
            </a:fld>
            <a:endParaRPr lang="en-US" altLang="zh-CN"/>
          </a:p>
        </p:txBody>
      </p:sp>
    </p:spTree>
    <p:extLst>
      <p:ext uri="{BB962C8B-B14F-4D97-AF65-F5344CB8AC3E}">
        <p14:creationId xmlns:p14="http://schemas.microsoft.com/office/powerpoint/2010/main" val="2451410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如果</a:t>
            </a:r>
            <a:r>
              <a:rPr lang="en-US" altLang="zh-CN" dirty="0" smtClean="0"/>
              <a:t>re</a:t>
            </a:r>
            <a:r>
              <a:rPr lang="zh-CN" altLang="en-US" dirty="0" smtClean="0"/>
              <a:t>是全局匹配（带</a:t>
            </a:r>
            <a:r>
              <a:rPr lang="en-US" altLang="zh-CN" dirty="0" smtClean="0"/>
              <a:t>g</a:t>
            </a:r>
            <a:r>
              <a:rPr lang="zh-CN" altLang="en-US" dirty="0" smtClean="0"/>
              <a:t>），则会依次发生匹配，不然每次都返回第一个元素</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245</a:t>
            </a:fld>
            <a:endParaRPr lang="en-US" altLang="zh-CN"/>
          </a:p>
        </p:txBody>
      </p:sp>
    </p:spTree>
    <p:extLst>
      <p:ext uri="{BB962C8B-B14F-4D97-AF65-F5344CB8AC3E}">
        <p14:creationId xmlns:p14="http://schemas.microsoft.com/office/powerpoint/2010/main" val="36432344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match</a:t>
            </a:r>
            <a:r>
              <a:rPr lang="zh-CN" altLang="en-US" dirty="0" smtClean="0"/>
              <a:t>本质上与</a:t>
            </a:r>
            <a:r>
              <a:rPr lang="en-US" altLang="zh-CN" dirty="0" smtClean="0"/>
              <a:t>exec</a:t>
            </a:r>
            <a:r>
              <a:rPr lang="zh-CN" altLang="en-US" dirty="0" smtClean="0"/>
              <a:t>相同</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248</a:t>
            </a:fld>
            <a:endParaRPr lang="en-US" altLang="zh-CN"/>
          </a:p>
        </p:txBody>
      </p:sp>
    </p:spTree>
    <p:extLst>
      <p:ext uri="{BB962C8B-B14F-4D97-AF65-F5344CB8AC3E}">
        <p14:creationId xmlns:p14="http://schemas.microsoft.com/office/powerpoint/2010/main" val="21066467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en-US" altLang="zh-CN" dirty="0" smtClean="0"/>
              <a:t>JSON</a:t>
            </a:r>
            <a:r>
              <a:rPr lang="zh-CN" altLang="en-US" dirty="0" smtClean="0"/>
              <a:t>应用</a:t>
            </a:r>
            <a:r>
              <a:rPr lang="en-US" altLang="zh-CN" dirty="0" smtClean="0"/>
              <a:t>2001</a:t>
            </a:r>
            <a:r>
              <a:rPr lang="zh-CN" altLang="en-US" dirty="0" smtClean="0"/>
              <a:t>年就有了</a:t>
            </a:r>
            <a:endParaRPr lang="en-US" altLang="zh-CN" dirty="0" smtClean="0"/>
          </a:p>
          <a:p>
            <a:r>
              <a:rPr lang="en-US" altLang="zh-CN" dirty="0" smtClean="0"/>
              <a:t>2006</a:t>
            </a:r>
            <a:r>
              <a:rPr lang="zh-CN" altLang="en-US" dirty="0" smtClean="0"/>
              <a:t>年</a:t>
            </a:r>
            <a:r>
              <a:rPr lang="en-US" altLang="zh-CN" dirty="0" err="1" smtClean="0"/>
              <a:t>Crockford</a:t>
            </a:r>
            <a:r>
              <a:rPr lang="zh-CN" altLang="en-US" dirty="0" smtClean="0"/>
              <a:t>将</a:t>
            </a:r>
            <a:r>
              <a:rPr lang="en-US" altLang="zh-CN" dirty="0" smtClean="0"/>
              <a:t>JSON</a:t>
            </a:r>
            <a:r>
              <a:rPr lang="zh-CN" altLang="en-US" dirty="0" smtClean="0"/>
              <a:t>作为</a:t>
            </a:r>
            <a:r>
              <a:rPr lang="en-US" altLang="zh-CN" dirty="0" smtClean="0"/>
              <a:t>IETF</a:t>
            </a:r>
            <a:r>
              <a:rPr lang="en-US" altLang="zh-CN" baseline="0" dirty="0" smtClean="0"/>
              <a:t> RFC 4627</a:t>
            </a:r>
            <a:r>
              <a:rPr lang="zh-CN" altLang="en-US" baseline="0" dirty="0" smtClean="0"/>
              <a:t>提交给了</a:t>
            </a:r>
            <a:r>
              <a:rPr lang="en-US" altLang="zh-CN" baseline="0" dirty="0" smtClean="0"/>
              <a:t>IETF</a:t>
            </a:r>
            <a:r>
              <a:rPr lang="zh-CN" altLang="en-US" baseline="0" dirty="0" smtClean="0"/>
              <a:t>作为标准</a:t>
            </a:r>
            <a:endParaRPr lang="en-US" altLang="zh-CN" baseline="0" dirty="0" smtClean="0"/>
          </a:p>
          <a:p>
            <a:endParaRPr lang="en-US" altLang="zh-CN" baseline="0" dirty="0" smtClean="0"/>
          </a:p>
          <a:p>
            <a:r>
              <a:rPr lang="zh-CN" altLang="en-US" baseline="0" dirty="0" smtClean="0"/>
              <a:t>书上可见</a:t>
            </a:r>
            <a:r>
              <a:rPr lang="en-US" altLang="zh-CN" baseline="0" dirty="0" smtClean="0"/>
              <a:t>10.3.3</a:t>
            </a:r>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253</a:t>
            </a:fld>
            <a:endParaRPr lang="en-US" altLang="zh-CN"/>
          </a:p>
        </p:txBody>
      </p:sp>
    </p:spTree>
    <p:extLst>
      <p:ext uri="{BB962C8B-B14F-4D97-AF65-F5344CB8AC3E}">
        <p14:creationId xmlns:p14="http://schemas.microsoft.com/office/powerpoint/2010/main" val="37192256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5088" y="733425"/>
            <a:ext cx="6519862" cy="3668713"/>
          </a:xfrm>
        </p:spPr>
      </p:sp>
      <p:sp>
        <p:nvSpPr>
          <p:cNvPr id="3" name="备注占位符 2"/>
          <p:cNvSpPr>
            <a:spLocks noGrp="1"/>
          </p:cNvSpPr>
          <p:nvPr>
            <p:ph type="body" idx="1"/>
          </p:nvPr>
        </p:nvSpPr>
        <p:spPr/>
        <p:txBody>
          <a:bodyPr/>
          <a:lstStyle/>
          <a:p>
            <a:r>
              <a:rPr lang="zh-CN" altLang="en-US" dirty="0" smtClean="0"/>
              <a:t>如</a:t>
            </a:r>
            <a:r>
              <a:rPr lang="en-US" altLang="zh-CN" dirty="0" err="1" smtClean="0"/>
              <a:t>DefineProperty</a:t>
            </a:r>
            <a:r>
              <a:rPr lang="en-US" altLang="zh-CN" dirty="0" smtClean="0"/>
              <a:t>()</a:t>
            </a:r>
            <a:r>
              <a:rPr lang="zh-CN" altLang="en-US" dirty="0" smtClean="0"/>
              <a:t>，原</a:t>
            </a:r>
            <a:r>
              <a:rPr lang="en-US" altLang="zh-CN" dirty="0" smtClean="0"/>
              <a:t>Object</a:t>
            </a:r>
            <a:r>
              <a:rPr lang="zh-CN" altLang="en-US" dirty="0" smtClean="0"/>
              <a:t>上的在无法定义属性时会抛出错误，现在则会返回</a:t>
            </a:r>
            <a:r>
              <a:rPr lang="en-US" altLang="zh-CN" dirty="0" smtClean="0"/>
              <a:t>false</a:t>
            </a:r>
          </a:p>
          <a:p>
            <a:endParaRPr lang="en-US" altLang="zh-CN" dirty="0" smtClean="0"/>
          </a:p>
          <a:p>
            <a:r>
              <a:rPr lang="zh-CN" altLang="en-US" dirty="0" smtClean="0"/>
              <a:t>如原来的</a:t>
            </a:r>
            <a:r>
              <a:rPr lang="en-US" altLang="zh-CN" dirty="0" smtClean="0"/>
              <a:t>prop in </a:t>
            </a:r>
            <a:r>
              <a:rPr lang="en-US" altLang="zh-CN" dirty="0" err="1" smtClean="0"/>
              <a:t>obj</a:t>
            </a:r>
            <a:r>
              <a:rPr lang="zh-CN" altLang="en-US" dirty="0" smtClean="0"/>
              <a:t>是个命令式操作，现在变为</a:t>
            </a:r>
            <a:r>
              <a:rPr lang="en-US" altLang="zh-CN" dirty="0" err="1" smtClean="0"/>
              <a:t>Reflect.has</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pPr>
              <a:defRPr/>
            </a:pPr>
            <a:fld id="{44192EF7-8FAB-4DBB-ABF4-5586931266FD}" type="slidenum">
              <a:rPr lang="en-US" altLang="zh-CN" smtClean="0"/>
              <a:pPr>
                <a:defRPr/>
              </a:pPr>
              <a:t>258</a:t>
            </a:fld>
            <a:endParaRPr lang="en-US" altLang="zh-CN"/>
          </a:p>
        </p:txBody>
      </p:sp>
    </p:spTree>
    <p:extLst>
      <p:ext uri="{BB962C8B-B14F-4D97-AF65-F5344CB8AC3E}">
        <p14:creationId xmlns:p14="http://schemas.microsoft.com/office/powerpoint/2010/main" val="150297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76 w 43195"/>
                  <a:gd name="T1" fmla="*/ 0 h 43200"/>
                  <a:gd name="T2" fmla="*/ 0 w 43195"/>
                  <a:gd name="T3" fmla="*/ 80 h 43200"/>
                  <a:gd name="T4" fmla="*/ 78 w 43195"/>
                  <a:gd name="T5" fmla="*/ 79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31555" name="Rectangle 67"/>
          <p:cNvSpPr>
            <a:spLocks noGrp="1" noChangeArrowheads="1"/>
          </p:cNvSpPr>
          <p:nvPr>
            <p:ph type="ctrTitle"/>
          </p:nvPr>
        </p:nvSpPr>
        <p:spPr>
          <a:xfrm>
            <a:off x="1320800" y="1752600"/>
            <a:ext cx="10363200" cy="1143000"/>
          </a:xfrm>
        </p:spPr>
        <p:txBody>
          <a:bodyPr/>
          <a:lstStyle>
            <a:lvl1pPr>
              <a:defRPr/>
            </a:lvl1pPr>
          </a:lstStyle>
          <a:p>
            <a:pPr lvl="0"/>
            <a:r>
              <a:rPr lang="zh-CN" altLang="en-US" noProof="0" dirty="0" smtClean="0"/>
              <a:t>单击此处编辑母版标题样式</a:t>
            </a:r>
          </a:p>
        </p:txBody>
      </p:sp>
      <p:sp>
        <p:nvSpPr>
          <p:cNvPr id="831556" name="Rectangle 68" descr="Rectangle: Click to edit Master text styles&#10;Second level&#10;Third level&#10;Fourth level&#10;Fifth level"/>
          <p:cNvSpPr>
            <a:spLocks noGrp="1" noChangeArrowheads="1"/>
          </p:cNvSpPr>
          <p:nvPr>
            <p:ph type="subTitle" idx="1"/>
          </p:nvPr>
        </p:nvSpPr>
        <p:spPr>
          <a:xfrm>
            <a:off x="1320800" y="3309938"/>
            <a:ext cx="85344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69" name="Rectangle 69"/>
          <p:cNvSpPr>
            <a:spLocks noGrp="1" noChangeArrowheads="1"/>
          </p:cNvSpPr>
          <p:nvPr>
            <p:ph type="dt" sz="quarter" idx="10"/>
          </p:nvPr>
        </p:nvSpPr>
        <p:spPr/>
        <p:txBody>
          <a:bodyPr/>
          <a:lstStyle>
            <a:lvl1pPr>
              <a:defRPr smtClean="0"/>
            </a:lvl1pPr>
          </a:lstStyle>
          <a:p>
            <a:pPr>
              <a:defRPr/>
            </a:pPr>
            <a:endParaRPr lang="en-US" altLang="zh-CN"/>
          </a:p>
        </p:txBody>
      </p:sp>
      <p:sp>
        <p:nvSpPr>
          <p:cNvPr id="70" name="Rectangle 70"/>
          <p:cNvSpPr>
            <a:spLocks noGrp="1" noChangeArrowheads="1"/>
          </p:cNvSpPr>
          <p:nvPr>
            <p:ph type="ftr" sz="quarter" idx="11"/>
          </p:nvPr>
        </p:nvSpPr>
        <p:spPr>
          <a:xfrm>
            <a:off x="4165600" y="6248400"/>
            <a:ext cx="3860800" cy="457200"/>
          </a:xfrm>
        </p:spPr>
        <p:txBody>
          <a:bodyPr/>
          <a:lstStyle>
            <a:lvl1pPr algn="ctr">
              <a:defRPr smtClean="0"/>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smtClean="0"/>
            </a:lvl1pPr>
          </a:lstStyle>
          <a:p>
            <a:pPr>
              <a:defRPr/>
            </a:pPr>
            <a:fld id="{32E8257D-4324-4B54-84F1-9DF7643E6C79}" type="slidenum">
              <a:rPr lang="en-US" altLang="zh-CN"/>
              <a:pPr>
                <a:defRPr/>
              </a:pPr>
              <a:t>‹#›</a:t>
            </a:fld>
            <a:endParaRPr lang="en-US" altLang="zh-CN"/>
          </a:p>
        </p:txBody>
      </p:sp>
    </p:spTree>
    <p:extLst>
      <p:ext uri="{BB962C8B-B14F-4D97-AF65-F5344CB8AC3E}">
        <p14:creationId xmlns:p14="http://schemas.microsoft.com/office/powerpoint/2010/main" val="17344934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A43954A3-4CD6-4380-9755-D58C5B82349D}" type="slidenum">
              <a:rPr lang="en-US" altLang="zh-CN"/>
              <a:pPr>
                <a:defRPr/>
              </a:pPr>
              <a:t>‹#›</a:t>
            </a:fld>
            <a:endParaRPr lang="en-US" altLang="zh-CN"/>
          </a:p>
        </p:txBody>
      </p:sp>
    </p:spTree>
    <p:extLst>
      <p:ext uri="{BB962C8B-B14F-4D97-AF65-F5344CB8AC3E}">
        <p14:creationId xmlns:p14="http://schemas.microsoft.com/office/powerpoint/2010/main" val="128016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304800"/>
            <a:ext cx="26670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304800"/>
            <a:ext cx="77978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CE851B09-66EC-45E5-AE1C-5A8D55818511}" type="slidenum">
              <a:rPr lang="en-US" altLang="zh-CN"/>
              <a:pPr>
                <a:defRPr/>
              </a:pPr>
              <a:t>‹#›</a:t>
            </a:fld>
            <a:endParaRPr lang="en-US" altLang="zh-CN"/>
          </a:p>
        </p:txBody>
      </p:sp>
    </p:spTree>
    <p:extLst>
      <p:ext uri="{BB962C8B-B14F-4D97-AF65-F5344CB8AC3E}">
        <p14:creationId xmlns:p14="http://schemas.microsoft.com/office/powerpoint/2010/main" val="251965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462235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6" name="Rectangle 67"/>
          <p:cNvSpPr>
            <a:spLocks noGrp="1" noChangeArrowheads="1"/>
          </p:cNvSpPr>
          <p:nvPr>
            <p:ph type="sldNum" sz="quarter" idx="12"/>
          </p:nvPr>
        </p:nvSpPr>
        <p:spPr>
          <a:ln/>
        </p:spPr>
        <p:txBody>
          <a:bodyPr/>
          <a:lstStyle>
            <a:lvl1pPr>
              <a:defRPr/>
            </a:lvl1pPr>
          </a:lstStyle>
          <a:p>
            <a:pPr>
              <a:defRPr/>
            </a:pPr>
            <a:fld id="{BC8E908A-4C76-459A-A336-37A616541AF1}" type="slidenum">
              <a:rPr lang="en-US" altLang="zh-CN"/>
              <a:pPr>
                <a:defRPr/>
              </a:pPr>
              <a:t>‹#›</a:t>
            </a:fld>
            <a:endParaRPr lang="en-US" altLang="zh-CN"/>
          </a:p>
        </p:txBody>
      </p:sp>
    </p:spTree>
    <p:extLst>
      <p:ext uri="{BB962C8B-B14F-4D97-AF65-F5344CB8AC3E}">
        <p14:creationId xmlns:p14="http://schemas.microsoft.com/office/powerpoint/2010/main" val="406692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176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400800" y="1905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5131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9" name="Rectangle 67"/>
          <p:cNvSpPr>
            <a:spLocks noGrp="1" noChangeArrowheads="1"/>
          </p:cNvSpPr>
          <p:nvPr>
            <p:ph type="sldNum" sz="quarter" idx="12"/>
          </p:nvPr>
        </p:nvSpPr>
        <p:spPr>
          <a:ln/>
        </p:spPr>
        <p:txBody>
          <a:bodyPr/>
          <a:lstStyle>
            <a:lvl1pPr>
              <a:defRPr/>
            </a:lvl1pPr>
          </a:lstStyle>
          <a:p>
            <a:pPr>
              <a:defRPr/>
            </a:pPr>
            <a:fld id="{B51F5805-154D-4E02-8BA6-8EF81656EB53}" type="slidenum">
              <a:rPr lang="en-US" altLang="zh-CN"/>
              <a:pPr>
                <a:defRPr/>
              </a:pPr>
              <a:t>‹#›</a:t>
            </a:fld>
            <a:endParaRPr lang="en-US" altLang="zh-CN"/>
          </a:p>
        </p:txBody>
      </p:sp>
    </p:spTree>
    <p:extLst>
      <p:ext uri="{BB962C8B-B14F-4D97-AF65-F5344CB8AC3E}">
        <p14:creationId xmlns:p14="http://schemas.microsoft.com/office/powerpoint/2010/main" val="11632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82238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7"/>
          <p:cNvSpPr>
            <a:spLocks noGrp="1" noChangeArrowheads="1"/>
          </p:cNvSpPr>
          <p:nvPr>
            <p:ph type="sldNum" sz="quarter" idx="12"/>
          </p:nvPr>
        </p:nvSpPr>
        <p:spPr>
          <a:ln/>
        </p:spPr>
        <p:txBody>
          <a:bodyPr/>
          <a:lstStyle>
            <a:lvl1pPr>
              <a:defRPr/>
            </a:lvl1pPr>
          </a:lstStyle>
          <a:p>
            <a:pPr>
              <a:defRPr/>
            </a:pPr>
            <a:fld id="{3F4D377F-8464-43C9-A800-6DC803F35E61}" type="slidenum">
              <a:rPr lang="en-US" altLang="zh-CN"/>
              <a:pPr>
                <a:defRPr/>
              </a:pPr>
              <a:t>‹#›</a:t>
            </a:fld>
            <a:endParaRPr lang="en-US" altLang="zh-CN"/>
          </a:p>
        </p:txBody>
      </p:sp>
    </p:spTree>
    <p:extLst>
      <p:ext uri="{BB962C8B-B14F-4D97-AF65-F5344CB8AC3E}">
        <p14:creationId xmlns:p14="http://schemas.microsoft.com/office/powerpoint/2010/main" val="308927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1BEB7E49-A5DE-4565-B108-DFEFBDF55E01}" type="slidenum">
              <a:rPr lang="en-US" altLang="zh-CN"/>
              <a:pPr>
                <a:defRPr/>
              </a:pPr>
              <a:t>‹#›</a:t>
            </a:fld>
            <a:endParaRPr lang="en-US" altLang="zh-CN"/>
          </a:p>
        </p:txBody>
      </p:sp>
    </p:spTree>
    <p:extLst>
      <p:ext uri="{BB962C8B-B14F-4D97-AF65-F5344CB8AC3E}">
        <p14:creationId xmlns:p14="http://schemas.microsoft.com/office/powerpoint/2010/main" val="3272305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dirty="0"/>
          </a:p>
        </p:txBody>
      </p:sp>
      <p:sp>
        <p:nvSpPr>
          <p:cNvPr id="7" name="Rectangle 67"/>
          <p:cNvSpPr>
            <a:spLocks noGrp="1" noChangeArrowheads="1"/>
          </p:cNvSpPr>
          <p:nvPr>
            <p:ph type="sldNum" sz="quarter" idx="12"/>
          </p:nvPr>
        </p:nvSpPr>
        <p:spPr>
          <a:ln/>
        </p:spPr>
        <p:txBody>
          <a:bodyPr/>
          <a:lstStyle>
            <a:lvl1pPr>
              <a:defRPr/>
            </a:lvl1pPr>
          </a:lstStyle>
          <a:p>
            <a:pPr>
              <a:defRPr/>
            </a:pPr>
            <a:fld id="{D759E671-B5A5-44DF-9119-2707DFA0BA48}" type="slidenum">
              <a:rPr lang="en-US" altLang="zh-CN"/>
              <a:pPr>
                <a:defRPr/>
              </a:pPr>
              <a:t>‹#›</a:t>
            </a:fld>
            <a:endParaRPr lang="en-US" altLang="zh-CN"/>
          </a:p>
        </p:txBody>
      </p:sp>
    </p:spTree>
    <p:extLst>
      <p:ext uri="{BB962C8B-B14F-4D97-AF65-F5344CB8AC3E}">
        <p14:creationId xmlns:p14="http://schemas.microsoft.com/office/powerpoint/2010/main" val="19067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2192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117 w 43195"/>
                  <a:gd name="T1" fmla="*/ 0 h 43200"/>
                  <a:gd name="T2" fmla="*/ 0 w 43195"/>
                  <a:gd name="T3" fmla="*/ 122 h 43200"/>
                  <a:gd name="T4" fmla="*/ 119 w 43195"/>
                  <a:gd name="T5" fmla="*/ 12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812800" y="3048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1117600" y="19050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30529" name="Rectangle 65"/>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smtClean="0">
                <a:latin typeface="+mn-lt"/>
              </a:defRPr>
            </a:lvl1pPr>
          </a:lstStyle>
          <a:p>
            <a:pPr>
              <a:defRPr/>
            </a:pPr>
            <a:endParaRPr lang="zh-CN" altLang="zh-CN"/>
          </a:p>
        </p:txBody>
      </p:sp>
      <p:sp>
        <p:nvSpPr>
          <p:cNvPr id="830530" name="Rectangle 66"/>
          <p:cNvSpPr>
            <a:spLocks noGrp="1" noChangeArrowheads="1"/>
          </p:cNvSpPr>
          <p:nvPr>
            <p:ph type="ftr" sz="quarter" idx="3"/>
          </p:nvPr>
        </p:nvSpPr>
        <p:spPr bwMode="auto">
          <a:xfrm>
            <a:off x="4165600" y="6248400"/>
            <a:ext cx="711411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dirty="0" smtClean="0">
                <a:latin typeface="+mn-lt"/>
              </a:defRPr>
            </a:lvl1pPr>
          </a:lstStyle>
          <a:p>
            <a:pPr>
              <a:defRPr/>
            </a:pPr>
            <a:endParaRPr lang="en-US" altLang="zh-CN" dirty="0"/>
          </a:p>
        </p:txBody>
      </p:sp>
      <p:sp>
        <p:nvSpPr>
          <p:cNvPr id="830531" name="Rectangle 67"/>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smtClean="0">
                <a:latin typeface="+mn-lt"/>
              </a:defRPr>
            </a:lvl1pPr>
          </a:lstStyle>
          <a:p>
            <a:pPr>
              <a:defRPr/>
            </a:pPr>
            <a:fld id="{A9383992-8E9F-402F-903C-68A540BFA1F5}" type="slidenum">
              <a:rPr lang="en-US" altLang="zh-CN"/>
              <a:pPr>
                <a:defRPr/>
              </a:pPr>
              <a:t>‹#›</a:t>
            </a:fld>
            <a:endParaRPr lang="en-US" altLang="zh-CN"/>
          </a:p>
        </p:txBody>
      </p:sp>
      <p:sp>
        <p:nvSpPr>
          <p:cNvPr id="69" name="页脚占位符 3"/>
          <p:cNvSpPr txBox="1">
            <a:spLocks/>
          </p:cNvSpPr>
          <p:nvPr userDrawn="1"/>
        </p:nvSpPr>
        <p:spPr bwMode="auto">
          <a:xfrm>
            <a:off x="4165600" y="6248400"/>
            <a:ext cx="70189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dirty="0" smtClean="0">
                <a:solidFill>
                  <a:schemeClr val="tx1"/>
                </a:solidFill>
                <a:latin typeface="+mn-lt"/>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zh-CN" altLang="en-US" sz="1400" dirty="0" smtClean="0"/>
              <a:t>复旦大学软件学院</a:t>
            </a:r>
            <a:r>
              <a:rPr lang="en-US" altLang="zh-CN" sz="1400" dirty="0" smtClean="0"/>
              <a:t>2022</a:t>
            </a:r>
            <a:r>
              <a:rPr lang="zh-CN" altLang="en-US" sz="1400" dirty="0" smtClean="0"/>
              <a:t>春 </a:t>
            </a:r>
            <a:r>
              <a:rPr lang="en-US" altLang="zh-CN" sz="1400" dirty="0" smtClean="0"/>
              <a:t>Outstanding Ability of Software Development</a:t>
            </a:r>
            <a:endParaRPr lang="en-US" altLang="zh-CN" sz="1400" dirty="0"/>
          </a:p>
        </p:txBody>
      </p:sp>
    </p:spTree>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iming>
    <p:tnLst>
      <p:par>
        <p:cTn id="1" dur="indefinite" restart="never" nodeType="tmRoot"/>
      </p:par>
    </p:tnLst>
  </p:timing>
  <p:hf sldNum="0" hdr="0" dt="0"/>
  <p:txStyles>
    <p:titleStyle>
      <a:lvl1pPr algn="l" rtl="0" eaLnBrk="0" fontAlgn="base" hangingPunct="0">
        <a:spcBef>
          <a:spcPct val="0"/>
        </a:spcBef>
        <a:spcAft>
          <a:spcPct val="0"/>
        </a:spcAft>
        <a:defRPr kumimoji="1" sz="4400">
          <a:solidFill>
            <a:schemeClr val="tx1"/>
          </a:solidFill>
          <a:latin typeface="+mj-lt"/>
          <a:ea typeface="+mj-ea"/>
          <a:cs typeface="+mj-cs"/>
        </a:defRPr>
      </a:lvl1pPr>
      <a:lvl2pPr algn="l" rtl="0" eaLnBrk="0" fontAlgn="base" hangingPunct="0">
        <a:spcBef>
          <a:spcPct val="0"/>
        </a:spcBef>
        <a:spcAft>
          <a:spcPct val="0"/>
        </a:spcAft>
        <a:defRPr kumimoji="1" sz="4400">
          <a:solidFill>
            <a:schemeClr val="tx1"/>
          </a:solidFill>
          <a:latin typeface="Arial" charset="0"/>
          <a:ea typeface="宋体" pitchFamily="2" charset="-122"/>
        </a:defRPr>
      </a:lvl2pPr>
      <a:lvl3pPr algn="l" rtl="0" eaLnBrk="0" fontAlgn="base" hangingPunct="0">
        <a:spcBef>
          <a:spcPct val="0"/>
        </a:spcBef>
        <a:spcAft>
          <a:spcPct val="0"/>
        </a:spcAft>
        <a:defRPr kumimoji="1" sz="4400">
          <a:solidFill>
            <a:schemeClr val="tx1"/>
          </a:solidFill>
          <a:latin typeface="Arial" charset="0"/>
          <a:ea typeface="宋体" pitchFamily="2" charset="-122"/>
        </a:defRPr>
      </a:lvl3pPr>
      <a:lvl4pPr algn="l" rtl="0" eaLnBrk="0" fontAlgn="base" hangingPunct="0">
        <a:spcBef>
          <a:spcPct val="0"/>
        </a:spcBef>
        <a:spcAft>
          <a:spcPct val="0"/>
        </a:spcAft>
        <a:defRPr kumimoji="1" sz="4400">
          <a:solidFill>
            <a:schemeClr val="tx1"/>
          </a:solidFill>
          <a:latin typeface="Arial" charset="0"/>
          <a:ea typeface="宋体" pitchFamily="2" charset="-122"/>
        </a:defRPr>
      </a:lvl4pPr>
      <a:lvl5pPr algn="l" rtl="0" eaLnBrk="0" fontAlgn="base" hangingPunct="0">
        <a:spcBef>
          <a:spcPct val="0"/>
        </a:spcBef>
        <a:spcAft>
          <a:spcPct val="0"/>
        </a:spcAft>
        <a:defRPr kumimoji="1" sz="4400">
          <a:solidFill>
            <a:schemeClr val="tx1"/>
          </a:solidFill>
          <a:latin typeface="Arial" charset="0"/>
          <a:ea typeface="宋体" pitchFamily="2" charset="-122"/>
        </a:defRPr>
      </a:lvl5pPr>
      <a:lvl6pPr marL="457200" algn="l" rtl="0" fontAlgn="base">
        <a:spcBef>
          <a:spcPct val="0"/>
        </a:spcBef>
        <a:spcAft>
          <a:spcPct val="0"/>
        </a:spcAft>
        <a:defRPr kumimoji="1" sz="4400">
          <a:solidFill>
            <a:schemeClr val="tx1"/>
          </a:solidFill>
          <a:latin typeface="Arial" charset="0"/>
          <a:ea typeface="宋体" pitchFamily="2" charset="-122"/>
        </a:defRPr>
      </a:lvl6pPr>
      <a:lvl7pPr marL="914400" algn="l" rtl="0" fontAlgn="base">
        <a:spcBef>
          <a:spcPct val="0"/>
        </a:spcBef>
        <a:spcAft>
          <a:spcPct val="0"/>
        </a:spcAft>
        <a:defRPr kumimoji="1" sz="4400">
          <a:solidFill>
            <a:schemeClr val="tx1"/>
          </a:solidFill>
          <a:latin typeface="Arial" charset="0"/>
          <a:ea typeface="宋体" pitchFamily="2" charset="-122"/>
        </a:defRPr>
      </a:lvl7pPr>
      <a:lvl8pPr marL="1371600" algn="l" rtl="0" fontAlgn="base">
        <a:spcBef>
          <a:spcPct val="0"/>
        </a:spcBef>
        <a:spcAft>
          <a:spcPct val="0"/>
        </a:spcAft>
        <a:defRPr kumimoji="1" sz="4400">
          <a:solidFill>
            <a:schemeClr val="tx1"/>
          </a:solidFill>
          <a:latin typeface="Arial" charset="0"/>
          <a:ea typeface="宋体" pitchFamily="2" charset="-122"/>
        </a:defRPr>
      </a:lvl8pPr>
      <a:lvl9pPr marL="1828800" algn="l" rtl="0" fontAlgn="base">
        <a:spcBef>
          <a:spcPct val="0"/>
        </a:spcBef>
        <a:spcAft>
          <a:spcPct val="0"/>
        </a:spcAft>
        <a:defRPr kumimoji="1"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1"/>
        </a:buClr>
        <a:buSzPct val="95000"/>
        <a:buFont typeface="Wingdings" pitchFamily="2" charset="2"/>
        <a:buChar char="Ø"/>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Font typeface="Wingdings" pitchFamily="2" charset="2"/>
        <a:buChar char="v"/>
        <a:defRPr kumimoji="1" sz="2400">
          <a:solidFill>
            <a:schemeClr val="tx1"/>
          </a:solidFill>
          <a:latin typeface="+mn-lt"/>
          <a:ea typeface="+mn-ea"/>
        </a:defRPr>
      </a:lvl2pPr>
      <a:lvl3pPr marL="1143000" indent="-228600" algn="l" rtl="0" eaLnBrk="0" fontAlgn="base" hangingPunct="0">
        <a:spcBef>
          <a:spcPct val="20000"/>
        </a:spcBef>
        <a:spcAft>
          <a:spcPct val="0"/>
        </a:spcAft>
        <a:buClr>
          <a:schemeClr val="tx1"/>
        </a:buClr>
        <a:buSzPct val="95000"/>
        <a:buFont typeface="Wingdings" pitchFamily="2" charset="2"/>
        <a:buChar char="w"/>
        <a:defRPr kumimoji="1" sz="2000">
          <a:solidFill>
            <a:schemeClr val="tx1"/>
          </a:solidFill>
          <a:latin typeface="+mn-lt"/>
          <a:ea typeface="+mn-ea"/>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hlink"/>
        </a:buClr>
        <a:buSzPct val="6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lec06_sample0601_object2.htm" TargetMode="External"/><Relationship Id="rId2" Type="http://schemas.openxmlformats.org/officeDocument/2006/relationships/hyperlink" Target="lec06_sample0601_object1.htm" TargetMode="Externa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101.xml.rels><?xml version="1.0" encoding="UTF-8" standalone="yes"?>
<Relationships xmlns="http://schemas.openxmlformats.org/package/2006/relationships"><Relationship Id="rId3" Type="http://schemas.openxmlformats.org/officeDocument/2006/relationships/hyperlink" Target="lec06_sample0601_object4.htm" TargetMode="External"/><Relationship Id="rId2" Type="http://schemas.openxmlformats.org/officeDocument/2006/relationships/hyperlink" Target="lec06_sample0601_object3.htm" TargetMode="Externa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102.xml.rels><?xml version="1.0" encoding="UTF-8" standalone="yes"?>
<Relationships xmlns="http://schemas.openxmlformats.org/package/2006/relationships"><Relationship Id="rId2" Type="http://schemas.openxmlformats.org/officeDocument/2006/relationships/hyperlink" Target="lec06_sample08_object1.htm"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lec06_sample0602_property2.htm"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hyperlink" Target="lec06_sample0602_property3.ht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lec06_sample0603_factory.htm"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lec06_sample0604_constructor1.htm"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lec06_sample0604_constructor2.htm"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lec06_sample0604_constructor3.htm" TargetMode="Externa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lec06_sample0604_constructor4.htm" TargetMode="Externa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hyperlink" Target="lec06_sample0605_prototype1.htm"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lec06_sample0605_prototype2.htm"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lec06_sample0605_prototype4.htm" TargetMode="External"/><Relationship Id="rId2" Type="http://schemas.openxmlformats.org/officeDocument/2006/relationships/hyperlink" Target="lec06_sample0605_prototype3.htm"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lec06_sample0606_combination.htm"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lec06_sample0607_dynamic.htm"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lec06_sample0608_parasitic.ht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lec06_sample0609_more1.ht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lec06_sample0609_more2.htm"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lec06_sample0609_more3.htm"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lec06_sample0610_class1.ht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lec06_sample0610_class2.htm" TargetMode="Externa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lec06_sample0610_class3.htm" TargetMode="Externa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hyperlink" Target="lec06_sample0610_class4.ht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lec06_sample0610_class7.htm" TargetMode="External"/><Relationship Id="rId5" Type="http://schemas.openxmlformats.org/officeDocument/2006/relationships/hyperlink" Target="lec06_sample0610_class6.htm" TargetMode="External"/><Relationship Id="rId4" Type="http://schemas.openxmlformats.org/officeDocument/2006/relationships/hyperlink" Target="lec06_sample0610_class5.htm"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lec06_sample0610_class8.htm" TargetMode="Externa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lec06_sample0611_proto1.htm"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lec06_sample0611_proto2.htm"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hyperlink" Target="lec06_sample0605_prototype4.htm"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1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lec06_sample0611_proto3.htm"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lec06_sample0611_proto4.htm" TargetMode="Externa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hyperlink" Target="lec06_sample0612_static1.htm"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lec06_sample0612_static2.htm" TargetMode="Externa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hyperlink" Target="lec06_sample0701_prototypechain1.htm"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lec06_sample0701_prototypechain3.htm" TargetMode="External"/><Relationship Id="rId2" Type="http://schemas.openxmlformats.org/officeDocument/2006/relationships/hyperlink" Target="lec06_sample0701_prototypechain2.htm" TargetMode="External"/><Relationship Id="rId1" Type="http://schemas.openxmlformats.org/officeDocument/2006/relationships/slideLayout" Target="../slideLayouts/slideLayout2.xml"/><Relationship Id="rId4" Type="http://schemas.openxmlformats.org/officeDocument/2006/relationships/hyperlink" Target="lec06_sample0701_prototypechain4.htm" TargetMode="External"/></Relationships>
</file>

<file path=ppt/slides/_rels/slide1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lec06_sample0702_constructor.htm"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lec06_sample0703_combination.htm"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lec06_sample0704_prototypal.htm"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lec06_sample0705_parasitic1.htm"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lec06_sample0705_parasitic2.htm"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lec06_sample0706_class1.htm"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lec06_sample0706_extends2.htm"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lec06_sample0707_shadow.htm"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lec06_sample0708_super2.htm" TargetMode="External"/><Relationship Id="rId2" Type="http://schemas.openxmlformats.org/officeDocument/2006/relationships/hyperlink" Target="lec06_sample0708_super1.htm" TargetMode="External"/><Relationship Id="rId1" Type="http://schemas.openxmlformats.org/officeDocument/2006/relationships/slideLayout" Target="../slideLayouts/slideLayout4.xml"/><Relationship Id="rId5" Type="http://schemas.openxmlformats.org/officeDocument/2006/relationships/image" Target="../media/image77.png"/><Relationship Id="rId4" Type="http://schemas.openxmlformats.org/officeDocument/2006/relationships/hyperlink" Target="lec06_sample0708_super3.htm"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hyperlink" Target="lec06_sample0709_staticextends.htm"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hyperlink" Target="lec06_sample0710_extendsfunction.htm" TargetMode="External"/></Relationships>
</file>

<file path=ppt/slides/_rels/slide1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hyperlink" Target="lec06_sample0711_typeof.htm"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lec06_sample0712_instanceof1.htm"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lec06_sample0712_instanceof4.htm" TargetMode="External"/><Relationship Id="rId5" Type="http://schemas.openxmlformats.org/officeDocument/2006/relationships/hyperlink" Target="lec06_sample0712_instanceof3.htm" TargetMode="External"/><Relationship Id="rId4" Type="http://schemas.openxmlformats.org/officeDocument/2006/relationships/hyperlink" Target="lec06_sample0712_instanceof2.htm" TargetMode="External"/></Relationships>
</file>

<file path=ppt/slides/_rels/slide176.xml.rels><?xml version="1.0" encoding="UTF-8" standalone="yes"?>
<Relationships xmlns="http://schemas.openxmlformats.org/package/2006/relationships"><Relationship Id="rId3" Type="http://schemas.openxmlformats.org/officeDocument/2006/relationships/hyperlink" Target="lec06_sample0713_getPrototypeOf.htm"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lec06_sample0714_extendsproto.htm"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lec06_sample0715_setPrototypeOf.htm" TargetMode="External"/><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181.xml.rels><?xml version="1.0" encoding="UTF-8" standalone="yes"?>
<Relationships xmlns="http://schemas.openxmlformats.org/package/2006/relationships"><Relationship Id="rId3" Type="http://schemas.openxmlformats.org/officeDocument/2006/relationships/hyperlink" Target="lec06_sample0716_isPrototypeOf.htm"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lec06_sample0717_in.htm"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lec06_sample0718_hasOwnProperty2.htm" TargetMode="External"/><Relationship Id="rId2" Type="http://schemas.openxmlformats.org/officeDocument/2006/relationships/hyperlink" Target="lec06_sample0718_hasOwnProperty1.htm"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lec06_sample0801_defineProperty1.htm" TargetMode="External"/><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hyperlink" Target="lec06_sample0801_defineProperty3.htm" TargetMode="External"/><Relationship Id="rId4" Type="http://schemas.openxmlformats.org/officeDocument/2006/relationships/hyperlink" Target="lec06_sample0801_defineProperty2.htm"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hyperlink" Target="lec06_sample0802_defineProperties.htm" TargetMode="External"/><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195.xml.rels><?xml version="1.0" encoding="UTF-8" standalone="yes"?>
<Relationships xmlns="http://schemas.openxmlformats.org/package/2006/relationships"><Relationship Id="rId3" Type="http://schemas.openxmlformats.org/officeDocument/2006/relationships/hyperlink" Target="lec06_sample0803_getOwnPropertyDesciptor.htm"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lec06_sample0804_getset.htm" TargetMode="Externa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lec06_sample0805_definegetter.htm" TargetMode="Externa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lec06_sample0806_preventExtensions.htm" TargetMode="Externa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lec06_sample0807_seal.htm" TargetMode="Externa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hyperlink" Target="lec06_sample0808_frozen.htm" TargetMode="External"/><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203.xml.rels><?xml version="1.0" encoding="UTF-8" standalone="yes"?>
<Relationships xmlns="http://schemas.openxmlformats.org/package/2006/relationships"><Relationship Id="rId2" Type="http://schemas.openxmlformats.org/officeDocument/2006/relationships/hyperlink" Target="lec06_sample0809_getOwnPropertyNames.htm"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lec06_sample0810_symbol1.htm" TargetMode="Externa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hyperlink" Target="lec06_sample0810_symbol3.htm" TargetMode="External"/><Relationship Id="rId2" Type="http://schemas.openxmlformats.org/officeDocument/2006/relationships/hyperlink" Target="lec06_sample0810_symbol2.htm" TargetMode="Externa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2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lec06_sample0810_symbol4.htm" TargetMode="Externa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hyperlink" Target="lec06_sample0811_getOwnPropertySymbols.ht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hyperlink" Target="lec06_sample0812_arrayclass1.htm"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hyperlink" Target="lec06_sample0812_arrayclass3.htm" TargetMode="External"/><Relationship Id="rId2" Type="http://schemas.openxmlformats.org/officeDocument/2006/relationships/hyperlink" Target="lec06_sample0812_arrayclass2.htm"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lec06_sample0812_arrayclass4.htm" TargetMode="Externa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hyperlink" Target="lec06_sample0812_arrayclass5.htm" TargetMode="External"/><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lec06_sample0813_set.htm" TargetMode="External"/><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hyperlink" Target="lec06_sample0814_map.htm"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hyperlink" Target="lec06_sample0815_iterator.htm" TargetMode="Externa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lec06_sample0816_generator.htm" TargetMode="Externa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lec06_sample0817_iteratorobject1.htm" TargetMode="Externa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lec06_sample0817_iteratorobject2.htm" TargetMode="Externa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hyperlink" Target="lec06_sample0818_forof.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lec06_sample0819_regexp1.htm" TargetMode="External"/><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244.xml.rels><?xml version="1.0" encoding="UTF-8" standalone="yes"?>
<Relationships xmlns="http://schemas.openxmlformats.org/package/2006/relationships"><Relationship Id="rId3" Type="http://schemas.openxmlformats.org/officeDocument/2006/relationships/hyperlink" Target="lec06_sample0819_regexp2.htm"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hyperlink" Target="lec06_sample0819_regexp3.htm"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hyperlink" Target="lec06_sample0819_regexp5.htm" TargetMode="External"/><Relationship Id="rId2" Type="http://schemas.openxmlformats.org/officeDocument/2006/relationships/hyperlink" Target="lec06_sample0819_regexp4.htm" TargetMode="Externa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248.xml.rels><?xml version="1.0" encoding="UTF-8" standalone="yes"?>
<Relationships xmlns="http://schemas.openxmlformats.org/package/2006/relationships"><Relationship Id="rId3" Type="http://schemas.openxmlformats.org/officeDocument/2006/relationships/hyperlink" Target="lec06_sample0819_regexp6.htm"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lec06_sample0819_regexp7.htm" TargetMode="Externa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lec06_sample0820_eval.htm" TargetMode="Externa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lec06_sample0821_window.htm" TargetMode="Externa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lec06_sample0822_json1.htm" TargetMode="Externa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3" Type="http://schemas.openxmlformats.org/officeDocument/2006/relationships/hyperlink" Target="lec06_sample0822_json2.htm" TargetMode="External"/><Relationship Id="rId2" Type="http://schemas.openxmlformats.org/officeDocument/2006/relationships/hyperlink" Target="lec06_sample0820_json2.htm" TargetMode="Externa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hyperlink" Target="lec06_sample0901_Function1.htm" TargetMode="Externa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lec06_sample0901_Function2.htm" TargetMode="Externa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hyperlink" Target="lec06_sample0902_name.htm" TargetMode="External"/><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265.xml.rels><?xml version="1.0" encoding="UTF-8" standalone="yes"?>
<Relationships xmlns="http://schemas.openxmlformats.org/package/2006/relationships"><Relationship Id="rId3" Type="http://schemas.openxmlformats.org/officeDocument/2006/relationships/hyperlink" Target="lec06_sample0903_call1.htm"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lec06_sample0903_call2.htm" TargetMode="External"/></Relationships>
</file>

<file path=ppt/slides/_rels/slide2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3" Type="http://schemas.openxmlformats.org/officeDocument/2006/relationships/hyperlink" Target="lec06_sample0904_bind.htm" TargetMode="External"/><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lec06_sample0905_newtarget1.htm"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lec06_sample0905_newtarget2.htm" TargetMode="Externa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3" Type="http://schemas.openxmlformats.org/officeDocument/2006/relationships/hyperlink" Target="lec06_sample0906_arguments.htm" TargetMode="External"/><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272.xml.rels><?xml version="1.0" encoding="UTF-8" standalone="yes"?>
<Relationships xmlns="http://schemas.openxmlformats.org/package/2006/relationships"><Relationship Id="rId3" Type="http://schemas.openxmlformats.org/officeDocument/2006/relationships/hyperlink" Target="lec06_sample0907_callee.htm" TargetMode="External"/><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2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lec06_sample0908_default.htm" TargetMode="Externa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lec06_sample0909_rest.htm" TargetMode="External"/><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lec06_sample0910_spread.htm" TargetMode="Externa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lec06_sample0911_arrowfunction.htm" TargetMode="External"/><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lec06_sample0912_scope1.htm"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hyperlink" Target="lec06_sample0912_scope2.ht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hyperlink" Target="lec06_sample0912_scope3.htm"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lec06_sample0912_scope4.htm" TargetMode="External"/></Relationships>
</file>

<file path=ppt/slides/_rels/slide28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hyperlink" Target="lec06_sample0912_scope5.htm" TargetMode="Externa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hyperlink" Target="lec06_sample0913_closure1.htm"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hyperlink" Target="lec06_sample0913_closure2.htm" TargetMode="External"/></Relationships>
</file>

<file path=ppt/slides/_rels/slide2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3" Type="http://schemas.openxmlformats.org/officeDocument/2006/relationships/hyperlink" Target="lec06_sample0913_closure4.htm" TargetMode="External"/><Relationship Id="rId2" Type="http://schemas.openxmlformats.org/officeDocument/2006/relationships/hyperlink" Target="lec06_sample0913_closure3.htm" TargetMode="External"/><Relationship Id="rId1" Type="http://schemas.openxmlformats.org/officeDocument/2006/relationships/slideLayout" Target="../slideLayouts/slideLayout2.xml"/><Relationship Id="rId6" Type="http://schemas.openxmlformats.org/officeDocument/2006/relationships/hyperlink" Target="lec06_sample0913_closure7.htm" TargetMode="External"/><Relationship Id="rId5" Type="http://schemas.openxmlformats.org/officeDocument/2006/relationships/hyperlink" Target="lec06_sample0913_closure6.htm" TargetMode="External"/><Relationship Id="rId4" Type="http://schemas.openxmlformats.org/officeDocument/2006/relationships/hyperlink" Target="lec06_sample0913_closure5.ht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hyperlink" Target="lec06_sample0914_lazyloading2.htm" TargetMode="External"/><Relationship Id="rId2" Type="http://schemas.openxmlformats.org/officeDocument/2006/relationships/hyperlink" Target="lec06_sample0914_lazyloading1.htm"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lec06_sample0915_currying.htm" TargetMode="Externa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hyperlink" Target="lec06_sample0916_destructuring.htm" TargetMode="Externa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3" Type="http://schemas.openxmlformats.org/officeDocument/2006/relationships/hyperlink" Target="http://javascript.crockford.com/javascript.html" TargetMode="External"/><Relationship Id="rId2" Type="http://schemas.openxmlformats.org/officeDocument/2006/relationships/hyperlink" Target="http://en.wikipedia.org/wiki/Javascript" TargetMode="Externa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www.crockford.com/javascript/private.html"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hyperlink" Target="http://www.zhihu.com/question/24715618" TargetMode="External"/></Relationships>
</file>

<file path=ppt/slides/_rels/slide303.xml.rels><?xml version="1.0" encoding="UTF-8" standalone="yes"?>
<Relationships xmlns="http://schemas.openxmlformats.org/package/2006/relationships"><Relationship Id="rId2" Type="http://schemas.openxmlformats.org/officeDocument/2006/relationships/hyperlink" Target="http://javascript.crockford.com/popular.html"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hyperlink" Target="http://www.ecma-international.org/publications/standards/Ecma-262.htm"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hyperlink" Target="http://eloquentjavascript.net/" TargetMode="External"/><Relationship Id="rId4" Type="http://schemas.openxmlformats.org/officeDocument/2006/relationships/hyperlink" Target="http://www.w3.org/standards/techs/js#w3c_all" TargetMode="External"/></Relationships>
</file>

<file path=ppt/slides/_rels/slide3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311.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lec06_sample0201_jsuse1.ht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hyperlink" Target="lec06_sample0201_jsuse3.htm" TargetMode="External"/><Relationship Id="rId4" Type="http://schemas.openxmlformats.org/officeDocument/2006/relationships/hyperlink" Target="lec06_sample0201_jsuse2.ht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lec06_sample0201_jsuse4.htm"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lec06_sample0201_jsuse5.htm"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lec06_sample0201_jsuse6.htm"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lec06_sample0202_noscript.ht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lec06_sample0301_TemLiteral.ht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lec06_sample0302_type.ht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lec06_sample0303_variable.ht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lec06_sample04_variable.ht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lec06_sample04_variable.ht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lec06_sample0306_cost.ht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lec06_sample0307_equals.ht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lec06_sample0308_switch2.htm" TargetMode="External"/><Relationship Id="rId2" Type="http://schemas.openxmlformats.org/officeDocument/2006/relationships/hyperlink" Target="lec06_sample0308_switch1.ht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lec06_sample0401_array1.htm"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hyperlink" Target="lec06_sample0402_array2.htm"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lec06_sample0501_function1.ht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lec06_sample0501_function2.ht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lec06_sample0502_argument1.htm"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lec06_sample0502_argument2.ht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lec06_sample0503_funcvalue.ht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lec06_sample0504_funclite.htm"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zh-CN" sz="4000" dirty="0"/>
              <a:t>Outstanding Ability of Software Development</a:t>
            </a:r>
          </a:p>
        </p:txBody>
      </p:sp>
      <p:sp>
        <p:nvSpPr>
          <p:cNvPr id="3075" name="Rectangle 3" descr="Rectangle: Click to edit Master text styles&#10;Second level&#10;Third level&#10;Fourth level&#10;Fifth level"/>
          <p:cNvSpPr>
            <a:spLocks noGrp="1" noChangeArrowheads="1"/>
          </p:cNvSpPr>
          <p:nvPr>
            <p:ph type="subTitle" idx="1"/>
          </p:nvPr>
        </p:nvSpPr>
        <p:spPr/>
        <p:txBody>
          <a:bodyPr/>
          <a:lstStyle/>
          <a:p>
            <a:pPr eaLnBrk="1" hangingPunct="1"/>
            <a:endParaRPr lang="en-US" altLang="zh-CN" dirty="0" smtClean="0"/>
          </a:p>
          <a:p>
            <a:pPr eaLnBrk="1" hangingPunct="1"/>
            <a:r>
              <a:rPr lang="zh-CN" altLang="en-US" sz="3600" dirty="0">
                <a:ea typeface="华文行楷" pitchFamily="2" charset="-122"/>
              </a:rPr>
              <a:t>复旦大学软件学院</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客户端脚本</a:t>
            </a:r>
          </a:p>
        </p:txBody>
      </p:sp>
      <p:sp>
        <p:nvSpPr>
          <p:cNvPr id="3" name="内容占位符 2"/>
          <p:cNvSpPr>
            <a:spLocks noGrp="1"/>
          </p:cNvSpPr>
          <p:nvPr>
            <p:ph sz="half" idx="1"/>
          </p:nvPr>
        </p:nvSpPr>
        <p:spPr/>
        <p:txBody>
          <a:bodyPr/>
          <a:lstStyle/>
          <a:p>
            <a:r>
              <a:rPr lang="en-US" altLang="zh-CN" dirty="0" smtClean="0"/>
              <a:t>Client-side Scripting</a:t>
            </a:r>
          </a:p>
          <a:p>
            <a:r>
              <a:rPr lang="zh-CN" altLang="en-US" dirty="0" smtClean="0"/>
              <a:t>优势</a:t>
            </a:r>
            <a:endParaRPr lang="en-US" altLang="zh-CN" dirty="0" smtClean="0"/>
          </a:p>
          <a:p>
            <a:pPr lvl="1"/>
            <a:r>
              <a:rPr lang="zh-CN" altLang="en-US" dirty="0" smtClean="0"/>
              <a:t>减轻服务器端负担</a:t>
            </a:r>
            <a:endParaRPr lang="en-US" altLang="zh-CN" dirty="0" smtClean="0"/>
          </a:p>
          <a:p>
            <a:pPr lvl="1"/>
            <a:r>
              <a:rPr lang="zh-CN" altLang="en-US" dirty="0"/>
              <a:t>响应</a:t>
            </a:r>
            <a:r>
              <a:rPr lang="zh-CN" altLang="en-US" dirty="0" smtClean="0"/>
              <a:t>快</a:t>
            </a:r>
            <a:endParaRPr lang="en-US" altLang="zh-CN" dirty="0" smtClean="0"/>
          </a:p>
          <a:p>
            <a:pPr lvl="1"/>
            <a:r>
              <a:rPr lang="zh-CN" altLang="en-US" dirty="0" smtClean="0"/>
              <a:t>与</a:t>
            </a:r>
            <a:r>
              <a:rPr lang="en-US" altLang="zh-CN" dirty="0" smtClean="0"/>
              <a:t>HTML</a:t>
            </a:r>
            <a:r>
              <a:rPr lang="zh-CN" altLang="en-US" dirty="0" smtClean="0"/>
              <a:t>交互好，提供类似桌面交互体验</a:t>
            </a:r>
            <a:endParaRPr lang="zh-CN" altLang="en-US" dirty="0"/>
          </a:p>
        </p:txBody>
      </p:sp>
      <p:sp>
        <p:nvSpPr>
          <p:cNvPr id="4" name="内容占位符 3"/>
          <p:cNvSpPr>
            <a:spLocks noGrp="1"/>
          </p:cNvSpPr>
          <p:nvPr>
            <p:ph sz="half" idx="2"/>
          </p:nvPr>
        </p:nvSpPr>
        <p:spPr/>
        <p:txBody>
          <a:bodyPr/>
          <a:lstStyle/>
          <a:p>
            <a:endParaRPr lang="en-US" altLang="zh-CN" dirty="0" smtClean="0"/>
          </a:p>
          <a:p>
            <a:r>
              <a:rPr lang="zh-CN" altLang="en-US" dirty="0" smtClean="0"/>
              <a:t>劣势</a:t>
            </a:r>
            <a:endParaRPr lang="en-US" altLang="zh-CN" dirty="0" smtClean="0"/>
          </a:p>
          <a:p>
            <a:pPr lvl="1"/>
            <a:r>
              <a:rPr lang="zh-CN" altLang="en-US" dirty="0" smtClean="0"/>
              <a:t>可能被禁用</a:t>
            </a:r>
            <a:endParaRPr lang="en-US" altLang="zh-CN" dirty="0" smtClean="0"/>
          </a:p>
          <a:p>
            <a:pPr lvl="1"/>
            <a:r>
              <a:rPr lang="zh-CN" altLang="en-US" dirty="0" smtClean="0"/>
              <a:t>兼容性</a:t>
            </a:r>
            <a:endParaRPr lang="en-US" altLang="zh-CN" dirty="0" smtClean="0"/>
          </a:p>
          <a:p>
            <a:pPr lvl="1"/>
            <a:r>
              <a:rPr lang="zh-CN" altLang="en-US" dirty="0" smtClean="0"/>
              <a:t>调试与可维护性差</a:t>
            </a:r>
            <a:endParaRPr lang="zh-CN" altLang="en-US" dirty="0"/>
          </a:p>
        </p:txBody>
      </p:sp>
    </p:spTree>
    <p:extLst>
      <p:ext uri="{BB962C8B-B14F-4D97-AF65-F5344CB8AC3E}">
        <p14:creationId xmlns:p14="http://schemas.microsoft.com/office/powerpoint/2010/main" val="222137325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对象定义</a:t>
            </a:r>
          </a:p>
        </p:txBody>
      </p:sp>
      <p:sp>
        <p:nvSpPr>
          <p:cNvPr id="3" name="内容占位符 2"/>
          <p:cNvSpPr>
            <a:spLocks noGrp="1"/>
          </p:cNvSpPr>
          <p:nvPr>
            <p:ph sz="half" idx="1"/>
          </p:nvPr>
        </p:nvSpPr>
        <p:spPr/>
        <p:txBody>
          <a:bodyPr/>
          <a:lstStyle/>
          <a:p>
            <a:r>
              <a:rPr lang="en-US" altLang="zh-CN" dirty="0" smtClean="0"/>
              <a:t>ES6</a:t>
            </a:r>
            <a:r>
              <a:rPr lang="zh-CN" altLang="en-US" dirty="0" smtClean="0"/>
              <a:t>强化了对象字面量</a:t>
            </a:r>
            <a:endParaRPr lang="en-US" altLang="zh-CN" dirty="0" smtClean="0"/>
          </a:p>
          <a:p>
            <a:pPr lvl="1"/>
            <a:r>
              <a:rPr lang="zh-CN" altLang="en-US" dirty="0" smtClean="0"/>
              <a:t>属性和函数可以实用简洁表示法</a:t>
            </a:r>
            <a:endParaRPr lang="en-US" altLang="zh-CN" dirty="0" smtClean="0"/>
          </a:p>
          <a:p>
            <a:pPr lvl="2"/>
            <a:r>
              <a:rPr lang="zh-CN" altLang="en-US" dirty="0" smtClean="0"/>
              <a:t>可以省略同名属性值</a:t>
            </a:r>
            <a:endParaRPr lang="en-US" altLang="zh-CN" dirty="0" smtClean="0"/>
          </a:p>
          <a:p>
            <a:pPr lvl="2"/>
            <a:r>
              <a:rPr lang="zh-CN" altLang="en-US" dirty="0" smtClean="0"/>
              <a:t>可以省略</a:t>
            </a:r>
            <a:r>
              <a:rPr lang="en-US" altLang="zh-CN" dirty="0" smtClean="0"/>
              <a:t>function</a:t>
            </a:r>
            <a:r>
              <a:rPr lang="zh-CN" altLang="en-US" dirty="0" smtClean="0"/>
              <a:t>关键字，此时函数成为“正式的”方法</a:t>
            </a:r>
            <a:endParaRPr lang="en-US" altLang="zh-CN" dirty="0" smtClean="0"/>
          </a:p>
          <a:p>
            <a:pPr lvl="2"/>
            <a:r>
              <a:rPr lang="en-US" altLang="zh-CN" dirty="0" smtClean="0">
                <a:hlinkClick r:id="rId2" action="ppaction://hlinkfile"/>
              </a:rPr>
              <a:t>example</a:t>
            </a:r>
            <a:endParaRPr lang="en-US" altLang="zh-CN" dirty="0" smtClean="0"/>
          </a:p>
          <a:p>
            <a:pPr lvl="1"/>
            <a:r>
              <a:rPr lang="zh-CN" altLang="en-US" dirty="0"/>
              <a:t>属性名和方法名可以是表达式，此时属性名应放在</a:t>
            </a:r>
            <a:r>
              <a:rPr lang="en-US" altLang="zh-CN" dirty="0"/>
              <a:t>[]</a:t>
            </a:r>
            <a:r>
              <a:rPr lang="zh-CN" altLang="en-US" dirty="0"/>
              <a:t>中</a:t>
            </a:r>
            <a:endParaRPr lang="en-US" altLang="zh-CN" dirty="0"/>
          </a:p>
          <a:p>
            <a:pPr lvl="2"/>
            <a:r>
              <a:rPr lang="en-US" altLang="zh-CN" dirty="0">
                <a:hlinkClick r:id="rId3" action="ppaction://hlinkfile"/>
              </a:rPr>
              <a:t>example</a:t>
            </a:r>
            <a:endParaRPr lang="en-US" altLang="zh-CN" dirty="0"/>
          </a:p>
          <a:p>
            <a:pPr lvl="1"/>
            <a:endParaRPr lang="en-US" altLang="zh-CN" dirty="0" smtClean="0"/>
          </a:p>
        </p:txBody>
      </p:sp>
      <p:pic>
        <p:nvPicPr>
          <p:cNvPr id="5" name="内容占位符 4"/>
          <p:cNvPicPr>
            <a:picLocks noGrp="1" noChangeAspect="1"/>
          </p:cNvPicPr>
          <p:nvPr>
            <p:ph sz="half" idx="2"/>
          </p:nvPr>
        </p:nvPicPr>
        <p:blipFill>
          <a:blip r:embed="rId4"/>
          <a:stretch>
            <a:fillRect/>
          </a:stretch>
        </p:blipFill>
        <p:spPr>
          <a:xfrm>
            <a:off x="6384032" y="1902991"/>
            <a:ext cx="5080000" cy="2256311"/>
          </a:xfrm>
          <a:prstGeom prst="rect">
            <a:avLst/>
          </a:prstGeom>
        </p:spPr>
      </p:pic>
      <p:pic>
        <p:nvPicPr>
          <p:cNvPr id="6" name="内容占位符 4"/>
          <p:cNvPicPr>
            <a:picLocks noChangeAspect="1"/>
          </p:cNvPicPr>
          <p:nvPr/>
        </p:nvPicPr>
        <p:blipFill>
          <a:blip r:embed="rId5"/>
          <a:stretch>
            <a:fillRect/>
          </a:stretch>
        </p:blipFill>
        <p:spPr bwMode="auto">
          <a:xfrm>
            <a:off x="6384032" y="4651119"/>
            <a:ext cx="5080000" cy="137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81330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对象定义</a:t>
            </a:r>
          </a:p>
        </p:txBody>
      </p:sp>
      <p:sp>
        <p:nvSpPr>
          <p:cNvPr id="3" name="内容占位符 2"/>
          <p:cNvSpPr>
            <a:spLocks noGrp="1"/>
          </p:cNvSpPr>
          <p:nvPr>
            <p:ph sz="half" idx="1"/>
          </p:nvPr>
        </p:nvSpPr>
        <p:spPr/>
        <p:txBody>
          <a:bodyPr/>
          <a:lstStyle/>
          <a:p>
            <a:r>
              <a:rPr lang="en-US" altLang="zh-CN" dirty="0"/>
              <a:t>ES6</a:t>
            </a:r>
            <a:r>
              <a:rPr lang="zh-CN" altLang="en-US" dirty="0"/>
              <a:t>强化了对象字面量</a:t>
            </a:r>
            <a:endParaRPr lang="en-US" altLang="zh-CN" dirty="0"/>
          </a:p>
          <a:p>
            <a:pPr lvl="1"/>
            <a:r>
              <a:rPr lang="zh-CN" altLang="en-US" dirty="0" smtClean="0"/>
              <a:t>属性</a:t>
            </a:r>
            <a:r>
              <a:rPr lang="zh-CN" altLang="en-US" dirty="0"/>
              <a:t>表达式和简洁表示法不能同时使用</a:t>
            </a:r>
            <a:endParaRPr lang="en-US" altLang="zh-CN" dirty="0"/>
          </a:p>
          <a:p>
            <a:pPr lvl="2"/>
            <a:r>
              <a:rPr lang="en-US" altLang="zh-CN" dirty="0" smtClean="0">
                <a:hlinkClick r:id="rId2" action="ppaction://hlinkfile"/>
              </a:rPr>
              <a:t>example</a:t>
            </a:r>
            <a:endParaRPr lang="en-US" altLang="zh-CN" dirty="0" smtClean="0"/>
          </a:p>
          <a:p>
            <a:pPr lvl="1"/>
            <a:r>
              <a:rPr lang="en-US" altLang="zh-CN" dirty="0" smtClean="0"/>
              <a:t>ES6</a:t>
            </a:r>
            <a:r>
              <a:rPr lang="zh-CN" altLang="en-US" dirty="0" smtClean="0"/>
              <a:t>中允许重复定义属性</a:t>
            </a:r>
            <a:endParaRPr lang="en-US" altLang="zh-CN" dirty="0" smtClean="0"/>
          </a:p>
          <a:p>
            <a:pPr lvl="2"/>
            <a:r>
              <a:rPr lang="en-US" altLang="zh-CN" dirty="0">
                <a:hlinkClick r:id="rId3" action="ppaction://hlinkfile"/>
              </a:rPr>
              <a:t>example</a:t>
            </a:r>
            <a:endParaRPr lang="zh-CN" altLang="en-US" dirty="0"/>
          </a:p>
          <a:p>
            <a:endParaRPr lang="zh-CN" altLang="en-US" dirty="0"/>
          </a:p>
        </p:txBody>
      </p:sp>
      <p:pic>
        <p:nvPicPr>
          <p:cNvPr id="8" name="内容占位符 7"/>
          <p:cNvPicPr>
            <a:picLocks noGrp="1" noChangeAspect="1"/>
          </p:cNvPicPr>
          <p:nvPr>
            <p:ph sz="half" idx="2"/>
          </p:nvPr>
        </p:nvPicPr>
        <p:blipFill>
          <a:blip r:embed="rId4"/>
          <a:stretch>
            <a:fillRect/>
          </a:stretch>
        </p:blipFill>
        <p:spPr>
          <a:xfrm>
            <a:off x="6888088" y="1905000"/>
            <a:ext cx="4200525" cy="2428875"/>
          </a:xfrm>
          <a:prstGeom prst="rect">
            <a:avLst/>
          </a:prstGeom>
        </p:spPr>
      </p:pic>
      <p:pic>
        <p:nvPicPr>
          <p:cNvPr id="9" name="图片 8"/>
          <p:cNvPicPr>
            <a:picLocks noChangeAspect="1"/>
          </p:cNvPicPr>
          <p:nvPr/>
        </p:nvPicPr>
        <p:blipFill>
          <a:blip r:embed="rId5"/>
          <a:stretch>
            <a:fillRect/>
          </a:stretch>
        </p:blipFill>
        <p:spPr>
          <a:xfrm>
            <a:off x="1944613" y="4653136"/>
            <a:ext cx="9144000" cy="1647825"/>
          </a:xfrm>
          <a:prstGeom prst="rect">
            <a:avLst/>
          </a:prstGeom>
        </p:spPr>
      </p:pic>
    </p:spTree>
    <p:extLst>
      <p:ext uri="{BB962C8B-B14F-4D97-AF65-F5344CB8AC3E}">
        <p14:creationId xmlns:p14="http://schemas.microsoft.com/office/powerpoint/2010/main" val="38466372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属性访问</a:t>
            </a:r>
            <a:endParaRPr lang="zh-CN" altLang="en-US" dirty="0"/>
          </a:p>
        </p:txBody>
      </p:sp>
      <p:sp>
        <p:nvSpPr>
          <p:cNvPr id="3" name="内容占位符 2"/>
          <p:cNvSpPr>
            <a:spLocks noGrp="1"/>
          </p:cNvSpPr>
          <p:nvPr>
            <p:ph idx="1"/>
          </p:nvPr>
        </p:nvSpPr>
        <p:spPr/>
        <p:txBody>
          <a:bodyPr/>
          <a:lstStyle/>
          <a:p>
            <a:r>
              <a:rPr lang="zh-CN" altLang="en-US" dirty="0" smtClean="0"/>
              <a:t>可以使用点表示法，如</a:t>
            </a:r>
            <a:r>
              <a:rPr lang="en-US" altLang="zh-CN" dirty="0" smtClean="0"/>
              <a:t>student.id</a:t>
            </a:r>
            <a:r>
              <a:rPr lang="zh-CN" altLang="en-US" dirty="0" smtClean="0"/>
              <a:t>来访问属性</a:t>
            </a:r>
            <a:endParaRPr lang="en-US" altLang="zh-CN" dirty="0" smtClean="0"/>
          </a:p>
          <a:p>
            <a:r>
              <a:rPr lang="zh-CN" altLang="en-US" dirty="0" smtClean="0"/>
              <a:t>也可以使用方括号表示法，如</a:t>
            </a:r>
            <a:r>
              <a:rPr lang="en-US" altLang="zh-CN" dirty="0" smtClean="0"/>
              <a:t>student[“id”]</a:t>
            </a:r>
            <a:r>
              <a:rPr lang="zh-CN" altLang="en-US" dirty="0" smtClean="0"/>
              <a:t>来访问属性；这种方法更好地体现了对象的关联数组特性</a:t>
            </a:r>
            <a:endParaRPr lang="en-US" altLang="zh-CN" dirty="0" smtClean="0"/>
          </a:p>
          <a:p>
            <a:r>
              <a:rPr lang="zh-CN" altLang="en-US" dirty="0" smtClean="0"/>
              <a:t>两者区别在于</a:t>
            </a:r>
            <a:endParaRPr lang="en-US" altLang="zh-CN" dirty="0" smtClean="0"/>
          </a:p>
          <a:p>
            <a:pPr lvl="1"/>
            <a:r>
              <a:rPr lang="zh-CN" altLang="en-US" dirty="0" smtClean="0"/>
              <a:t>前者属性名为标识符，所以应预先明确</a:t>
            </a:r>
            <a:endParaRPr lang="en-US" altLang="zh-CN" dirty="0" smtClean="0"/>
          </a:p>
          <a:p>
            <a:pPr lvl="1"/>
            <a:r>
              <a:rPr lang="zh-CN" altLang="en-US" dirty="0" smtClean="0"/>
              <a:t>后者属性名为字符串（表达式），可由程序动态生成</a:t>
            </a:r>
            <a:endParaRPr lang="en-US" altLang="zh-CN" dirty="0" smtClean="0"/>
          </a:p>
          <a:p>
            <a:r>
              <a:rPr lang="zh-CN" altLang="en-US" dirty="0" smtClean="0"/>
              <a:t>访问不存在的属性值会返回</a:t>
            </a:r>
            <a:r>
              <a:rPr lang="en-US" altLang="zh-CN" dirty="0" smtClean="0"/>
              <a:t>undefined</a:t>
            </a:r>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311874100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属性操作</a:t>
            </a:r>
            <a:endParaRPr lang="zh-CN" altLang="en-US" dirty="0"/>
          </a:p>
        </p:txBody>
      </p:sp>
      <p:sp>
        <p:nvSpPr>
          <p:cNvPr id="3" name="内容占位符 2"/>
          <p:cNvSpPr>
            <a:spLocks noGrp="1"/>
          </p:cNvSpPr>
          <p:nvPr>
            <p:ph idx="1"/>
          </p:nvPr>
        </p:nvSpPr>
        <p:spPr/>
        <p:txBody>
          <a:bodyPr/>
          <a:lstStyle/>
          <a:p>
            <a:r>
              <a:rPr lang="zh-CN" altLang="en-US" dirty="0" smtClean="0"/>
              <a:t>可以通过把值赋予新属性来为对象添加属性</a:t>
            </a:r>
            <a:endParaRPr lang="en-US" altLang="zh-CN" dirty="0" smtClean="0"/>
          </a:p>
          <a:p>
            <a:pPr lvl="1"/>
            <a:r>
              <a:rPr lang="en-US" altLang="zh-CN" dirty="0" err="1" smtClean="0"/>
              <a:t>student.room</a:t>
            </a:r>
            <a:r>
              <a:rPr lang="en-US" altLang="zh-CN" dirty="0" smtClean="0"/>
              <a:t> = “301”;</a:t>
            </a:r>
          </a:p>
          <a:p>
            <a:pPr lvl="1"/>
            <a:r>
              <a:rPr lang="zh-CN" altLang="en-US" dirty="0" smtClean="0"/>
              <a:t>不能使用</a:t>
            </a:r>
            <a:r>
              <a:rPr lang="en-US" altLang="zh-CN" dirty="0" err="1" smtClean="0"/>
              <a:t>var</a:t>
            </a:r>
            <a:r>
              <a:rPr lang="zh-CN" altLang="en-US" dirty="0" smtClean="0"/>
              <a:t>关键字</a:t>
            </a:r>
            <a:endParaRPr lang="en-US" altLang="zh-CN" dirty="0" smtClean="0"/>
          </a:p>
          <a:p>
            <a:r>
              <a:rPr lang="zh-CN" altLang="en-US" dirty="0" smtClean="0"/>
              <a:t>可以通过赋值来修改属性</a:t>
            </a:r>
            <a:endParaRPr lang="en-US" altLang="zh-CN" dirty="0" smtClean="0"/>
          </a:p>
          <a:p>
            <a:pPr lvl="1"/>
            <a:r>
              <a:rPr lang="zh-CN" altLang="en-US" dirty="0" smtClean="0"/>
              <a:t>甚至可</a:t>
            </a:r>
            <a:r>
              <a:rPr lang="zh-CN" altLang="en-US" dirty="0"/>
              <a:t>改变</a:t>
            </a:r>
            <a:r>
              <a:rPr lang="zh-CN" altLang="en-US" dirty="0" smtClean="0"/>
              <a:t>属性类型</a:t>
            </a:r>
            <a:endParaRPr lang="en-US" altLang="zh-CN" dirty="0" smtClean="0"/>
          </a:p>
          <a:p>
            <a:r>
              <a:rPr lang="en-US" altLang="zh-CN" dirty="0" smtClean="0">
                <a:hlinkClick r:id="rId2" action="ppaction://hlinkfile"/>
              </a:rPr>
              <a:t>example</a:t>
            </a:r>
            <a:endParaRPr lang="en-US" altLang="zh-CN" dirty="0" smtClean="0"/>
          </a:p>
        </p:txBody>
      </p:sp>
    </p:spTree>
    <p:extLst>
      <p:ext uri="{BB962C8B-B14F-4D97-AF65-F5344CB8AC3E}">
        <p14:creationId xmlns:p14="http://schemas.microsoft.com/office/powerpoint/2010/main" val="163317843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属性操作</a:t>
            </a:r>
          </a:p>
        </p:txBody>
      </p:sp>
      <p:pic>
        <p:nvPicPr>
          <p:cNvPr id="6" name="内容占位符 5"/>
          <p:cNvPicPr>
            <a:picLocks noGrp="1" noChangeAspect="1"/>
          </p:cNvPicPr>
          <p:nvPr>
            <p:ph sz="half" idx="1"/>
          </p:nvPr>
        </p:nvPicPr>
        <p:blipFill>
          <a:blip r:embed="rId2"/>
          <a:stretch>
            <a:fillRect/>
          </a:stretch>
        </p:blipFill>
        <p:spPr>
          <a:xfrm>
            <a:off x="1117600" y="2694730"/>
            <a:ext cx="5080000" cy="2535339"/>
          </a:xfrm>
          <a:prstGeom prst="rect">
            <a:avLst/>
          </a:prstGeom>
        </p:spPr>
      </p:pic>
      <p:pic>
        <p:nvPicPr>
          <p:cNvPr id="7" name="内容占位符 6"/>
          <p:cNvPicPr>
            <a:picLocks noGrp="1" noChangeAspect="1"/>
          </p:cNvPicPr>
          <p:nvPr>
            <p:ph sz="half" idx="2"/>
          </p:nvPr>
        </p:nvPicPr>
        <p:blipFill>
          <a:blip r:embed="rId3"/>
          <a:stretch>
            <a:fillRect/>
          </a:stretch>
        </p:blipFill>
        <p:spPr>
          <a:xfrm>
            <a:off x="7216775" y="2628900"/>
            <a:ext cx="3448050" cy="2667000"/>
          </a:xfrm>
          <a:prstGeom prst="rect">
            <a:avLst/>
          </a:prstGeom>
        </p:spPr>
      </p:pic>
    </p:spTree>
    <p:extLst>
      <p:ext uri="{BB962C8B-B14F-4D97-AF65-F5344CB8AC3E}">
        <p14:creationId xmlns:p14="http://schemas.microsoft.com/office/powerpoint/2010/main" val="25128133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属性操作</a:t>
            </a:r>
          </a:p>
        </p:txBody>
      </p:sp>
      <p:sp>
        <p:nvSpPr>
          <p:cNvPr id="3" name="内容占位符 2"/>
          <p:cNvSpPr>
            <a:spLocks noGrp="1"/>
          </p:cNvSpPr>
          <p:nvPr>
            <p:ph idx="1"/>
          </p:nvPr>
        </p:nvSpPr>
        <p:spPr/>
        <p:txBody>
          <a:bodyPr/>
          <a:lstStyle/>
          <a:p>
            <a:r>
              <a:rPr lang="zh-CN" altLang="en-US" dirty="0"/>
              <a:t>可以使用</a:t>
            </a:r>
            <a:r>
              <a:rPr lang="en-US" altLang="zh-CN" dirty="0"/>
              <a:t>for……in</a:t>
            </a:r>
            <a:r>
              <a:rPr lang="zh-CN" altLang="en-US" dirty="0"/>
              <a:t>语句来遍历属性</a:t>
            </a:r>
            <a:endParaRPr lang="en-US" altLang="zh-CN" dirty="0"/>
          </a:p>
          <a:p>
            <a:pPr lvl="1"/>
            <a:r>
              <a:rPr lang="zh-CN" altLang="en-US" dirty="0"/>
              <a:t>只能遍历可枚举属性和方法</a:t>
            </a:r>
            <a:endParaRPr lang="en-US" altLang="zh-CN" dirty="0"/>
          </a:p>
          <a:p>
            <a:pPr lvl="1"/>
            <a:r>
              <a:rPr lang="zh-CN" altLang="en-US" dirty="0"/>
              <a:t>会将继承到的属性和方法一并枚举出来</a:t>
            </a:r>
            <a:endParaRPr lang="en-US" altLang="zh-CN" dirty="0"/>
          </a:p>
          <a:p>
            <a:pPr lvl="1"/>
            <a:r>
              <a:rPr lang="zh-CN" altLang="en-US" dirty="0"/>
              <a:t>遍历结果是乱序</a:t>
            </a:r>
            <a:r>
              <a:rPr lang="zh-CN" altLang="en-US" dirty="0" smtClean="0"/>
              <a:t>的，如果希望有序，可先自定义属性名数组</a:t>
            </a:r>
            <a:endParaRPr lang="en-US" altLang="zh-CN" dirty="0" smtClean="0"/>
          </a:p>
          <a:p>
            <a:r>
              <a:rPr lang="zh-CN" altLang="en-US" dirty="0" smtClean="0"/>
              <a:t>可以使用</a:t>
            </a:r>
            <a:r>
              <a:rPr lang="en-US" altLang="zh-CN" dirty="0" smtClean="0"/>
              <a:t>delete</a:t>
            </a:r>
            <a:r>
              <a:rPr lang="zh-CN" altLang="en-US" dirty="0" smtClean="0"/>
              <a:t>运算符来删除属性</a:t>
            </a:r>
            <a:endParaRPr lang="en-US" altLang="zh-CN" dirty="0" smtClean="0"/>
          </a:p>
          <a:p>
            <a:pPr lvl="1"/>
            <a:r>
              <a:rPr lang="en-US" altLang="zh-CN" dirty="0" smtClean="0"/>
              <a:t>delete </a:t>
            </a:r>
            <a:r>
              <a:rPr lang="en-US" altLang="zh-CN" dirty="0" err="1" smtClean="0"/>
              <a:t>student.room</a:t>
            </a:r>
            <a:r>
              <a:rPr lang="en-US" altLang="zh-CN" dirty="0" smtClean="0"/>
              <a:t>;</a:t>
            </a:r>
          </a:p>
          <a:p>
            <a:pPr lvl="1"/>
            <a:r>
              <a:rPr lang="zh-CN" altLang="en-US" dirty="0" smtClean="0"/>
              <a:t>删除后属性不止值被设为</a:t>
            </a:r>
            <a:r>
              <a:rPr lang="en-US" altLang="zh-CN" dirty="0" smtClean="0"/>
              <a:t>undefined</a:t>
            </a:r>
            <a:r>
              <a:rPr lang="zh-CN" altLang="en-US" dirty="0" smtClean="0"/>
              <a:t>，属性也不再被枚举到</a:t>
            </a:r>
            <a:endParaRPr lang="en-US" altLang="zh-CN" dirty="0" smtClean="0"/>
          </a:p>
          <a:p>
            <a:r>
              <a:rPr lang="en-US" altLang="zh-CN" dirty="0" smtClean="0">
                <a:hlinkClick r:id="rId3" action="ppaction://hlinkfile"/>
              </a:rPr>
              <a:t>example</a:t>
            </a:r>
            <a:endParaRPr lang="zh-CN" altLang="en-US" dirty="0"/>
          </a:p>
          <a:p>
            <a:pPr lvl="1"/>
            <a:endParaRPr lang="zh-CN" altLang="en-US" dirty="0"/>
          </a:p>
        </p:txBody>
      </p:sp>
    </p:spTree>
    <p:extLst>
      <p:ext uri="{BB962C8B-B14F-4D97-AF65-F5344CB8AC3E}">
        <p14:creationId xmlns:p14="http://schemas.microsoft.com/office/powerpoint/2010/main" val="16898116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对象字面</a:t>
            </a:r>
            <a:r>
              <a:rPr lang="zh-CN" altLang="en-US" dirty="0" smtClean="0"/>
              <a:t>量的问题</a:t>
            </a:r>
            <a:endParaRPr lang="zh-CN" altLang="en-US" dirty="0"/>
          </a:p>
        </p:txBody>
      </p:sp>
      <p:sp>
        <p:nvSpPr>
          <p:cNvPr id="3" name="内容占位符 2"/>
          <p:cNvSpPr>
            <a:spLocks noGrp="1"/>
          </p:cNvSpPr>
          <p:nvPr>
            <p:ph idx="1"/>
          </p:nvPr>
        </p:nvSpPr>
        <p:spPr/>
        <p:txBody>
          <a:bodyPr/>
          <a:lstStyle/>
          <a:p>
            <a:r>
              <a:rPr lang="zh-CN" altLang="en-US" dirty="0" smtClean="0"/>
              <a:t>浪费问题</a:t>
            </a:r>
            <a:endParaRPr lang="en-US" altLang="zh-CN" dirty="0" smtClean="0"/>
          </a:p>
          <a:p>
            <a:pPr lvl="1"/>
            <a:r>
              <a:rPr lang="zh-CN" altLang="en-US" dirty="0" smtClean="0"/>
              <a:t>多个对象实例需逐个定义，代码冗长</a:t>
            </a:r>
            <a:endParaRPr lang="en-US" altLang="zh-CN" dirty="0" smtClean="0"/>
          </a:p>
          <a:p>
            <a:pPr lvl="1"/>
            <a:r>
              <a:rPr lang="zh-CN" altLang="en-US" dirty="0" smtClean="0"/>
              <a:t>多个对象实例不能共享</a:t>
            </a:r>
            <a:r>
              <a:rPr lang="zh-CN" altLang="en-US" dirty="0"/>
              <a:t>方法，浪费内存</a:t>
            </a:r>
            <a:endParaRPr lang="en-US" altLang="zh-CN" dirty="0" smtClean="0"/>
          </a:p>
          <a:p>
            <a:r>
              <a:rPr lang="zh-CN" altLang="en-US" dirty="0" smtClean="0"/>
              <a:t>类型问题</a:t>
            </a:r>
            <a:endParaRPr lang="en-US" altLang="zh-CN" dirty="0" smtClean="0"/>
          </a:p>
          <a:p>
            <a:pPr lvl="1"/>
            <a:r>
              <a:rPr lang="zh-CN" altLang="en-US" dirty="0" smtClean="0"/>
              <a:t>无法识别对象实例的类型</a:t>
            </a:r>
            <a:endParaRPr lang="en-US" altLang="zh-CN" dirty="0" smtClean="0"/>
          </a:p>
          <a:p>
            <a:pPr lvl="1"/>
            <a:r>
              <a:rPr lang="zh-CN" altLang="en-US" dirty="0" smtClean="0"/>
              <a:t>无法体现对象实例间关系</a:t>
            </a:r>
            <a:endParaRPr lang="en-US" altLang="zh-CN" dirty="0" smtClean="0"/>
          </a:p>
        </p:txBody>
      </p:sp>
    </p:spTree>
    <p:extLst>
      <p:ext uri="{BB962C8B-B14F-4D97-AF65-F5344CB8AC3E}">
        <p14:creationId xmlns:p14="http://schemas.microsoft.com/office/powerpoint/2010/main" val="161403298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工厂模式</a:t>
            </a:r>
            <a:endParaRPr lang="zh-CN" altLang="en-US" dirty="0"/>
          </a:p>
        </p:txBody>
      </p:sp>
      <p:sp>
        <p:nvSpPr>
          <p:cNvPr id="3" name="内容占位符 2"/>
          <p:cNvSpPr>
            <a:spLocks noGrp="1"/>
          </p:cNvSpPr>
          <p:nvPr>
            <p:ph idx="1"/>
          </p:nvPr>
        </p:nvSpPr>
        <p:spPr/>
        <p:txBody>
          <a:bodyPr/>
          <a:lstStyle/>
          <a:p>
            <a:r>
              <a:rPr lang="zh-CN" altLang="en-US" dirty="0" smtClean="0"/>
              <a:t>使用工厂方法来生成新对象</a:t>
            </a:r>
            <a:endParaRPr lang="en-US" altLang="zh-CN" dirty="0" smtClean="0"/>
          </a:p>
          <a:p>
            <a:pPr lvl="1"/>
            <a:r>
              <a:rPr lang="en-US" altLang="zh-CN" dirty="0"/>
              <a:t>	</a:t>
            </a:r>
            <a:r>
              <a:rPr lang="en-US" altLang="zh-CN" dirty="0" smtClean="0"/>
              <a:t>function </a:t>
            </a:r>
            <a:r>
              <a:rPr lang="en-US" altLang="zh-CN" dirty="0" err="1"/>
              <a:t>CreateStudent</a:t>
            </a:r>
            <a:r>
              <a:rPr lang="en-US" altLang="zh-CN" dirty="0"/>
              <a:t>(id</a:t>
            </a:r>
            <a:r>
              <a:rPr lang="en-US" altLang="zh-CN" dirty="0" smtClean="0"/>
              <a:t>){</a:t>
            </a:r>
            <a:br>
              <a:rPr lang="en-US" altLang="zh-CN" dirty="0" smtClean="0"/>
            </a:br>
            <a:r>
              <a:rPr lang="en-US" altLang="zh-CN" dirty="0"/>
              <a:t>		</a:t>
            </a:r>
            <a:r>
              <a:rPr lang="en-US" altLang="zh-CN" dirty="0" err="1"/>
              <a:t>var</a:t>
            </a:r>
            <a:r>
              <a:rPr lang="en-US" altLang="zh-CN" dirty="0"/>
              <a:t> o = new Object</a:t>
            </a:r>
            <a:r>
              <a:rPr lang="en-US" altLang="zh-CN" dirty="0" smtClean="0"/>
              <a:t>();</a:t>
            </a:r>
            <a:br>
              <a:rPr lang="en-US" altLang="zh-CN" dirty="0" smtClean="0"/>
            </a:br>
            <a:r>
              <a:rPr lang="en-US" altLang="zh-CN" dirty="0"/>
              <a:t>		o.id = id</a:t>
            </a:r>
            <a:r>
              <a:rPr lang="en-US" altLang="zh-CN" dirty="0" smtClean="0"/>
              <a:t>;</a:t>
            </a:r>
            <a:br>
              <a:rPr lang="en-US" altLang="zh-CN" dirty="0" smtClean="0"/>
            </a:br>
            <a:r>
              <a:rPr lang="en-US" altLang="zh-CN" dirty="0"/>
              <a:t>		</a:t>
            </a:r>
            <a:r>
              <a:rPr lang="en-US" altLang="zh-CN" dirty="0" err="1"/>
              <a:t>o.getId</a:t>
            </a:r>
            <a:r>
              <a:rPr lang="en-US" altLang="zh-CN" dirty="0"/>
              <a:t> = function(){ return this.id</a:t>
            </a:r>
            <a:r>
              <a:rPr lang="en-US" altLang="zh-CN" dirty="0" smtClean="0"/>
              <a:t>;};</a:t>
            </a:r>
            <a:r>
              <a:rPr lang="en-US" altLang="zh-CN" dirty="0"/>
              <a:t>			</a:t>
            </a:r>
            <a:r>
              <a:rPr lang="en-US" altLang="zh-CN" dirty="0" smtClean="0"/>
              <a:t/>
            </a:r>
            <a:br>
              <a:rPr lang="en-US" altLang="zh-CN" dirty="0" smtClean="0"/>
            </a:br>
            <a:r>
              <a:rPr lang="en-US" altLang="zh-CN" dirty="0" smtClean="0"/>
              <a:t>		return </a:t>
            </a:r>
            <a:r>
              <a:rPr lang="en-US" altLang="zh-CN" dirty="0"/>
              <a:t>o</a:t>
            </a:r>
            <a:r>
              <a:rPr lang="en-US" altLang="zh-CN" dirty="0" smtClean="0"/>
              <a:t>;</a:t>
            </a:r>
            <a:br>
              <a:rPr lang="en-US" altLang="zh-CN" dirty="0" smtClean="0"/>
            </a:br>
            <a:r>
              <a:rPr lang="en-US" altLang="zh-CN" dirty="0"/>
              <a:t>	</a:t>
            </a:r>
            <a:r>
              <a:rPr lang="en-US" altLang="zh-CN" dirty="0" smtClean="0"/>
              <a:t>}</a:t>
            </a:r>
            <a:br>
              <a:rPr lang="en-US" altLang="zh-CN" dirty="0" smtClean="0"/>
            </a:br>
            <a:r>
              <a:rPr lang="en-US" altLang="zh-CN" dirty="0" smtClean="0"/>
              <a:t> </a:t>
            </a:r>
            <a:r>
              <a:rPr lang="en-US" altLang="zh-CN" dirty="0" err="1" smtClean="0"/>
              <a:t>var</a:t>
            </a:r>
            <a:r>
              <a:rPr lang="en-US" altLang="zh-CN" dirty="0" smtClean="0"/>
              <a:t> </a:t>
            </a:r>
            <a:r>
              <a:rPr lang="en-US" altLang="zh-CN" dirty="0"/>
              <a:t>student1 = </a:t>
            </a:r>
            <a:r>
              <a:rPr lang="en-US" altLang="zh-CN" dirty="0" err="1"/>
              <a:t>CreateStudent</a:t>
            </a:r>
            <a:r>
              <a:rPr lang="en-US" altLang="zh-CN" dirty="0"/>
              <a:t>("992479</a:t>
            </a:r>
            <a:r>
              <a:rPr lang="en-US" altLang="zh-CN" dirty="0" smtClean="0"/>
              <a:t>");</a:t>
            </a:r>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425707854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工厂</a:t>
            </a:r>
            <a:r>
              <a:rPr lang="zh-CN" altLang="en-US" dirty="0" smtClean="0"/>
              <a:t>模式的问题</a:t>
            </a:r>
            <a:endParaRPr lang="zh-CN" altLang="en-US" dirty="0"/>
          </a:p>
        </p:txBody>
      </p:sp>
      <p:sp>
        <p:nvSpPr>
          <p:cNvPr id="3" name="内容占位符 2"/>
          <p:cNvSpPr>
            <a:spLocks noGrp="1"/>
          </p:cNvSpPr>
          <p:nvPr>
            <p:ph idx="1"/>
          </p:nvPr>
        </p:nvSpPr>
        <p:spPr/>
        <p:txBody>
          <a:bodyPr/>
          <a:lstStyle/>
          <a:p>
            <a:r>
              <a:rPr lang="zh-CN" altLang="en-US" dirty="0" smtClean="0"/>
              <a:t>工厂模式解决的问题</a:t>
            </a:r>
            <a:endParaRPr lang="en-US" altLang="zh-CN" dirty="0" smtClean="0"/>
          </a:p>
          <a:p>
            <a:pPr lvl="1"/>
            <a:r>
              <a:rPr lang="zh-CN" altLang="en-US" dirty="0" smtClean="0"/>
              <a:t>多个对象重复定义问题</a:t>
            </a:r>
            <a:endParaRPr lang="en-US" altLang="zh-CN" dirty="0" smtClean="0"/>
          </a:p>
          <a:p>
            <a:endParaRPr lang="en-US" altLang="zh-CN" dirty="0" smtClean="0"/>
          </a:p>
          <a:p>
            <a:r>
              <a:rPr lang="zh-CN" altLang="en-US" dirty="0" smtClean="0"/>
              <a:t>工厂模式的问题</a:t>
            </a:r>
            <a:endParaRPr lang="en-US" altLang="zh-CN" dirty="0" smtClean="0"/>
          </a:p>
          <a:p>
            <a:pPr lvl="1"/>
            <a:r>
              <a:rPr lang="zh-CN" altLang="en-US" dirty="0"/>
              <a:t>无法识别对象实例的类型</a:t>
            </a:r>
            <a:endParaRPr lang="en-US" altLang="zh-CN" dirty="0"/>
          </a:p>
          <a:p>
            <a:pPr lvl="1"/>
            <a:endParaRPr lang="zh-CN" altLang="en-US" dirty="0"/>
          </a:p>
        </p:txBody>
      </p:sp>
    </p:spTree>
    <p:extLst>
      <p:ext uri="{BB962C8B-B14F-4D97-AF65-F5344CB8AC3E}">
        <p14:creationId xmlns:p14="http://schemas.microsoft.com/office/powerpoint/2010/main" val="117601921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构造函数</a:t>
            </a:r>
            <a:endParaRPr lang="zh-CN" altLang="en-US" dirty="0"/>
          </a:p>
        </p:txBody>
      </p:sp>
      <p:sp>
        <p:nvSpPr>
          <p:cNvPr id="3" name="内容占位符 2"/>
          <p:cNvSpPr>
            <a:spLocks noGrp="1"/>
          </p:cNvSpPr>
          <p:nvPr>
            <p:ph idx="1"/>
          </p:nvPr>
        </p:nvSpPr>
        <p:spPr/>
        <p:txBody>
          <a:bodyPr/>
          <a:lstStyle/>
          <a:p>
            <a:r>
              <a:rPr lang="zh-CN" altLang="en-US" dirty="0" smtClean="0"/>
              <a:t>可以通过构造函数来创建多个同类对象</a:t>
            </a:r>
            <a:endParaRPr lang="en-US" altLang="zh-CN" dirty="0" smtClean="0"/>
          </a:p>
          <a:p>
            <a:pPr lvl="1"/>
            <a:r>
              <a:rPr lang="en-US" altLang="zh-CN" dirty="0" smtClean="0"/>
              <a:t>function Student(id){</a:t>
            </a:r>
            <a:br>
              <a:rPr lang="en-US" altLang="zh-CN" dirty="0" smtClean="0"/>
            </a:br>
            <a:r>
              <a:rPr lang="en-US" altLang="zh-CN" dirty="0" smtClean="0"/>
              <a:t>	this.id = id;</a:t>
            </a:r>
            <a:r>
              <a:rPr lang="en-US" altLang="zh-CN" dirty="0"/>
              <a:t/>
            </a:r>
            <a:br>
              <a:rPr lang="en-US" altLang="zh-CN" dirty="0"/>
            </a:br>
            <a:r>
              <a:rPr lang="en-US" altLang="zh-CN" dirty="0"/>
              <a:t>  </a:t>
            </a:r>
            <a:r>
              <a:rPr lang="en-US" altLang="zh-CN" dirty="0" err="1" smtClean="0"/>
              <a:t>this.getId</a:t>
            </a:r>
            <a:r>
              <a:rPr lang="en-US" altLang="zh-CN" dirty="0" smtClean="0"/>
              <a:t> = </a:t>
            </a:r>
            <a:r>
              <a:rPr lang="en-US" altLang="zh-CN" dirty="0"/>
              <a:t>function(){ return this.id</a:t>
            </a:r>
            <a:r>
              <a:rPr lang="en-US" altLang="zh-CN" dirty="0" smtClean="0"/>
              <a:t>;};  </a:t>
            </a:r>
            <a:br>
              <a:rPr lang="en-US" altLang="zh-CN" dirty="0" smtClean="0"/>
            </a:br>
            <a:r>
              <a:rPr lang="en-US" altLang="zh-CN" dirty="0" smtClean="0"/>
              <a:t>}</a:t>
            </a:r>
            <a:br>
              <a:rPr lang="en-US" altLang="zh-CN" dirty="0" smtClean="0"/>
            </a:br>
            <a:r>
              <a:rPr lang="en-US" altLang="zh-CN" dirty="0" err="1" smtClean="0"/>
              <a:t>var</a:t>
            </a:r>
            <a:r>
              <a:rPr lang="en-US" altLang="zh-CN" dirty="0" smtClean="0"/>
              <a:t> student1 = new Student(“9924077”);</a:t>
            </a:r>
            <a:br>
              <a:rPr lang="en-US" altLang="zh-CN" dirty="0" smtClean="0"/>
            </a:br>
            <a:r>
              <a:rPr lang="en-US" altLang="zh-CN" dirty="0" err="1"/>
              <a:t>var</a:t>
            </a:r>
            <a:r>
              <a:rPr lang="en-US" altLang="zh-CN" dirty="0"/>
              <a:t> </a:t>
            </a:r>
            <a:r>
              <a:rPr lang="en-US" altLang="zh-CN" dirty="0" smtClean="0"/>
              <a:t>student2 </a:t>
            </a:r>
            <a:r>
              <a:rPr lang="en-US" altLang="zh-CN" dirty="0"/>
              <a:t>= new Student(“</a:t>
            </a:r>
            <a:r>
              <a:rPr lang="en-US" altLang="zh-CN" dirty="0" smtClean="0"/>
              <a:t>9924078”);</a:t>
            </a:r>
          </a:p>
          <a:p>
            <a:pPr lvl="1"/>
            <a:r>
              <a:rPr lang="en-US" altLang="zh-CN" dirty="0" smtClean="0">
                <a:hlinkClick r:id="rId3"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2186385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客户端脚本</a:t>
            </a:r>
          </a:p>
        </p:txBody>
      </p:sp>
      <p:sp>
        <p:nvSpPr>
          <p:cNvPr id="5" name="内容占位符 4"/>
          <p:cNvSpPr>
            <a:spLocks noGrp="1"/>
          </p:cNvSpPr>
          <p:nvPr>
            <p:ph idx="1"/>
          </p:nvPr>
        </p:nvSpPr>
        <p:spPr/>
        <p:txBody>
          <a:bodyPr/>
          <a:lstStyle/>
          <a:p>
            <a:r>
              <a:rPr lang="zh-CN" altLang="en-US" dirty="0" smtClean="0"/>
              <a:t>原生脚本机制</a:t>
            </a:r>
            <a:endParaRPr lang="en-US" altLang="zh-CN" dirty="0" smtClean="0"/>
          </a:p>
          <a:p>
            <a:pPr lvl="1"/>
            <a:r>
              <a:rPr lang="en-US" altLang="zh-CN" dirty="0" smtClean="0"/>
              <a:t>JavaScript</a:t>
            </a:r>
            <a:r>
              <a:rPr lang="zh-CN" altLang="en-US" dirty="0" smtClean="0"/>
              <a:t>、</a:t>
            </a:r>
            <a:r>
              <a:rPr lang="en-US" altLang="zh-CN" dirty="0" smtClean="0"/>
              <a:t>VBScript</a:t>
            </a:r>
          </a:p>
          <a:p>
            <a:r>
              <a:rPr lang="zh-CN" altLang="en-US" dirty="0" smtClean="0"/>
              <a:t>插件（</a:t>
            </a:r>
            <a:r>
              <a:rPr lang="en-US" altLang="zh-CN" dirty="0" smtClean="0"/>
              <a:t>Plug-in</a:t>
            </a:r>
            <a:r>
              <a:rPr lang="zh-CN" altLang="en-US" dirty="0" smtClean="0"/>
              <a:t>）</a:t>
            </a:r>
            <a:r>
              <a:rPr lang="en-US" altLang="zh-CN" dirty="0" smtClean="0"/>
              <a:t>/</a:t>
            </a:r>
            <a:r>
              <a:rPr lang="zh-CN" altLang="en-US" dirty="0" smtClean="0"/>
              <a:t>控件（</a:t>
            </a:r>
            <a:r>
              <a:rPr lang="en-US" altLang="zh-CN" dirty="0" smtClean="0"/>
              <a:t>Control</a:t>
            </a:r>
            <a:r>
              <a:rPr lang="zh-CN" altLang="en-US" dirty="0" smtClean="0"/>
              <a:t>）机制</a:t>
            </a:r>
            <a:endParaRPr lang="en-US" altLang="zh-CN" dirty="0" smtClean="0"/>
          </a:p>
          <a:p>
            <a:pPr lvl="1"/>
            <a:r>
              <a:rPr lang="en-US" altLang="zh-CN" dirty="0" smtClean="0"/>
              <a:t>Applet</a:t>
            </a:r>
            <a:r>
              <a:rPr lang="zh-CN" altLang="en-US" dirty="0" smtClean="0"/>
              <a:t>、</a:t>
            </a:r>
            <a:r>
              <a:rPr lang="en-US" altLang="zh-CN" dirty="0" smtClean="0"/>
              <a:t>ActiveX</a:t>
            </a:r>
            <a:r>
              <a:rPr lang="zh-CN" altLang="en-US" dirty="0" smtClean="0"/>
              <a:t>、</a:t>
            </a:r>
            <a:r>
              <a:rPr lang="en-US" altLang="zh-CN" dirty="0" smtClean="0"/>
              <a:t>Flash</a:t>
            </a:r>
            <a:r>
              <a:rPr lang="zh-CN" altLang="en-US" dirty="0" smtClean="0"/>
              <a:t>、</a:t>
            </a:r>
            <a:r>
              <a:rPr lang="en-US" altLang="zh-CN" dirty="0" smtClean="0"/>
              <a:t>Silverlight</a:t>
            </a:r>
            <a:endParaRPr lang="zh-CN" altLang="en-US" dirty="0"/>
          </a:p>
        </p:txBody>
      </p:sp>
    </p:spTree>
    <p:extLst>
      <p:ext uri="{BB962C8B-B14F-4D97-AF65-F5344CB8AC3E}">
        <p14:creationId xmlns:p14="http://schemas.microsoft.com/office/powerpoint/2010/main" val="228305038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构造函数</a:t>
            </a:r>
          </a:p>
        </p:txBody>
      </p:sp>
      <p:sp>
        <p:nvSpPr>
          <p:cNvPr id="3" name="内容占位符 2"/>
          <p:cNvSpPr>
            <a:spLocks noGrp="1"/>
          </p:cNvSpPr>
          <p:nvPr>
            <p:ph idx="1"/>
          </p:nvPr>
        </p:nvSpPr>
        <p:spPr/>
        <p:txBody>
          <a:bodyPr/>
          <a:lstStyle/>
          <a:p>
            <a:r>
              <a:rPr lang="zh-CN" altLang="en-US" dirty="0" smtClean="0"/>
              <a:t>构造函数特点</a:t>
            </a:r>
            <a:endParaRPr lang="en-US" altLang="zh-CN" dirty="0" smtClean="0"/>
          </a:p>
          <a:p>
            <a:pPr lvl="1"/>
            <a:r>
              <a:rPr lang="zh-CN" altLang="en-US" dirty="0" smtClean="0"/>
              <a:t>约定</a:t>
            </a:r>
            <a:r>
              <a:rPr lang="zh-CN" altLang="en-US" dirty="0"/>
              <a:t>用大写字母开头</a:t>
            </a:r>
            <a:endParaRPr lang="en-US" altLang="zh-CN" dirty="0"/>
          </a:p>
          <a:p>
            <a:pPr lvl="1"/>
            <a:r>
              <a:rPr lang="zh-CN" altLang="en-US" dirty="0" smtClean="0"/>
              <a:t>直接将值赋予</a:t>
            </a:r>
            <a:r>
              <a:rPr lang="en-US" altLang="zh-CN" dirty="0" smtClean="0"/>
              <a:t>this</a:t>
            </a:r>
            <a:r>
              <a:rPr lang="zh-CN" altLang="en-US" dirty="0" smtClean="0"/>
              <a:t>对象</a:t>
            </a:r>
            <a:endParaRPr lang="en-US" altLang="zh-CN" dirty="0" smtClean="0"/>
          </a:p>
          <a:p>
            <a:pPr lvl="1"/>
            <a:r>
              <a:rPr lang="en-US" altLang="zh-CN" dirty="0" smtClean="0"/>
              <a:t>//</a:t>
            </a:r>
            <a:r>
              <a:rPr lang="zh-CN" altLang="en-US" dirty="0" smtClean="0"/>
              <a:t>没有</a:t>
            </a:r>
            <a:r>
              <a:rPr lang="en-US" altLang="zh-CN" dirty="0" smtClean="0"/>
              <a:t>return</a:t>
            </a:r>
            <a:r>
              <a:rPr lang="zh-CN" altLang="en-US" dirty="0" smtClean="0"/>
              <a:t>语句</a:t>
            </a:r>
            <a:endParaRPr lang="en-US" altLang="zh-CN" dirty="0" smtClean="0"/>
          </a:p>
          <a:p>
            <a:pPr lvl="1"/>
            <a:r>
              <a:rPr lang="zh-CN" altLang="en-US" dirty="0"/>
              <a:t>函数</a:t>
            </a:r>
            <a:r>
              <a:rPr lang="zh-CN" altLang="en-US" dirty="0" smtClean="0"/>
              <a:t>名相当于原来的类名</a:t>
            </a:r>
            <a:endParaRPr lang="en-US" altLang="zh-CN" dirty="0" smtClean="0"/>
          </a:p>
          <a:p>
            <a:pPr lvl="1"/>
            <a:r>
              <a:rPr lang="zh-CN" altLang="en-US" dirty="0" smtClean="0"/>
              <a:t>通过构造函数生成的对象属于函数名类型</a:t>
            </a:r>
            <a:endParaRPr lang="en-US" altLang="zh-CN" dirty="0" smtClean="0"/>
          </a:p>
          <a:p>
            <a:pPr lvl="1"/>
            <a:r>
              <a:rPr lang="zh-CN" altLang="en-US" dirty="0" smtClean="0"/>
              <a:t>通过构造函数生成的对象也可以动态扩充</a:t>
            </a:r>
            <a:endParaRPr lang="zh-CN" altLang="en-US" dirty="0"/>
          </a:p>
        </p:txBody>
      </p:sp>
    </p:spTree>
    <p:extLst>
      <p:ext uri="{BB962C8B-B14F-4D97-AF65-F5344CB8AC3E}">
        <p14:creationId xmlns:p14="http://schemas.microsoft.com/office/powerpoint/2010/main" val="40532390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a:t>
            </a:r>
            <a:r>
              <a:rPr lang="zh-CN" altLang="en-US" dirty="0" smtClean="0"/>
              <a:t>函数的问题</a:t>
            </a:r>
            <a:endParaRPr lang="zh-CN" altLang="en-US" dirty="0"/>
          </a:p>
        </p:txBody>
      </p:sp>
      <p:sp>
        <p:nvSpPr>
          <p:cNvPr id="3" name="内容占位符 2"/>
          <p:cNvSpPr>
            <a:spLocks noGrp="1"/>
          </p:cNvSpPr>
          <p:nvPr>
            <p:ph sz="half" idx="1"/>
          </p:nvPr>
        </p:nvSpPr>
        <p:spPr/>
        <p:txBody>
          <a:bodyPr/>
          <a:lstStyle/>
          <a:p>
            <a:r>
              <a:rPr lang="zh-CN" altLang="en-US" dirty="0"/>
              <a:t>浪费问题</a:t>
            </a:r>
            <a:endParaRPr lang="en-US" altLang="zh-CN" dirty="0"/>
          </a:p>
          <a:p>
            <a:pPr lvl="1"/>
            <a:r>
              <a:rPr lang="zh-CN" altLang="en-US" dirty="0" smtClean="0"/>
              <a:t>多</a:t>
            </a:r>
            <a:r>
              <a:rPr lang="zh-CN" altLang="en-US" dirty="0"/>
              <a:t>个</a:t>
            </a:r>
            <a:r>
              <a:rPr lang="zh-CN" altLang="en-US" dirty="0" smtClean="0"/>
              <a:t>对象实例不能</a:t>
            </a:r>
            <a:r>
              <a:rPr lang="zh-CN" altLang="en-US" dirty="0"/>
              <a:t>共享方法</a:t>
            </a:r>
            <a:r>
              <a:rPr lang="zh-CN" altLang="en-US" dirty="0" smtClean="0"/>
              <a:t>，</a:t>
            </a:r>
            <a:r>
              <a:rPr lang="zh-CN" altLang="en-US" dirty="0"/>
              <a:t>浪费</a:t>
            </a:r>
            <a:r>
              <a:rPr lang="zh-CN" altLang="en-US" dirty="0" smtClean="0"/>
              <a:t>内存</a:t>
            </a:r>
            <a:endParaRPr lang="en-US" altLang="zh-CN" dirty="0" smtClean="0"/>
          </a:p>
          <a:p>
            <a:r>
              <a:rPr lang="zh-CN" altLang="en-US" dirty="0" smtClean="0"/>
              <a:t>共享问题</a:t>
            </a:r>
            <a:endParaRPr lang="en-US" altLang="zh-CN" dirty="0" smtClean="0"/>
          </a:p>
          <a:p>
            <a:pPr lvl="1"/>
            <a:r>
              <a:rPr lang="zh-CN" altLang="en-US" dirty="0" smtClean="0"/>
              <a:t>某个实例所做扩展无法被同类其他</a:t>
            </a:r>
            <a:r>
              <a:rPr lang="zh-CN" altLang="en-US" dirty="0"/>
              <a:t>实例</a:t>
            </a:r>
            <a:r>
              <a:rPr lang="zh-CN" altLang="en-US" dirty="0" smtClean="0"/>
              <a:t>看到 </a:t>
            </a:r>
            <a:endParaRPr lang="en-US" altLang="zh-CN" dirty="0" smtClean="0"/>
          </a:p>
          <a:p>
            <a:pPr lvl="1"/>
            <a:r>
              <a:rPr lang="en-US" altLang="zh-CN" dirty="0" smtClean="0">
                <a:hlinkClick r:id="rId3" action="ppaction://hlinkfile"/>
              </a:rPr>
              <a:t>example</a:t>
            </a:r>
            <a:endParaRPr lang="en-US" altLang="zh-CN" dirty="0" smtClean="0"/>
          </a:p>
        </p:txBody>
      </p:sp>
      <p:pic>
        <p:nvPicPr>
          <p:cNvPr id="5" name="内容占位符 4"/>
          <p:cNvPicPr>
            <a:picLocks noGrp="1" noChangeAspect="1"/>
          </p:cNvPicPr>
          <p:nvPr>
            <p:ph sz="half" idx="2"/>
          </p:nvPr>
        </p:nvPicPr>
        <p:blipFill>
          <a:blip r:embed="rId4"/>
          <a:stretch>
            <a:fillRect/>
          </a:stretch>
        </p:blipFill>
        <p:spPr>
          <a:xfrm>
            <a:off x="6384032" y="1905000"/>
            <a:ext cx="5080000" cy="2305297"/>
          </a:xfrm>
          <a:prstGeom prst="rect">
            <a:avLst/>
          </a:prstGeom>
        </p:spPr>
      </p:pic>
    </p:spTree>
    <p:extLst>
      <p:ext uri="{BB962C8B-B14F-4D97-AF65-F5344CB8AC3E}">
        <p14:creationId xmlns:p14="http://schemas.microsoft.com/office/powerpoint/2010/main" val="1474712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构造函数的问题</a:t>
            </a:r>
          </a:p>
        </p:txBody>
      </p:sp>
      <p:sp>
        <p:nvSpPr>
          <p:cNvPr id="3" name="内容占位符 2"/>
          <p:cNvSpPr>
            <a:spLocks noGrp="1"/>
          </p:cNvSpPr>
          <p:nvPr>
            <p:ph sz="half" idx="1"/>
          </p:nvPr>
        </p:nvSpPr>
        <p:spPr/>
        <p:txBody>
          <a:bodyPr/>
          <a:lstStyle/>
          <a:p>
            <a:r>
              <a:rPr lang="zh-CN" altLang="en-US" dirty="0"/>
              <a:t>调用问题</a:t>
            </a:r>
            <a:endParaRPr lang="en-US" altLang="zh-CN" dirty="0"/>
          </a:p>
          <a:p>
            <a:pPr lvl="1"/>
            <a:r>
              <a:rPr lang="zh-CN" altLang="en-US" dirty="0"/>
              <a:t>构造函数也可以作为普通函数调用</a:t>
            </a:r>
            <a:endParaRPr lang="en-US" altLang="zh-CN" dirty="0"/>
          </a:p>
          <a:p>
            <a:pPr lvl="2"/>
            <a:r>
              <a:rPr lang="zh-CN" altLang="en-US" dirty="0"/>
              <a:t>如果在某个对象的作用域中，所有属性和方法被附加到该对象上</a:t>
            </a:r>
            <a:endParaRPr lang="en-US" altLang="zh-CN" dirty="0"/>
          </a:p>
          <a:p>
            <a:pPr lvl="2"/>
            <a:r>
              <a:rPr lang="zh-CN" altLang="en-US" dirty="0"/>
              <a:t>默认会被附加到全局对象上 </a:t>
            </a:r>
            <a:endParaRPr lang="en-US" altLang="zh-CN" dirty="0" smtClean="0"/>
          </a:p>
          <a:p>
            <a:pPr lvl="1"/>
            <a:r>
              <a:rPr lang="en-US" altLang="zh-CN" dirty="0" smtClean="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312024" y="2492896"/>
            <a:ext cx="5080000" cy="1375536"/>
          </a:xfrm>
          <a:prstGeom prst="rect">
            <a:avLst/>
          </a:prstGeom>
        </p:spPr>
      </p:pic>
    </p:spTree>
    <p:extLst>
      <p:ext uri="{BB962C8B-B14F-4D97-AF65-F5344CB8AC3E}">
        <p14:creationId xmlns:p14="http://schemas.microsoft.com/office/powerpoint/2010/main" val="81951150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构造函数的问题</a:t>
            </a:r>
          </a:p>
        </p:txBody>
      </p:sp>
      <p:sp>
        <p:nvSpPr>
          <p:cNvPr id="3" name="内容占位符 2"/>
          <p:cNvSpPr>
            <a:spLocks noGrp="1"/>
          </p:cNvSpPr>
          <p:nvPr>
            <p:ph sz="half" idx="1"/>
          </p:nvPr>
        </p:nvSpPr>
        <p:spPr/>
        <p:txBody>
          <a:bodyPr/>
          <a:lstStyle/>
          <a:p>
            <a:r>
              <a:rPr lang="zh-CN" altLang="en-US" dirty="0"/>
              <a:t>调用问题</a:t>
            </a:r>
            <a:endParaRPr lang="en-US" altLang="zh-CN" dirty="0"/>
          </a:p>
          <a:p>
            <a:pPr lvl="1"/>
            <a:r>
              <a:rPr lang="zh-CN" altLang="en-US" dirty="0"/>
              <a:t>如果函数中返回对象，新建对象将被赋值为该对象，而不是</a:t>
            </a:r>
            <a:r>
              <a:rPr lang="en-US" altLang="zh-CN" dirty="0"/>
              <a:t>this</a:t>
            </a:r>
            <a:r>
              <a:rPr lang="zh-CN" altLang="en-US" dirty="0"/>
              <a:t>对象，类型也就可能有问题 </a:t>
            </a:r>
            <a:endParaRPr lang="en-US" altLang="zh-CN" dirty="0" smtClean="0"/>
          </a:p>
          <a:p>
            <a:pPr lvl="1"/>
            <a:r>
              <a:rPr lang="en-US" altLang="zh-CN" dirty="0" smtClean="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384032" y="1905000"/>
            <a:ext cx="5080000" cy="2487628"/>
          </a:xfrm>
          <a:prstGeom prst="rect">
            <a:avLst/>
          </a:prstGeom>
        </p:spPr>
      </p:pic>
    </p:spTree>
    <p:extLst>
      <p:ext uri="{BB962C8B-B14F-4D97-AF65-F5344CB8AC3E}">
        <p14:creationId xmlns:p14="http://schemas.microsoft.com/office/powerpoint/2010/main" val="248201517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原型</a:t>
            </a:r>
            <a:endParaRPr lang="zh-CN" altLang="en-US" dirty="0"/>
          </a:p>
        </p:txBody>
      </p:sp>
      <p:sp>
        <p:nvSpPr>
          <p:cNvPr id="3" name="内容占位符 2"/>
          <p:cNvSpPr>
            <a:spLocks noGrp="1"/>
          </p:cNvSpPr>
          <p:nvPr>
            <p:ph idx="1"/>
          </p:nvPr>
        </p:nvSpPr>
        <p:spPr/>
        <p:txBody>
          <a:bodyPr/>
          <a:lstStyle/>
          <a:p>
            <a:r>
              <a:rPr lang="zh-CN" altLang="en-US" dirty="0" smtClean="0"/>
              <a:t>可以通过给对象的原型赋值方式来扩充对象属性和方法，并解决共享问题</a:t>
            </a:r>
            <a:endParaRPr lang="en-US" altLang="zh-CN" dirty="0" smtClean="0"/>
          </a:p>
          <a:p>
            <a:pPr lvl="1"/>
            <a:r>
              <a:rPr lang="en-US" altLang="zh-CN" dirty="0" smtClean="0"/>
              <a:t>function Student(){	}</a:t>
            </a:r>
            <a:br>
              <a:rPr lang="en-US" altLang="zh-CN" dirty="0" smtClean="0"/>
            </a:br>
            <a:r>
              <a:rPr lang="en-US" altLang="zh-CN" dirty="0" smtClean="0"/>
              <a:t>Student.prototype.id = “9924077”;</a:t>
            </a:r>
            <a:br>
              <a:rPr lang="en-US" altLang="zh-CN" dirty="0" smtClean="0"/>
            </a:br>
            <a:r>
              <a:rPr lang="en-US" altLang="zh-CN" dirty="0" err="1" smtClean="0"/>
              <a:t>Student.prototype.getId</a:t>
            </a:r>
            <a:r>
              <a:rPr lang="en-US" altLang="zh-CN" dirty="0" smtClean="0"/>
              <a:t> = function(){ return this.id;};  </a:t>
            </a:r>
            <a:br>
              <a:rPr lang="en-US" altLang="zh-CN" dirty="0" smtClean="0"/>
            </a:br>
            <a:r>
              <a:rPr lang="en-US" altLang="zh-CN" dirty="0" err="1" smtClean="0"/>
              <a:t>var</a:t>
            </a:r>
            <a:r>
              <a:rPr lang="en-US" altLang="zh-CN" dirty="0" smtClean="0"/>
              <a:t> student1 = new Student();</a:t>
            </a:r>
            <a:br>
              <a:rPr lang="en-US" altLang="zh-CN" dirty="0" smtClean="0"/>
            </a:br>
            <a:r>
              <a:rPr lang="en-US" altLang="zh-CN" dirty="0" smtClean="0"/>
              <a:t>student1.getId();</a:t>
            </a:r>
          </a:p>
          <a:p>
            <a:pPr lvl="1"/>
            <a:r>
              <a:rPr lang="zh-CN" altLang="en-US" dirty="0"/>
              <a:t>随时可以通过原型方式来扩充既定类型，并即时影响该类型的所有对象</a:t>
            </a:r>
            <a:r>
              <a:rPr lang="zh-CN" altLang="en-US" dirty="0" smtClean="0"/>
              <a:t>实例</a:t>
            </a:r>
            <a:endParaRPr lang="en-US" altLang="zh-CN" dirty="0" smtClean="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414690093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a:t>
            </a:r>
          </a:p>
        </p:txBody>
      </p:sp>
      <p:sp>
        <p:nvSpPr>
          <p:cNvPr id="3" name="内容占位符 2"/>
          <p:cNvSpPr>
            <a:spLocks noGrp="1"/>
          </p:cNvSpPr>
          <p:nvPr>
            <p:ph idx="1"/>
          </p:nvPr>
        </p:nvSpPr>
        <p:spPr/>
        <p:txBody>
          <a:bodyPr/>
          <a:lstStyle/>
          <a:p>
            <a:r>
              <a:rPr lang="zh-CN" altLang="en-US" dirty="0" smtClean="0"/>
              <a:t>原型定义比构造函数更像一个类型定义</a:t>
            </a:r>
            <a:endParaRPr lang="en-US" altLang="zh-CN" dirty="0" smtClean="0"/>
          </a:p>
          <a:p>
            <a:r>
              <a:rPr lang="zh-CN" altLang="en-US" dirty="0" smtClean="0"/>
              <a:t>用构造函数生成的对象才能用原型方式扩充</a:t>
            </a:r>
            <a:endParaRPr lang="en-US" altLang="zh-CN" dirty="0" smtClean="0"/>
          </a:p>
          <a:p>
            <a:r>
              <a:rPr lang="zh-CN" altLang="en-US" dirty="0" smtClean="0"/>
              <a:t>可以在对象实例中定义同名属性覆盖原型中定义的属性</a:t>
            </a:r>
            <a:endParaRPr lang="en-US" altLang="zh-CN" dirty="0" smtClean="0"/>
          </a:p>
          <a:p>
            <a:pPr lvl="1"/>
            <a:r>
              <a:rPr lang="en-US" altLang="zh-CN" dirty="0"/>
              <a:t>function Student(){	}</a:t>
            </a:r>
            <a:br>
              <a:rPr lang="en-US" altLang="zh-CN" dirty="0"/>
            </a:br>
            <a:r>
              <a:rPr lang="en-US" altLang="zh-CN" dirty="0"/>
              <a:t>Student.prototype.id = “9924077</a:t>
            </a:r>
            <a:r>
              <a:rPr lang="en-US" altLang="zh-CN" dirty="0" smtClean="0"/>
              <a:t>”;</a:t>
            </a:r>
            <a:br>
              <a:rPr lang="en-US" altLang="zh-CN" dirty="0" smtClean="0"/>
            </a:br>
            <a:r>
              <a:rPr lang="en-US" altLang="zh-CN" dirty="0" err="1"/>
              <a:t>var</a:t>
            </a:r>
            <a:r>
              <a:rPr lang="en-US" altLang="zh-CN" dirty="0"/>
              <a:t> student1 = new Student();</a:t>
            </a:r>
            <a:br>
              <a:rPr lang="en-US" altLang="zh-CN" dirty="0"/>
            </a:br>
            <a:r>
              <a:rPr lang="en-US" altLang="zh-CN" dirty="0" smtClean="0"/>
              <a:t>student1.id = “9924078”;</a:t>
            </a:r>
          </a:p>
          <a:p>
            <a:pPr lvl="1"/>
            <a:r>
              <a:rPr lang="en-US" altLang="zh-CN" dirty="0" smtClean="0">
                <a:hlinkClick r:id="rId2" action="ppaction://hlinkfile"/>
              </a:rPr>
              <a:t>example</a:t>
            </a:r>
            <a:endParaRPr lang="en-US" altLang="zh-CN" dirty="0" smtClean="0"/>
          </a:p>
          <a:p>
            <a:endParaRPr lang="en-US" altLang="zh-CN" dirty="0" smtClean="0"/>
          </a:p>
        </p:txBody>
      </p:sp>
    </p:spTree>
    <p:extLst>
      <p:ext uri="{BB962C8B-B14F-4D97-AF65-F5344CB8AC3E}">
        <p14:creationId xmlns:p14="http://schemas.microsoft.com/office/powerpoint/2010/main" val="276917739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a:t>
            </a:r>
          </a:p>
        </p:txBody>
      </p:sp>
      <p:pic>
        <p:nvPicPr>
          <p:cNvPr id="4" name="内容占位符 3"/>
          <p:cNvPicPr>
            <a:picLocks noGrp="1" noChangeAspect="1"/>
          </p:cNvPicPr>
          <p:nvPr>
            <p:ph idx="1"/>
          </p:nvPr>
        </p:nvPicPr>
        <p:blipFill>
          <a:blip r:embed="rId2"/>
          <a:stretch>
            <a:fillRect/>
          </a:stretch>
        </p:blipFill>
        <p:spPr>
          <a:xfrm>
            <a:off x="1624217" y="1905000"/>
            <a:ext cx="9349966" cy="4114800"/>
          </a:xfrm>
          <a:prstGeom prst="rect">
            <a:avLst/>
          </a:prstGeom>
        </p:spPr>
      </p:pic>
    </p:spTree>
    <p:extLst>
      <p:ext uri="{BB962C8B-B14F-4D97-AF65-F5344CB8AC3E}">
        <p14:creationId xmlns:p14="http://schemas.microsoft.com/office/powerpoint/2010/main" val="4341079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原型的问题</a:t>
            </a:r>
            <a:endParaRPr lang="zh-CN" altLang="en-US" dirty="0"/>
          </a:p>
        </p:txBody>
      </p:sp>
      <p:sp>
        <p:nvSpPr>
          <p:cNvPr id="3" name="内容占位符 2"/>
          <p:cNvSpPr>
            <a:spLocks noGrp="1"/>
          </p:cNvSpPr>
          <p:nvPr>
            <p:ph idx="1"/>
          </p:nvPr>
        </p:nvSpPr>
        <p:spPr/>
        <p:txBody>
          <a:bodyPr/>
          <a:lstStyle/>
          <a:p>
            <a:r>
              <a:rPr lang="zh-CN" altLang="en-US" dirty="0"/>
              <a:t>灵活性问题</a:t>
            </a:r>
            <a:endParaRPr lang="en-US" altLang="zh-CN" dirty="0"/>
          </a:p>
          <a:p>
            <a:pPr lvl="1"/>
            <a:r>
              <a:rPr lang="zh-CN" altLang="en-US" dirty="0"/>
              <a:t>无法像构造函数一样通过传参来实现不同实例</a:t>
            </a:r>
          </a:p>
          <a:p>
            <a:r>
              <a:rPr lang="zh-CN" altLang="en-US" dirty="0" smtClean="0"/>
              <a:t>浪费问题</a:t>
            </a:r>
            <a:endParaRPr lang="en-US" altLang="zh-CN" dirty="0" smtClean="0"/>
          </a:p>
          <a:p>
            <a:pPr lvl="1"/>
            <a:r>
              <a:rPr lang="zh-CN" altLang="en-US" dirty="0"/>
              <a:t>多个</a:t>
            </a:r>
            <a:r>
              <a:rPr lang="zh-CN" altLang="en-US" dirty="0" smtClean="0"/>
              <a:t>对象实例需逐个覆盖原型属性，</a:t>
            </a:r>
            <a:r>
              <a:rPr lang="zh-CN" altLang="en-US" dirty="0"/>
              <a:t>代码</a:t>
            </a:r>
            <a:r>
              <a:rPr lang="zh-CN" altLang="en-US" dirty="0" smtClean="0"/>
              <a:t>冗长</a:t>
            </a:r>
            <a:endParaRPr lang="en-US" altLang="zh-CN" dirty="0" smtClean="0"/>
          </a:p>
          <a:p>
            <a:r>
              <a:rPr lang="zh-CN" altLang="en-US" dirty="0" smtClean="0"/>
              <a:t>引用类型问题</a:t>
            </a:r>
            <a:endParaRPr lang="en-US" altLang="zh-CN" dirty="0" smtClean="0"/>
          </a:p>
          <a:p>
            <a:pPr lvl="1"/>
            <a:r>
              <a:rPr lang="zh-CN" altLang="en-US" dirty="0"/>
              <a:t>多</a:t>
            </a:r>
            <a:r>
              <a:rPr lang="zh-CN" altLang="en-US" dirty="0" smtClean="0"/>
              <a:t>个对象实例共享了同一个引用类型属性</a:t>
            </a:r>
            <a:endParaRPr lang="en-US" altLang="zh-CN" dirty="0" smtClean="0"/>
          </a:p>
          <a:p>
            <a:pPr lvl="1"/>
            <a:r>
              <a:rPr lang="en-US" altLang="zh-CN" dirty="0" err="1" smtClean="0"/>
              <a:t>Student.prototype</a:t>
            </a:r>
            <a:r>
              <a:rPr lang="en-US" altLang="zh-CN" dirty="0" smtClean="0"/>
              <a:t>.</a:t>
            </a:r>
            <a:r>
              <a:rPr lang="en-US" altLang="zh-CN" dirty="0"/>
              <a:t> </a:t>
            </a:r>
            <a:r>
              <a:rPr lang="en-US" altLang="zh-CN" dirty="0" err="1"/>
              <a:t>sclass</a:t>
            </a:r>
            <a:r>
              <a:rPr lang="en-US" altLang="zh-CN" dirty="0"/>
              <a:t> </a:t>
            </a:r>
            <a:r>
              <a:rPr lang="en-US" altLang="zh-CN" dirty="0" smtClean="0"/>
              <a:t>= [“</a:t>
            </a:r>
            <a:r>
              <a:rPr lang="en-US" altLang="zh-CN" dirty="0" err="1"/>
              <a:t>web”,”java</a:t>
            </a:r>
            <a:r>
              <a:rPr lang="en-US" altLang="zh-CN" dirty="0" smtClean="0"/>
              <a:t>”];</a:t>
            </a:r>
            <a:br>
              <a:rPr lang="en-US" altLang="zh-CN" dirty="0" smtClean="0"/>
            </a:br>
            <a:r>
              <a:rPr lang="en-US" altLang="zh-CN" dirty="0" smtClean="0"/>
              <a:t>student1.sclass.push(“ICS”);</a:t>
            </a:r>
            <a:br>
              <a:rPr lang="en-US" altLang="zh-CN" dirty="0" smtClean="0"/>
            </a:br>
            <a:r>
              <a:rPr lang="en-US" altLang="zh-CN" dirty="0" smtClean="0"/>
              <a:t>student2.sclass.push(“DS”);</a:t>
            </a:r>
          </a:p>
          <a:p>
            <a:pPr lvl="1"/>
            <a:r>
              <a:rPr lang="en-US" altLang="zh-CN" dirty="0">
                <a:hlinkClick r:id="rId2" action="ppaction://hlinkfile"/>
              </a:rPr>
              <a:t>e</a:t>
            </a:r>
            <a:r>
              <a:rPr lang="en-US" altLang="zh-CN" dirty="0" smtClean="0">
                <a:hlinkClick r:id="rId2" action="ppaction://hlinkfile"/>
              </a:rPr>
              <a:t>xample1</a:t>
            </a:r>
            <a:r>
              <a:rPr lang="en-US" altLang="zh-CN" dirty="0" smtClean="0"/>
              <a:t> vs. </a:t>
            </a:r>
            <a:r>
              <a:rPr lang="en-US" altLang="zh-CN" dirty="0" smtClean="0">
                <a:hlinkClick r:id="rId3" action="ppaction://hlinkfile"/>
              </a:rPr>
              <a:t>example2</a:t>
            </a:r>
            <a:r>
              <a:rPr lang="en-US" altLang="zh-CN" dirty="0" smtClean="0"/>
              <a:t> </a:t>
            </a:r>
          </a:p>
        </p:txBody>
      </p:sp>
    </p:spTree>
    <p:extLst>
      <p:ext uri="{BB962C8B-B14F-4D97-AF65-F5344CB8AC3E}">
        <p14:creationId xmlns:p14="http://schemas.microsoft.com/office/powerpoint/2010/main" val="24761733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原型的问题</a:t>
            </a:r>
          </a:p>
        </p:txBody>
      </p:sp>
      <p:pic>
        <p:nvPicPr>
          <p:cNvPr id="6" name="内容占位符 5"/>
          <p:cNvPicPr>
            <a:picLocks noGrp="1" noChangeAspect="1"/>
          </p:cNvPicPr>
          <p:nvPr>
            <p:ph sz="half" idx="1"/>
          </p:nvPr>
        </p:nvPicPr>
        <p:blipFill>
          <a:blip r:embed="rId2"/>
          <a:stretch>
            <a:fillRect/>
          </a:stretch>
        </p:blipFill>
        <p:spPr>
          <a:xfrm>
            <a:off x="1117600" y="2669125"/>
            <a:ext cx="5080000" cy="2586549"/>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656232"/>
            <a:ext cx="5080000" cy="2612335"/>
          </a:xfrm>
          <a:prstGeom prst="rect">
            <a:avLst/>
          </a:prstGeom>
        </p:spPr>
      </p:pic>
    </p:spTree>
    <p:extLst>
      <p:ext uri="{BB962C8B-B14F-4D97-AF65-F5344CB8AC3E}">
        <p14:creationId xmlns:p14="http://schemas.microsoft.com/office/powerpoint/2010/main" val="26422358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理想的对象构建方式</a:t>
            </a:r>
            <a:endParaRPr lang="zh-CN" altLang="en-US" dirty="0"/>
          </a:p>
        </p:txBody>
      </p:sp>
      <p:sp>
        <p:nvSpPr>
          <p:cNvPr id="3" name="内容占位符 2"/>
          <p:cNvSpPr>
            <a:spLocks noGrp="1"/>
          </p:cNvSpPr>
          <p:nvPr>
            <p:ph idx="1"/>
          </p:nvPr>
        </p:nvSpPr>
        <p:spPr/>
        <p:txBody>
          <a:bodyPr/>
          <a:lstStyle/>
          <a:p>
            <a:r>
              <a:rPr lang="zh-CN" altLang="en-US" dirty="0" smtClean="0"/>
              <a:t>足够的灵活性</a:t>
            </a:r>
            <a:endParaRPr lang="en-US" altLang="zh-CN" dirty="0" smtClean="0"/>
          </a:p>
          <a:p>
            <a:pPr lvl="1"/>
            <a:r>
              <a:rPr lang="zh-CN" altLang="en-US" dirty="0" smtClean="0"/>
              <a:t>可以通过传参等方式生成不同对象实例</a:t>
            </a:r>
            <a:endParaRPr lang="en-US" altLang="zh-CN" dirty="0" smtClean="0"/>
          </a:p>
          <a:p>
            <a:r>
              <a:rPr lang="zh-CN" altLang="en-US" dirty="0" smtClean="0"/>
              <a:t>节约</a:t>
            </a:r>
            <a:endParaRPr lang="en-US" altLang="zh-CN" dirty="0" smtClean="0"/>
          </a:p>
          <a:p>
            <a:pPr lvl="1"/>
            <a:r>
              <a:rPr lang="zh-CN" altLang="en-US" dirty="0"/>
              <a:t>多</a:t>
            </a:r>
            <a:r>
              <a:rPr lang="zh-CN" altLang="en-US" dirty="0" smtClean="0"/>
              <a:t>个对象实例可共享方法定义</a:t>
            </a:r>
            <a:endParaRPr lang="en-US" altLang="zh-CN" dirty="0" smtClean="0"/>
          </a:p>
          <a:p>
            <a:r>
              <a:rPr lang="zh-CN" altLang="en-US" dirty="0" smtClean="0"/>
              <a:t>可提供类型信息</a:t>
            </a:r>
            <a:endParaRPr lang="en-US" altLang="zh-CN" dirty="0" smtClean="0"/>
          </a:p>
          <a:p>
            <a:r>
              <a:rPr lang="zh-CN" altLang="en-US" dirty="0" smtClean="0"/>
              <a:t>安全</a:t>
            </a:r>
            <a:endParaRPr lang="en-US" altLang="zh-CN" dirty="0" smtClean="0"/>
          </a:p>
          <a:p>
            <a:pPr lvl="1"/>
            <a:r>
              <a:rPr lang="zh-CN" altLang="en-US" dirty="0" smtClean="0"/>
              <a:t>引用类型</a:t>
            </a:r>
            <a:endParaRPr lang="en-US" altLang="zh-CN" dirty="0" smtClean="0"/>
          </a:p>
          <a:p>
            <a:pPr lvl="1"/>
            <a:r>
              <a:rPr lang="zh-CN" altLang="en-US" dirty="0" smtClean="0"/>
              <a:t>方法调用</a:t>
            </a:r>
            <a:endParaRPr lang="en-US" altLang="zh-CN" dirty="0" smtClean="0"/>
          </a:p>
          <a:p>
            <a:endParaRPr lang="zh-CN" altLang="en-US" dirty="0"/>
          </a:p>
        </p:txBody>
      </p:sp>
    </p:spTree>
    <p:extLst>
      <p:ext uri="{BB962C8B-B14F-4D97-AF65-F5344CB8AC3E}">
        <p14:creationId xmlns:p14="http://schemas.microsoft.com/office/powerpoint/2010/main" val="3568746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客户端脚本</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0213" y="1905000"/>
            <a:ext cx="6416374" cy="4114800"/>
          </a:xfrm>
        </p:spPr>
      </p:pic>
    </p:spTree>
    <p:extLst>
      <p:ext uri="{BB962C8B-B14F-4D97-AF65-F5344CB8AC3E}">
        <p14:creationId xmlns:p14="http://schemas.microsoft.com/office/powerpoint/2010/main" val="383968431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组合使用构造函数和原型</a:t>
            </a:r>
            <a:endParaRPr lang="zh-CN" altLang="en-US" dirty="0"/>
          </a:p>
        </p:txBody>
      </p:sp>
      <p:sp>
        <p:nvSpPr>
          <p:cNvPr id="3" name="内容占位符 2"/>
          <p:cNvSpPr>
            <a:spLocks noGrp="1"/>
          </p:cNvSpPr>
          <p:nvPr>
            <p:ph idx="1"/>
          </p:nvPr>
        </p:nvSpPr>
        <p:spPr/>
        <p:txBody>
          <a:bodyPr/>
          <a:lstStyle/>
          <a:p>
            <a:r>
              <a:rPr lang="zh-CN" altLang="en-US" dirty="0" smtClean="0"/>
              <a:t>通过构造函数方式定义各实例不同的属性，通过原型方式定义各实例共享的方法</a:t>
            </a:r>
            <a:endParaRPr lang="en-US" altLang="zh-CN" dirty="0" smtClean="0"/>
          </a:p>
          <a:p>
            <a:r>
              <a:rPr lang="zh-CN" altLang="en-US" dirty="0" smtClean="0"/>
              <a:t>这样还可通过传参生成不同对象，引用类型共享问题也不存在 </a:t>
            </a:r>
            <a:r>
              <a:rPr lang="en-US" altLang="zh-CN" dirty="0" smtClean="0">
                <a:hlinkClick r:id="rId3" action="ppaction://hlinkfile"/>
              </a:rPr>
              <a:t>example</a:t>
            </a:r>
            <a:endParaRPr lang="en-US" altLang="zh-CN" dirty="0" smtClean="0"/>
          </a:p>
          <a:p>
            <a:pPr lvl="1"/>
            <a:r>
              <a:rPr lang="en-US" altLang="zh-CN" dirty="0" smtClean="0"/>
              <a:t>function </a:t>
            </a:r>
            <a:r>
              <a:rPr lang="en-US" altLang="zh-CN" dirty="0"/>
              <a:t>Student(id){</a:t>
            </a:r>
            <a:br>
              <a:rPr lang="en-US" altLang="zh-CN" dirty="0"/>
            </a:br>
            <a:r>
              <a:rPr lang="en-US" altLang="zh-CN" dirty="0"/>
              <a:t>	this.id = id</a:t>
            </a:r>
            <a:r>
              <a:rPr lang="en-US" altLang="zh-CN" dirty="0" smtClean="0"/>
              <a:t>;  }</a:t>
            </a:r>
            <a:br>
              <a:rPr lang="en-US" altLang="zh-CN" dirty="0" smtClean="0"/>
            </a:br>
            <a:r>
              <a:rPr lang="en-US" altLang="zh-CN" dirty="0" err="1" smtClean="0"/>
              <a:t>Student.prototype.getId</a:t>
            </a:r>
            <a:r>
              <a:rPr lang="en-US" altLang="zh-CN" dirty="0" smtClean="0"/>
              <a:t> </a:t>
            </a:r>
            <a:r>
              <a:rPr lang="en-US" altLang="zh-CN" dirty="0"/>
              <a:t>= function(){ </a:t>
            </a:r>
            <a:r>
              <a:rPr lang="en-US" altLang="zh-CN" dirty="0" smtClean="0"/>
              <a:t/>
            </a:r>
            <a:br>
              <a:rPr lang="en-US" altLang="zh-CN" dirty="0" smtClean="0"/>
            </a:br>
            <a:r>
              <a:rPr lang="en-US" altLang="zh-CN" dirty="0" smtClean="0"/>
              <a:t>	return </a:t>
            </a:r>
            <a:r>
              <a:rPr lang="en-US" altLang="zh-CN" dirty="0"/>
              <a:t>this.id;};  </a:t>
            </a:r>
            <a:br>
              <a:rPr lang="en-US" altLang="zh-CN" dirty="0"/>
            </a:br>
            <a:r>
              <a:rPr lang="en-US" altLang="zh-CN" dirty="0" err="1" smtClean="0"/>
              <a:t>var</a:t>
            </a:r>
            <a:r>
              <a:rPr lang="en-US" altLang="zh-CN" dirty="0" smtClean="0"/>
              <a:t> </a:t>
            </a:r>
            <a:r>
              <a:rPr lang="en-US" altLang="zh-CN" dirty="0"/>
              <a:t>student1 = new Student(“9924077”);</a:t>
            </a:r>
            <a:br>
              <a:rPr lang="en-US" altLang="zh-CN" dirty="0"/>
            </a:br>
            <a:r>
              <a:rPr lang="en-US" altLang="zh-CN" dirty="0" err="1"/>
              <a:t>var</a:t>
            </a:r>
            <a:r>
              <a:rPr lang="en-US" altLang="zh-CN" dirty="0"/>
              <a:t> student2 = new Student(“9924078”);</a:t>
            </a:r>
          </a:p>
          <a:p>
            <a:pPr lvl="1"/>
            <a:endParaRPr lang="zh-CN" altLang="en-US" dirty="0"/>
          </a:p>
        </p:txBody>
      </p:sp>
    </p:spTree>
    <p:extLst>
      <p:ext uri="{BB962C8B-B14F-4D97-AF65-F5344CB8AC3E}">
        <p14:creationId xmlns:p14="http://schemas.microsoft.com/office/powerpoint/2010/main" val="383329047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动态原型模式</a:t>
            </a:r>
            <a:endParaRPr lang="zh-CN" altLang="en-US" dirty="0"/>
          </a:p>
        </p:txBody>
      </p:sp>
      <p:sp>
        <p:nvSpPr>
          <p:cNvPr id="3" name="内容占位符 2"/>
          <p:cNvSpPr>
            <a:spLocks noGrp="1"/>
          </p:cNvSpPr>
          <p:nvPr>
            <p:ph idx="1"/>
          </p:nvPr>
        </p:nvSpPr>
        <p:spPr/>
        <p:txBody>
          <a:bodyPr/>
          <a:lstStyle/>
          <a:p>
            <a:r>
              <a:rPr lang="zh-CN" altLang="en-US" dirty="0" smtClean="0"/>
              <a:t>针对组合方式存在分离的构造函数和原型的改进</a:t>
            </a:r>
            <a:endParaRPr lang="en-US" altLang="zh-CN" dirty="0" smtClean="0"/>
          </a:p>
          <a:p>
            <a:pPr lvl="1"/>
            <a:r>
              <a:rPr lang="en-US" altLang="zh-CN" dirty="0"/>
              <a:t>function Student(id){</a:t>
            </a:r>
            <a:br>
              <a:rPr lang="en-US" altLang="zh-CN" dirty="0"/>
            </a:br>
            <a:r>
              <a:rPr lang="en-US" altLang="zh-CN" dirty="0"/>
              <a:t>	this.id = id;  </a:t>
            </a:r>
            <a:br>
              <a:rPr lang="en-US" altLang="zh-CN" dirty="0"/>
            </a:br>
            <a:r>
              <a:rPr lang="en-US" altLang="zh-CN" dirty="0" smtClean="0"/>
              <a:t>	if (</a:t>
            </a:r>
            <a:r>
              <a:rPr lang="en-US" altLang="zh-CN" dirty="0" err="1" smtClean="0"/>
              <a:t>typeof</a:t>
            </a:r>
            <a:r>
              <a:rPr lang="en-US" altLang="zh-CN" dirty="0" smtClean="0"/>
              <a:t> </a:t>
            </a:r>
            <a:r>
              <a:rPr lang="en-US" altLang="zh-CN" dirty="0" err="1" smtClean="0"/>
              <a:t>this.getId</a:t>
            </a:r>
            <a:r>
              <a:rPr lang="en-US" altLang="zh-CN" dirty="0" smtClean="0"/>
              <a:t> != “function”)	{</a:t>
            </a:r>
            <a:br>
              <a:rPr lang="en-US" altLang="zh-CN" dirty="0" smtClean="0"/>
            </a:br>
            <a:r>
              <a:rPr lang="en-US" altLang="zh-CN" dirty="0" smtClean="0"/>
              <a:t>		</a:t>
            </a:r>
            <a:r>
              <a:rPr lang="en-US" altLang="zh-CN" dirty="0" err="1" smtClean="0"/>
              <a:t>Student.prototype.getId</a:t>
            </a:r>
            <a:r>
              <a:rPr lang="en-US" altLang="zh-CN" dirty="0" smtClean="0"/>
              <a:t> </a:t>
            </a:r>
            <a:r>
              <a:rPr lang="en-US" altLang="zh-CN" dirty="0"/>
              <a:t>= function(){ </a:t>
            </a:r>
            <a:br>
              <a:rPr lang="en-US" altLang="zh-CN" dirty="0"/>
            </a:br>
            <a:r>
              <a:rPr lang="en-US" altLang="zh-CN" dirty="0" smtClean="0"/>
              <a:t>	</a:t>
            </a:r>
            <a:r>
              <a:rPr lang="en-US" altLang="zh-CN" dirty="0"/>
              <a:t>	return this.id;};  </a:t>
            </a:r>
            <a:r>
              <a:rPr lang="en-US" altLang="zh-CN" dirty="0" smtClean="0"/>
              <a:t>//</a:t>
            </a:r>
            <a:r>
              <a:rPr lang="zh-CN" altLang="en-US" dirty="0" smtClean="0"/>
              <a:t>为何不能用</a:t>
            </a:r>
            <a:r>
              <a:rPr lang="en-US" altLang="zh-CN" dirty="0" err="1" smtClean="0"/>
              <a:t>this.getId</a:t>
            </a:r>
            <a:r>
              <a:rPr lang="zh-CN" altLang="en-US" dirty="0" smtClean="0"/>
              <a:t>？</a:t>
            </a:r>
            <a:r>
              <a:rPr lang="en-US" altLang="zh-CN" dirty="0" smtClean="0"/>
              <a:t/>
            </a:r>
            <a:br>
              <a:rPr lang="en-US" altLang="zh-CN" dirty="0" smtClean="0"/>
            </a:br>
            <a:r>
              <a:rPr lang="en-US" altLang="zh-CN" dirty="0" smtClean="0"/>
              <a:t>	}</a:t>
            </a:r>
            <a:r>
              <a:rPr lang="en-US" altLang="zh-CN" dirty="0"/>
              <a:t/>
            </a:r>
            <a:br>
              <a:rPr lang="en-US" altLang="zh-CN" dirty="0"/>
            </a:br>
            <a:r>
              <a:rPr lang="en-US" altLang="zh-CN" dirty="0" err="1"/>
              <a:t>var</a:t>
            </a:r>
            <a:r>
              <a:rPr lang="en-US" altLang="zh-CN" dirty="0"/>
              <a:t> student1 = new Student(“9924077”);</a:t>
            </a:r>
            <a:br>
              <a:rPr lang="en-US" altLang="zh-CN" dirty="0"/>
            </a:br>
            <a:r>
              <a:rPr lang="en-US" altLang="zh-CN" dirty="0" err="1"/>
              <a:t>var</a:t>
            </a:r>
            <a:r>
              <a:rPr lang="en-US" altLang="zh-CN" dirty="0"/>
              <a:t> student2 = new Student(“9924078</a:t>
            </a:r>
            <a:r>
              <a:rPr lang="en-US" altLang="zh-CN" dirty="0" smtClean="0"/>
              <a:t>”);</a:t>
            </a:r>
          </a:p>
          <a:p>
            <a:pPr lvl="1"/>
            <a:r>
              <a:rPr lang="en-US" altLang="zh-CN" dirty="0" smtClean="0">
                <a:hlinkClick r:id="rId3" action="ppaction://hlinkfile"/>
              </a:rPr>
              <a:t>example</a:t>
            </a:r>
            <a:endParaRPr lang="en-US" altLang="zh-CN" dirty="0"/>
          </a:p>
          <a:p>
            <a:pPr lvl="1"/>
            <a:endParaRPr lang="zh-CN" altLang="en-US" dirty="0"/>
          </a:p>
        </p:txBody>
      </p:sp>
    </p:spTree>
    <p:extLst>
      <p:ext uri="{BB962C8B-B14F-4D97-AF65-F5344CB8AC3E}">
        <p14:creationId xmlns:p14="http://schemas.microsoft.com/office/powerpoint/2010/main" val="38544176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寄生构造函数模式</a:t>
            </a:r>
            <a:endParaRPr lang="zh-CN" altLang="en-US" dirty="0"/>
          </a:p>
        </p:txBody>
      </p:sp>
      <p:sp>
        <p:nvSpPr>
          <p:cNvPr id="3" name="内容占位符 2"/>
          <p:cNvSpPr>
            <a:spLocks noGrp="1"/>
          </p:cNvSpPr>
          <p:nvPr>
            <p:ph idx="1"/>
          </p:nvPr>
        </p:nvSpPr>
        <p:spPr/>
        <p:txBody>
          <a:bodyPr/>
          <a:lstStyle/>
          <a:p>
            <a:r>
              <a:rPr lang="en-US" altLang="zh-CN" dirty="0" smtClean="0"/>
              <a:t>Parasitic Model</a:t>
            </a:r>
            <a:r>
              <a:rPr lang="zh-CN" altLang="en-US" dirty="0" smtClean="0"/>
              <a:t>，外表像构造函数，本质是工厂方式</a:t>
            </a:r>
            <a:endParaRPr lang="en-US" altLang="zh-CN" dirty="0" smtClean="0"/>
          </a:p>
          <a:p>
            <a:pPr lvl="1"/>
            <a:r>
              <a:rPr lang="en-US" altLang="zh-CN" dirty="0"/>
              <a:t>function </a:t>
            </a:r>
            <a:r>
              <a:rPr lang="en-US" altLang="zh-CN" dirty="0" smtClean="0"/>
              <a:t>Student(id</a:t>
            </a:r>
            <a:r>
              <a:rPr lang="en-US" altLang="zh-CN" dirty="0"/>
              <a:t>){</a:t>
            </a:r>
            <a:br>
              <a:rPr lang="en-US" altLang="zh-CN" dirty="0"/>
            </a:br>
            <a:r>
              <a:rPr lang="en-US" altLang="zh-CN" dirty="0"/>
              <a:t>		</a:t>
            </a:r>
            <a:r>
              <a:rPr lang="en-US" altLang="zh-CN" dirty="0" err="1"/>
              <a:t>var</a:t>
            </a:r>
            <a:r>
              <a:rPr lang="en-US" altLang="zh-CN" dirty="0"/>
              <a:t> o = new Object();</a:t>
            </a:r>
            <a:br>
              <a:rPr lang="en-US" altLang="zh-CN" dirty="0"/>
            </a:br>
            <a:r>
              <a:rPr lang="en-US" altLang="zh-CN" dirty="0"/>
              <a:t>		o.id = id;</a:t>
            </a:r>
            <a:br>
              <a:rPr lang="en-US" altLang="zh-CN" dirty="0"/>
            </a:br>
            <a:r>
              <a:rPr lang="en-US" altLang="zh-CN" dirty="0"/>
              <a:t>		</a:t>
            </a:r>
            <a:r>
              <a:rPr lang="en-US" altLang="zh-CN" dirty="0" err="1"/>
              <a:t>o.getId</a:t>
            </a:r>
            <a:r>
              <a:rPr lang="en-US" altLang="zh-CN" dirty="0"/>
              <a:t> = function(){ return this.id</a:t>
            </a:r>
            <a:r>
              <a:rPr lang="en-US" altLang="zh-CN" dirty="0" smtClean="0"/>
              <a:t>;};</a:t>
            </a:r>
            <a:br>
              <a:rPr lang="en-US" altLang="zh-CN" dirty="0" smtClean="0"/>
            </a:br>
            <a:r>
              <a:rPr lang="en-US" altLang="zh-CN" dirty="0"/>
              <a:t>		</a:t>
            </a:r>
            <a:r>
              <a:rPr lang="en-US" altLang="zh-CN" dirty="0" smtClean="0"/>
              <a:t>return </a:t>
            </a:r>
            <a:r>
              <a:rPr lang="en-US" altLang="zh-CN" dirty="0"/>
              <a:t>o;</a:t>
            </a:r>
            <a:br>
              <a:rPr lang="en-US" altLang="zh-CN" dirty="0"/>
            </a:br>
            <a:r>
              <a:rPr lang="en-US" altLang="zh-CN" dirty="0"/>
              <a:t>	}</a:t>
            </a:r>
            <a:br>
              <a:rPr lang="en-US" altLang="zh-CN" dirty="0"/>
            </a:br>
            <a:r>
              <a:rPr lang="en-US" altLang="zh-CN" dirty="0"/>
              <a:t> </a:t>
            </a:r>
            <a:r>
              <a:rPr lang="en-US" altLang="zh-CN" dirty="0" err="1"/>
              <a:t>var</a:t>
            </a:r>
            <a:r>
              <a:rPr lang="en-US" altLang="zh-CN" dirty="0"/>
              <a:t> student1 = </a:t>
            </a:r>
            <a:r>
              <a:rPr lang="en-US" altLang="zh-CN" dirty="0" smtClean="0"/>
              <a:t>new Student</a:t>
            </a:r>
            <a:r>
              <a:rPr lang="en-US" altLang="zh-CN" dirty="0"/>
              <a:t>("992479");</a:t>
            </a:r>
          </a:p>
          <a:p>
            <a:pPr lvl="1"/>
            <a:r>
              <a:rPr lang="en-US" altLang="zh-CN" dirty="0">
                <a:hlinkClick r:id="rId3" action="ppaction://hlinkfile"/>
              </a:rPr>
              <a:t>example</a:t>
            </a:r>
            <a:endParaRPr lang="zh-CN" altLang="en-US" dirty="0"/>
          </a:p>
          <a:p>
            <a:pPr lvl="1"/>
            <a:endParaRPr lang="zh-CN" altLang="en-US" dirty="0"/>
          </a:p>
        </p:txBody>
      </p:sp>
    </p:spTree>
    <p:extLst>
      <p:ext uri="{BB962C8B-B14F-4D97-AF65-F5344CB8AC3E}">
        <p14:creationId xmlns:p14="http://schemas.microsoft.com/office/powerpoint/2010/main" val="39511254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深入对象创建</a:t>
            </a:r>
            <a:endParaRPr lang="zh-CN" altLang="en-US" dirty="0"/>
          </a:p>
        </p:txBody>
      </p:sp>
      <p:sp>
        <p:nvSpPr>
          <p:cNvPr id="3" name="内容占位符 2"/>
          <p:cNvSpPr>
            <a:spLocks noGrp="1"/>
          </p:cNvSpPr>
          <p:nvPr>
            <p:ph idx="1"/>
          </p:nvPr>
        </p:nvSpPr>
        <p:spPr/>
        <p:txBody>
          <a:bodyPr/>
          <a:lstStyle/>
          <a:p>
            <a:r>
              <a:rPr lang="zh-CN" altLang="en-US" dirty="0" smtClean="0"/>
              <a:t>创建函数时发生了什么</a:t>
            </a:r>
            <a:endParaRPr lang="en-US" altLang="zh-CN" dirty="0" smtClean="0"/>
          </a:p>
          <a:p>
            <a:pPr lvl="1"/>
            <a:r>
              <a:rPr lang="zh-CN" altLang="en-US" dirty="0"/>
              <a:t>创建原型对象，将其</a:t>
            </a:r>
            <a:r>
              <a:rPr lang="en-US" altLang="zh-CN" dirty="0"/>
              <a:t>constructor</a:t>
            </a:r>
            <a:r>
              <a:rPr lang="zh-CN" altLang="en-US" dirty="0"/>
              <a:t>属性指向函数</a:t>
            </a:r>
            <a:r>
              <a:rPr lang="zh-CN" altLang="en-US" dirty="0" smtClean="0"/>
              <a:t>对象</a:t>
            </a:r>
            <a:endParaRPr lang="en-US" altLang="zh-CN" dirty="0"/>
          </a:p>
          <a:p>
            <a:pPr lvl="1"/>
            <a:r>
              <a:rPr lang="zh-CN" altLang="en-US" dirty="0"/>
              <a:t>将函数对象的</a:t>
            </a:r>
            <a:r>
              <a:rPr lang="en-US" altLang="zh-CN" dirty="0"/>
              <a:t>prototype</a:t>
            </a:r>
            <a:r>
              <a:rPr lang="zh-CN" altLang="en-US" dirty="0"/>
              <a:t>属性指向原型</a:t>
            </a:r>
            <a:r>
              <a:rPr lang="zh-CN" altLang="en-US" dirty="0" smtClean="0"/>
              <a:t>对象</a:t>
            </a:r>
            <a:endParaRPr lang="en-US" altLang="zh-CN" dirty="0"/>
          </a:p>
          <a:p>
            <a:r>
              <a:rPr lang="en-US" altLang="zh-CN" dirty="0" smtClean="0"/>
              <a:t>new</a:t>
            </a:r>
            <a:r>
              <a:rPr lang="zh-CN" altLang="en-US" dirty="0" smtClean="0"/>
              <a:t>运算符时发生了什么</a:t>
            </a:r>
            <a:r>
              <a:rPr lang="en-US" altLang="zh-CN" dirty="0" smtClean="0"/>
              <a:t>	</a:t>
            </a:r>
            <a:r>
              <a:rPr lang="en-US" altLang="zh-CN" dirty="0" smtClean="0">
                <a:hlinkClick r:id="rId3" action="ppaction://hlinkfile"/>
              </a:rPr>
              <a:t>example</a:t>
            </a:r>
            <a:endParaRPr lang="en-US" altLang="zh-CN" dirty="0" smtClean="0"/>
          </a:p>
          <a:p>
            <a:pPr lvl="1"/>
            <a:r>
              <a:rPr lang="zh-CN" altLang="en-US" dirty="0" smtClean="0"/>
              <a:t>创建实例对象，将实例对象的</a:t>
            </a:r>
            <a:r>
              <a:rPr lang="en-US" altLang="zh-CN" dirty="0" smtClean="0"/>
              <a:t>__proto__</a:t>
            </a:r>
            <a:r>
              <a:rPr lang="zh-CN" altLang="en-US" dirty="0" smtClean="0"/>
              <a:t>属性指向原型对象，</a:t>
            </a:r>
            <a:r>
              <a:rPr lang="en-US" altLang="zh-CN" dirty="0"/>
              <a:t> </a:t>
            </a:r>
            <a:r>
              <a:rPr lang="zh-CN" altLang="en-US" dirty="0" smtClean="0"/>
              <a:t>（</a:t>
            </a:r>
            <a:r>
              <a:rPr lang="en-US" altLang="zh-CN" dirty="0" smtClean="0"/>
              <a:t>constructor</a:t>
            </a:r>
            <a:r>
              <a:rPr lang="zh-CN" altLang="en-US" dirty="0"/>
              <a:t>属性指向函数</a:t>
            </a:r>
            <a:r>
              <a:rPr lang="zh-CN" altLang="en-US" dirty="0" smtClean="0"/>
              <a:t>对象），将</a:t>
            </a:r>
            <a:r>
              <a:rPr lang="en-US" altLang="zh-CN" dirty="0" smtClean="0"/>
              <a:t>this</a:t>
            </a:r>
            <a:r>
              <a:rPr lang="zh-CN" altLang="en-US" dirty="0" smtClean="0"/>
              <a:t>指针指向新建实例对象，返回</a:t>
            </a:r>
            <a:r>
              <a:rPr lang="en-US" altLang="zh-CN" dirty="0" smtClean="0"/>
              <a:t>this</a:t>
            </a:r>
            <a:r>
              <a:rPr lang="zh-CN" altLang="en-US" dirty="0" smtClean="0"/>
              <a:t>指针（如果构造函数不显式返回一个其他对象的话）</a:t>
            </a:r>
            <a:endParaRPr lang="en-US" altLang="zh-CN" dirty="0" smtClean="0"/>
          </a:p>
          <a:p>
            <a:pPr lvl="1"/>
            <a:r>
              <a:rPr lang="en-US" altLang="zh-CN" dirty="0"/>
              <a:t>function Student() { </a:t>
            </a:r>
            <a:r>
              <a:rPr lang="en-US" altLang="zh-CN" dirty="0" smtClean="0"/>
              <a:t>}</a:t>
            </a:r>
            <a:br>
              <a:rPr lang="en-US" altLang="zh-CN" dirty="0" smtClean="0"/>
            </a:br>
            <a:r>
              <a:rPr lang="en-US" altLang="zh-CN" dirty="0" err="1" smtClean="0"/>
              <a:t>var</a:t>
            </a:r>
            <a:r>
              <a:rPr lang="en-US" altLang="zh-CN" dirty="0" smtClean="0"/>
              <a:t> </a:t>
            </a:r>
            <a:r>
              <a:rPr lang="en-US" altLang="zh-CN" dirty="0"/>
              <a:t>student1 = new Student</a:t>
            </a:r>
            <a:r>
              <a:rPr lang="en-US" altLang="zh-CN" dirty="0" smtClean="0"/>
              <a:t>();</a:t>
            </a:r>
            <a:br>
              <a:rPr lang="en-US" altLang="zh-CN" dirty="0" smtClean="0"/>
            </a:br>
            <a:r>
              <a:rPr lang="en-US" altLang="zh-CN" dirty="0" err="1" smtClean="0"/>
              <a:t>var</a:t>
            </a:r>
            <a:r>
              <a:rPr lang="en-US" altLang="zh-CN" dirty="0" smtClean="0"/>
              <a:t> </a:t>
            </a:r>
            <a:r>
              <a:rPr lang="en-US" altLang="zh-CN" dirty="0"/>
              <a:t>student2 = new Student();</a:t>
            </a:r>
          </a:p>
          <a:p>
            <a:pPr lvl="1"/>
            <a:endParaRPr lang="en-US" altLang="zh-CN" dirty="0" smtClean="0"/>
          </a:p>
        </p:txBody>
      </p:sp>
    </p:spTree>
    <p:extLst>
      <p:ext uri="{BB962C8B-B14F-4D97-AF65-F5344CB8AC3E}">
        <p14:creationId xmlns:p14="http://schemas.microsoft.com/office/powerpoint/2010/main" val="27083128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深入对象创建</a:t>
            </a:r>
          </a:p>
        </p:txBody>
      </p:sp>
      <p:graphicFrame>
        <p:nvGraphicFramePr>
          <p:cNvPr id="5" name="内容占位符 3"/>
          <p:cNvGraphicFramePr>
            <a:graphicFrameLocks noGrp="1"/>
          </p:cNvGraphicFramePr>
          <p:nvPr>
            <p:ph idx="1"/>
            <p:extLst/>
          </p:nvPr>
        </p:nvGraphicFramePr>
        <p:xfrm>
          <a:off x="2315580" y="2250729"/>
          <a:ext cx="3097628" cy="1363216"/>
        </p:xfrm>
        <a:graphic>
          <a:graphicData uri="http://schemas.openxmlformats.org/drawingml/2006/table">
            <a:tbl>
              <a:tblPr firstRow="1" bandRow="1">
                <a:tableStyleId>{7E9639D4-E3E2-4D34-9284-5A2195B3D0D7}</a:tableStyleId>
              </a:tblPr>
              <a:tblGrid>
                <a:gridCol w="1548814">
                  <a:extLst>
                    <a:ext uri="{9D8B030D-6E8A-4147-A177-3AD203B41FA5}">
                      <a16:colId xmlns:a16="http://schemas.microsoft.com/office/drawing/2014/main" val="20000"/>
                    </a:ext>
                  </a:extLst>
                </a:gridCol>
                <a:gridCol w="1548814">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graphicFrame>
        <p:nvGraphicFramePr>
          <p:cNvPr id="6" name="内容占位符 3"/>
          <p:cNvGraphicFramePr>
            <a:graphicFrameLocks/>
          </p:cNvGraphicFramePr>
          <p:nvPr>
            <p:extLst/>
          </p:nvPr>
        </p:nvGraphicFramePr>
        <p:xfrm>
          <a:off x="6456040" y="2250729"/>
          <a:ext cx="3529676" cy="2044824"/>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 Prototype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constructor</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7" name="肘形连接符 6"/>
          <p:cNvCxnSpPr>
            <a:stCxn id="11" idx="6"/>
            <a:endCxn id="6" idx="1"/>
          </p:cNvCxnSpPr>
          <p:nvPr/>
        </p:nvCxnSpPr>
        <p:spPr>
          <a:xfrm flipV="1">
            <a:off x="4664432" y="3273141"/>
            <a:ext cx="1791609" cy="12700"/>
          </a:xfrm>
          <a:prstGeom prst="bentConnector3">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2" idx="6"/>
            <a:endCxn id="5" idx="0"/>
          </p:cNvCxnSpPr>
          <p:nvPr/>
        </p:nvCxnSpPr>
        <p:spPr>
          <a:xfrm flipH="1" flipV="1">
            <a:off x="3864394" y="2250729"/>
            <a:ext cx="5316910" cy="979574"/>
          </a:xfrm>
          <a:prstGeom prst="bentConnector4">
            <a:avLst>
              <a:gd name="adj1" fmla="val -21497"/>
              <a:gd name="adj2" fmla="val 123337"/>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内容占位符 3"/>
          <p:cNvGraphicFramePr>
            <a:graphicFrameLocks/>
          </p:cNvGraphicFramePr>
          <p:nvPr>
            <p:extLst/>
          </p:nvPr>
        </p:nvGraphicFramePr>
        <p:xfrm>
          <a:off x="2279576" y="4050929"/>
          <a:ext cx="3203072" cy="2044824"/>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Student1</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10" name="肘形连接符 9"/>
          <p:cNvCxnSpPr>
            <a:stCxn id="13" idx="6"/>
            <a:endCxn id="6" idx="1"/>
          </p:cNvCxnSpPr>
          <p:nvPr/>
        </p:nvCxnSpPr>
        <p:spPr>
          <a:xfrm flipV="1">
            <a:off x="4589648" y="3273141"/>
            <a:ext cx="1866392" cy="1800200"/>
          </a:xfrm>
          <a:prstGeom prst="bentConnector3">
            <a:avLst>
              <a:gd name="adj1" fmla="val 68090"/>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448407" y="3176869"/>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965280" y="3121331"/>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373624" y="4964369"/>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内容占位符 3"/>
          <p:cNvGraphicFramePr>
            <a:graphicFrameLocks/>
          </p:cNvGraphicFramePr>
          <p:nvPr>
            <p:extLst/>
          </p:nvPr>
        </p:nvGraphicFramePr>
        <p:xfrm>
          <a:off x="6540009" y="4509120"/>
          <a:ext cx="3203072" cy="1881376"/>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231801">
                <a:tc gridSpan="2">
                  <a:txBody>
                    <a:bodyPr/>
                    <a:lstStyle/>
                    <a:p>
                      <a:pPr algn="ctr"/>
                      <a:r>
                        <a:rPr lang="en-US" altLang="zh-CN" sz="2800" dirty="0" smtClean="0"/>
                        <a:t>Student2</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sp>
        <p:nvSpPr>
          <p:cNvPr id="30" name="椭圆 29"/>
          <p:cNvSpPr/>
          <p:nvPr/>
        </p:nvSpPr>
        <p:spPr>
          <a:xfrm>
            <a:off x="8832304" y="5227280"/>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肘形连接符 31"/>
          <p:cNvCxnSpPr>
            <a:endCxn id="6" idx="3"/>
          </p:cNvCxnSpPr>
          <p:nvPr/>
        </p:nvCxnSpPr>
        <p:spPr bwMode="auto">
          <a:xfrm rot="5400000" flipH="1" flipV="1">
            <a:off x="8497950" y="3848485"/>
            <a:ext cx="2063111" cy="912424"/>
          </a:xfrm>
          <a:prstGeom prst="bentConnector4">
            <a:avLst>
              <a:gd name="adj1" fmla="val -7"/>
              <a:gd name="adj2" fmla="val 155890"/>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8560878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深入对象创建</a:t>
            </a:r>
          </a:p>
        </p:txBody>
      </p:sp>
      <p:sp>
        <p:nvSpPr>
          <p:cNvPr id="3" name="内容占位符 2"/>
          <p:cNvSpPr>
            <a:spLocks noGrp="1"/>
          </p:cNvSpPr>
          <p:nvPr>
            <p:ph idx="1"/>
          </p:nvPr>
        </p:nvSpPr>
        <p:spPr/>
        <p:txBody>
          <a:bodyPr/>
          <a:lstStyle/>
          <a:p>
            <a:r>
              <a:rPr lang="zh-CN" altLang="en-US" dirty="0" smtClean="0"/>
              <a:t>构造函数中使用</a:t>
            </a:r>
            <a:r>
              <a:rPr lang="en-US" altLang="zh-CN" dirty="0" smtClean="0"/>
              <a:t>this</a:t>
            </a:r>
            <a:r>
              <a:rPr lang="zh-CN" altLang="en-US" dirty="0" smtClean="0"/>
              <a:t>赋值时</a:t>
            </a:r>
            <a:endParaRPr lang="en-US" altLang="zh-CN" dirty="0" smtClean="0"/>
          </a:p>
          <a:p>
            <a:pPr lvl="1"/>
            <a:r>
              <a:rPr lang="zh-CN" altLang="en-US" dirty="0" smtClean="0"/>
              <a:t>依据</a:t>
            </a:r>
            <a:r>
              <a:rPr lang="zh-CN" altLang="en-US" dirty="0"/>
              <a:t>这些语句为实例对象添加属性和</a:t>
            </a:r>
            <a:r>
              <a:rPr lang="zh-CN" altLang="en-US" dirty="0" smtClean="0"/>
              <a:t>方法</a:t>
            </a:r>
            <a:endParaRPr lang="en-US" altLang="zh-CN" dirty="0" smtClean="0"/>
          </a:p>
          <a:p>
            <a:pPr lvl="1"/>
            <a:r>
              <a:rPr lang="en-US" altLang="zh-CN" dirty="0"/>
              <a:t>function </a:t>
            </a:r>
            <a:r>
              <a:rPr lang="en-US" altLang="zh-CN" dirty="0" smtClean="0"/>
              <a:t>Student(id) </a:t>
            </a:r>
            <a:r>
              <a:rPr lang="en-US" altLang="zh-CN" dirty="0"/>
              <a:t>{ </a:t>
            </a:r>
            <a:r>
              <a:rPr lang="en-US" altLang="zh-CN" dirty="0" smtClean="0"/>
              <a:t/>
            </a:r>
            <a:br>
              <a:rPr lang="en-US" altLang="zh-CN" dirty="0" smtClean="0"/>
            </a:br>
            <a:r>
              <a:rPr lang="en-US" altLang="zh-CN" dirty="0" smtClean="0"/>
              <a:t>		this.id=id; </a:t>
            </a:r>
            <a:br>
              <a:rPr lang="en-US" altLang="zh-CN" dirty="0" smtClean="0"/>
            </a:br>
            <a:r>
              <a:rPr lang="en-US" altLang="zh-CN" dirty="0" smtClean="0"/>
              <a:t>}</a:t>
            </a:r>
            <a:r>
              <a:rPr lang="en-US" altLang="zh-CN" dirty="0"/>
              <a:t/>
            </a:r>
            <a:br>
              <a:rPr lang="en-US" altLang="zh-CN" dirty="0"/>
            </a:br>
            <a:r>
              <a:rPr lang="en-US" altLang="zh-CN" dirty="0" err="1"/>
              <a:t>var</a:t>
            </a:r>
            <a:r>
              <a:rPr lang="en-US" altLang="zh-CN" dirty="0"/>
              <a:t> student1 = new </a:t>
            </a:r>
            <a:r>
              <a:rPr lang="en-US" altLang="zh-CN" dirty="0" smtClean="0"/>
              <a:t>Student(24);</a:t>
            </a:r>
            <a:r>
              <a:rPr lang="en-US" altLang="zh-CN" dirty="0"/>
              <a:t/>
            </a:r>
            <a:br>
              <a:rPr lang="en-US" altLang="zh-CN" dirty="0"/>
            </a:br>
            <a:r>
              <a:rPr lang="en-US" altLang="zh-CN" dirty="0" err="1"/>
              <a:t>var</a:t>
            </a:r>
            <a:r>
              <a:rPr lang="en-US" altLang="zh-CN" dirty="0"/>
              <a:t> student2 = new </a:t>
            </a:r>
            <a:r>
              <a:rPr lang="en-US" altLang="zh-CN" dirty="0" smtClean="0"/>
              <a:t>Student(30);</a:t>
            </a:r>
          </a:p>
          <a:p>
            <a:pPr lvl="1"/>
            <a:r>
              <a:rPr lang="en-US" altLang="zh-CN" dirty="0">
                <a:hlinkClick r:id="rId2" action="ppaction://hlinkfile"/>
              </a:rPr>
              <a:t>example</a:t>
            </a:r>
            <a:endParaRPr lang="en-US" altLang="zh-CN" dirty="0"/>
          </a:p>
          <a:p>
            <a:pPr lvl="1"/>
            <a:endParaRPr lang="zh-CN" altLang="en-US" dirty="0"/>
          </a:p>
        </p:txBody>
      </p:sp>
    </p:spTree>
    <p:extLst>
      <p:ext uri="{BB962C8B-B14F-4D97-AF65-F5344CB8AC3E}">
        <p14:creationId xmlns:p14="http://schemas.microsoft.com/office/powerpoint/2010/main" val="315421539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深入对象创建</a:t>
            </a:r>
          </a:p>
        </p:txBody>
      </p:sp>
      <p:graphicFrame>
        <p:nvGraphicFramePr>
          <p:cNvPr id="5" name="内容占位符 3"/>
          <p:cNvGraphicFramePr>
            <a:graphicFrameLocks noGrp="1"/>
          </p:cNvGraphicFramePr>
          <p:nvPr>
            <p:ph idx="1"/>
            <p:extLst/>
          </p:nvPr>
        </p:nvGraphicFramePr>
        <p:xfrm>
          <a:off x="2315580" y="2250729"/>
          <a:ext cx="3097628" cy="1363216"/>
        </p:xfrm>
        <a:graphic>
          <a:graphicData uri="http://schemas.openxmlformats.org/drawingml/2006/table">
            <a:tbl>
              <a:tblPr firstRow="1" bandRow="1">
                <a:tableStyleId>{7E9639D4-E3E2-4D34-9284-5A2195B3D0D7}</a:tableStyleId>
              </a:tblPr>
              <a:tblGrid>
                <a:gridCol w="1548814">
                  <a:extLst>
                    <a:ext uri="{9D8B030D-6E8A-4147-A177-3AD203B41FA5}">
                      <a16:colId xmlns:a16="http://schemas.microsoft.com/office/drawing/2014/main" val="20000"/>
                    </a:ext>
                  </a:extLst>
                </a:gridCol>
                <a:gridCol w="1548814">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graphicFrame>
        <p:nvGraphicFramePr>
          <p:cNvPr id="6" name="内容占位符 3"/>
          <p:cNvGraphicFramePr>
            <a:graphicFrameLocks/>
          </p:cNvGraphicFramePr>
          <p:nvPr>
            <p:extLst/>
          </p:nvPr>
        </p:nvGraphicFramePr>
        <p:xfrm>
          <a:off x="6456040" y="2250729"/>
          <a:ext cx="3529676" cy="2044824"/>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 Prototype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constructor</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7" name="肘形连接符 6"/>
          <p:cNvCxnSpPr>
            <a:stCxn id="11" idx="6"/>
            <a:endCxn id="6" idx="1"/>
          </p:cNvCxnSpPr>
          <p:nvPr/>
        </p:nvCxnSpPr>
        <p:spPr>
          <a:xfrm flipV="1">
            <a:off x="4664432" y="3273141"/>
            <a:ext cx="1791609" cy="12700"/>
          </a:xfrm>
          <a:prstGeom prst="bentConnector3">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2" idx="6"/>
            <a:endCxn id="5" idx="0"/>
          </p:cNvCxnSpPr>
          <p:nvPr/>
        </p:nvCxnSpPr>
        <p:spPr>
          <a:xfrm flipH="1" flipV="1">
            <a:off x="3864394" y="2250729"/>
            <a:ext cx="5316910" cy="979574"/>
          </a:xfrm>
          <a:prstGeom prst="bentConnector4">
            <a:avLst>
              <a:gd name="adj1" fmla="val -21497"/>
              <a:gd name="adj2" fmla="val 123337"/>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内容占位符 3"/>
          <p:cNvGraphicFramePr>
            <a:graphicFrameLocks/>
          </p:cNvGraphicFramePr>
          <p:nvPr>
            <p:extLst/>
          </p:nvPr>
        </p:nvGraphicFramePr>
        <p:xfrm>
          <a:off x="2279576" y="4050929"/>
          <a:ext cx="3203072" cy="2044824"/>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Student1</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id</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24</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10" name="肘形连接符 9"/>
          <p:cNvCxnSpPr>
            <a:stCxn id="13" idx="6"/>
            <a:endCxn id="6" idx="1"/>
          </p:cNvCxnSpPr>
          <p:nvPr/>
        </p:nvCxnSpPr>
        <p:spPr>
          <a:xfrm flipV="1">
            <a:off x="4589648" y="3273141"/>
            <a:ext cx="1866392" cy="1800200"/>
          </a:xfrm>
          <a:prstGeom prst="bentConnector3">
            <a:avLst>
              <a:gd name="adj1" fmla="val 68090"/>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448407" y="3176869"/>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965280" y="3121331"/>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373624" y="4964369"/>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内容占位符 3"/>
          <p:cNvGraphicFramePr>
            <a:graphicFrameLocks/>
          </p:cNvGraphicFramePr>
          <p:nvPr>
            <p:extLst/>
          </p:nvPr>
        </p:nvGraphicFramePr>
        <p:xfrm>
          <a:off x="6540009" y="4509120"/>
          <a:ext cx="3203072" cy="1881376"/>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231801">
                <a:tc gridSpan="2">
                  <a:txBody>
                    <a:bodyPr/>
                    <a:lstStyle/>
                    <a:p>
                      <a:pPr algn="ctr"/>
                      <a:r>
                        <a:rPr lang="en-US" altLang="zh-CN" sz="2800" dirty="0" smtClean="0"/>
                        <a:t>Student2</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id</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30</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sp>
        <p:nvSpPr>
          <p:cNvPr id="30" name="椭圆 29"/>
          <p:cNvSpPr/>
          <p:nvPr/>
        </p:nvSpPr>
        <p:spPr>
          <a:xfrm>
            <a:off x="8832304" y="5227280"/>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肘形连接符 31"/>
          <p:cNvCxnSpPr>
            <a:endCxn id="6" idx="3"/>
          </p:cNvCxnSpPr>
          <p:nvPr/>
        </p:nvCxnSpPr>
        <p:spPr bwMode="auto">
          <a:xfrm rot="5400000" flipH="1" flipV="1">
            <a:off x="8497950" y="3848485"/>
            <a:ext cx="2063111" cy="912424"/>
          </a:xfrm>
          <a:prstGeom prst="bentConnector4">
            <a:avLst>
              <a:gd name="adj1" fmla="val -7"/>
              <a:gd name="adj2" fmla="val 155890"/>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15631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深入对象创建</a:t>
            </a:r>
          </a:p>
        </p:txBody>
      </p:sp>
      <p:sp>
        <p:nvSpPr>
          <p:cNvPr id="3" name="内容占位符 2"/>
          <p:cNvSpPr>
            <a:spLocks noGrp="1"/>
          </p:cNvSpPr>
          <p:nvPr>
            <p:ph idx="1"/>
          </p:nvPr>
        </p:nvSpPr>
        <p:spPr/>
        <p:txBody>
          <a:bodyPr/>
          <a:lstStyle/>
          <a:p>
            <a:r>
              <a:rPr lang="zh-CN" altLang="en-US" dirty="0" smtClean="0"/>
              <a:t>直接</a:t>
            </a:r>
            <a:r>
              <a:rPr lang="zh-CN" altLang="en-US" dirty="0"/>
              <a:t>对原型赋值时</a:t>
            </a:r>
            <a:endParaRPr lang="en-US" altLang="zh-CN" dirty="0"/>
          </a:p>
          <a:p>
            <a:pPr lvl="1"/>
            <a:r>
              <a:rPr lang="zh-CN" altLang="en-US" dirty="0"/>
              <a:t>依据这些语句为原型对象添加属性和方法</a:t>
            </a:r>
          </a:p>
          <a:p>
            <a:pPr lvl="1"/>
            <a:r>
              <a:rPr lang="en-US" altLang="zh-CN" dirty="0"/>
              <a:t>function Student(id) { </a:t>
            </a:r>
            <a:br>
              <a:rPr lang="en-US" altLang="zh-CN" dirty="0"/>
            </a:br>
            <a:r>
              <a:rPr lang="en-US" altLang="zh-CN" dirty="0"/>
              <a:t>		this.id=id; </a:t>
            </a:r>
            <a:br>
              <a:rPr lang="en-US" altLang="zh-CN" dirty="0"/>
            </a:br>
            <a:r>
              <a:rPr lang="en-US" altLang="zh-CN" dirty="0"/>
              <a:t>}</a:t>
            </a:r>
            <a:br>
              <a:rPr lang="en-US" altLang="zh-CN" dirty="0"/>
            </a:br>
            <a:r>
              <a:rPr lang="en-US" altLang="zh-CN" dirty="0" err="1"/>
              <a:t>var</a:t>
            </a:r>
            <a:r>
              <a:rPr lang="en-US" altLang="zh-CN" dirty="0"/>
              <a:t> student1 = new Student(24);</a:t>
            </a:r>
            <a:br>
              <a:rPr lang="en-US" altLang="zh-CN" dirty="0"/>
            </a:br>
            <a:r>
              <a:rPr lang="en-US" altLang="zh-CN" dirty="0" err="1"/>
              <a:t>var</a:t>
            </a:r>
            <a:r>
              <a:rPr lang="en-US" altLang="zh-CN" dirty="0"/>
              <a:t> student2 = new Student(30</a:t>
            </a:r>
            <a:r>
              <a:rPr lang="en-US" altLang="zh-CN" dirty="0" smtClean="0"/>
              <a:t>);</a:t>
            </a:r>
            <a:br>
              <a:rPr lang="en-US" altLang="zh-CN" dirty="0" smtClean="0"/>
            </a:br>
            <a:r>
              <a:rPr lang="en-US" altLang="zh-CN" dirty="0" smtClean="0"/>
              <a:t>Student.prototype.name = “</a:t>
            </a:r>
            <a:r>
              <a:rPr lang="en-US" altLang="zh-CN" dirty="0" err="1" smtClean="0"/>
              <a:t>zdl</a:t>
            </a:r>
            <a:r>
              <a:rPr lang="en-US" altLang="zh-CN" dirty="0" smtClean="0"/>
              <a:t>”;</a:t>
            </a:r>
          </a:p>
          <a:p>
            <a:pPr lvl="1"/>
            <a:r>
              <a:rPr lang="en-US" altLang="zh-CN" dirty="0">
                <a:hlinkClick r:id="rId2" action="ppaction://hlinkfile"/>
              </a:rPr>
              <a:t>example</a:t>
            </a:r>
            <a:endParaRPr lang="en-US" altLang="zh-CN" dirty="0"/>
          </a:p>
          <a:p>
            <a:pPr lvl="1"/>
            <a:endParaRPr lang="zh-CN" altLang="en-US" dirty="0"/>
          </a:p>
        </p:txBody>
      </p:sp>
    </p:spTree>
    <p:extLst>
      <p:ext uri="{BB962C8B-B14F-4D97-AF65-F5344CB8AC3E}">
        <p14:creationId xmlns:p14="http://schemas.microsoft.com/office/powerpoint/2010/main" val="20613981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深入对象创建</a:t>
            </a:r>
          </a:p>
        </p:txBody>
      </p:sp>
      <p:graphicFrame>
        <p:nvGraphicFramePr>
          <p:cNvPr id="5" name="内容占位符 3"/>
          <p:cNvGraphicFramePr>
            <a:graphicFrameLocks noGrp="1"/>
          </p:cNvGraphicFramePr>
          <p:nvPr>
            <p:ph idx="1"/>
            <p:extLst/>
          </p:nvPr>
        </p:nvGraphicFramePr>
        <p:xfrm>
          <a:off x="2315580" y="2250729"/>
          <a:ext cx="3097628" cy="1363216"/>
        </p:xfrm>
        <a:graphic>
          <a:graphicData uri="http://schemas.openxmlformats.org/drawingml/2006/table">
            <a:tbl>
              <a:tblPr firstRow="1" bandRow="1">
                <a:tableStyleId>{7E9639D4-E3E2-4D34-9284-5A2195B3D0D7}</a:tableStyleId>
              </a:tblPr>
              <a:tblGrid>
                <a:gridCol w="1548814">
                  <a:extLst>
                    <a:ext uri="{9D8B030D-6E8A-4147-A177-3AD203B41FA5}">
                      <a16:colId xmlns:a16="http://schemas.microsoft.com/office/drawing/2014/main" val="20000"/>
                    </a:ext>
                  </a:extLst>
                </a:gridCol>
                <a:gridCol w="1548814">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graphicFrame>
        <p:nvGraphicFramePr>
          <p:cNvPr id="6" name="内容占位符 3"/>
          <p:cNvGraphicFramePr>
            <a:graphicFrameLocks/>
          </p:cNvGraphicFramePr>
          <p:nvPr>
            <p:extLst/>
          </p:nvPr>
        </p:nvGraphicFramePr>
        <p:xfrm>
          <a:off x="6456040" y="2250729"/>
          <a:ext cx="3529676" cy="2044824"/>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 Prototype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constructor</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name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a:t>
                      </a:r>
                      <a:r>
                        <a:rPr lang="en-US" altLang="zh-CN" sz="2400" kern="1200" dirty="0" err="1" smtClean="0">
                          <a:solidFill>
                            <a:schemeClr val="tx1"/>
                          </a:solidFill>
                          <a:latin typeface="+mn-lt"/>
                          <a:ea typeface="+mn-ea"/>
                          <a:cs typeface="+mn-cs"/>
                        </a:rPr>
                        <a:t>zdl</a:t>
                      </a:r>
                      <a:r>
                        <a:rPr lang="en-US" altLang="zh-CN" sz="2400" kern="1200" dirty="0" smtClean="0">
                          <a:solidFill>
                            <a:schemeClr val="tx1"/>
                          </a:solidFill>
                          <a:latin typeface="+mn-lt"/>
                          <a:ea typeface="+mn-ea"/>
                          <a:cs typeface="+mn-cs"/>
                        </a:rPr>
                        <a:t>”</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7" name="肘形连接符 6"/>
          <p:cNvCxnSpPr>
            <a:stCxn id="11" idx="6"/>
            <a:endCxn id="6" idx="1"/>
          </p:cNvCxnSpPr>
          <p:nvPr/>
        </p:nvCxnSpPr>
        <p:spPr>
          <a:xfrm flipV="1">
            <a:off x="4664432" y="3273141"/>
            <a:ext cx="1791609" cy="12700"/>
          </a:xfrm>
          <a:prstGeom prst="bentConnector3">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2" idx="6"/>
            <a:endCxn id="5" idx="0"/>
          </p:cNvCxnSpPr>
          <p:nvPr/>
        </p:nvCxnSpPr>
        <p:spPr>
          <a:xfrm flipH="1" flipV="1">
            <a:off x="3864394" y="2250729"/>
            <a:ext cx="5316910" cy="979574"/>
          </a:xfrm>
          <a:prstGeom prst="bentConnector4">
            <a:avLst>
              <a:gd name="adj1" fmla="val -21497"/>
              <a:gd name="adj2" fmla="val 123337"/>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内容占位符 3"/>
          <p:cNvGraphicFramePr>
            <a:graphicFrameLocks/>
          </p:cNvGraphicFramePr>
          <p:nvPr>
            <p:extLst/>
          </p:nvPr>
        </p:nvGraphicFramePr>
        <p:xfrm>
          <a:off x="2279576" y="4050929"/>
          <a:ext cx="3203072" cy="2044824"/>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Student1</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id</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24</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10" name="肘形连接符 9"/>
          <p:cNvCxnSpPr>
            <a:stCxn id="13" idx="6"/>
            <a:endCxn id="6" idx="1"/>
          </p:cNvCxnSpPr>
          <p:nvPr/>
        </p:nvCxnSpPr>
        <p:spPr>
          <a:xfrm flipV="1">
            <a:off x="4589648" y="3273141"/>
            <a:ext cx="1866392" cy="1800200"/>
          </a:xfrm>
          <a:prstGeom prst="bentConnector3">
            <a:avLst>
              <a:gd name="adj1" fmla="val 68090"/>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448407" y="3176869"/>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965280" y="3121331"/>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373624" y="4964369"/>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内容占位符 3"/>
          <p:cNvGraphicFramePr>
            <a:graphicFrameLocks/>
          </p:cNvGraphicFramePr>
          <p:nvPr>
            <p:extLst/>
          </p:nvPr>
        </p:nvGraphicFramePr>
        <p:xfrm>
          <a:off x="6540009" y="4509120"/>
          <a:ext cx="3203072" cy="1881376"/>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231801">
                <a:tc gridSpan="2">
                  <a:txBody>
                    <a:bodyPr/>
                    <a:lstStyle/>
                    <a:p>
                      <a:pPr algn="ctr"/>
                      <a:r>
                        <a:rPr lang="en-US" altLang="zh-CN" sz="2800" dirty="0" smtClean="0"/>
                        <a:t>Student2</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id</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30</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sp>
        <p:nvSpPr>
          <p:cNvPr id="30" name="椭圆 29"/>
          <p:cNvSpPr/>
          <p:nvPr/>
        </p:nvSpPr>
        <p:spPr>
          <a:xfrm>
            <a:off x="8832304" y="5227280"/>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肘形连接符 31"/>
          <p:cNvCxnSpPr>
            <a:endCxn id="6" idx="3"/>
          </p:cNvCxnSpPr>
          <p:nvPr/>
        </p:nvCxnSpPr>
        <p:spPr bwMode="auto">
          <a:xfrm rot="5400000" flipH="1" flipV="1">
            <a:off x="8497950" y="3848485"/>
            <a:ext cx="2063111" cy="912424"/>
          </a:xfrm>
          <a:prstGeom prst="bentConnector4">
            <a:avLst>
              <a:gd name="adj1" fmla="val -7"/>
              <a:gd name="adj2" fmla="val 155890"/>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2720770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class</a:t>
            </a:r>
            <a:r>
              <a:rPr lang="zh-CN" altLang="en-US" dirty="0" smtClean="0"/>
              <a:t>模式</a:t>
            </a:r>
            <a:endParaRPr lang="zh-CN" altLang="en-US" dirty="0"/>
          </a:p>
        </p:txBody>
      </p:sp>
      <p:sp>
        <p:nvSpPr>
          <p:cNvPr id="3" name="内容占位符 2"/>
          <p:cNvSpPr>
            <a:spLocks noGrp="1"/>
          </p:cNvSpPr>
          <p:nvPr>
            <p:ph idx="1"/>
          </p:nvPr>
        </p:nvSpPr>
        <p:spPr/>
        <p:txBody>
          <a:bodyPr/>
          <a:lstStyle/>
          <a:p>
            <a:r>
              <a:rPr lang="en-US" altLang="zh-CN" dirty="0" smtClean="0"/>
              <a:t>ES6</a:t>
            </a:r>
            <a:r>
              <a:rPr lang="zh-CN" altLang="en-US" dirty="0" smtClean="0"/>
              <a:t>中引入了新关键字</a:t>
            </a:r>
            <a:r>
              <a:rPr lang="en-US" altLang="zh-CN" dirty="0" smtClean="0"/>
              <a:t>class</a:t>
            </a:r>
            <a:r>
              <a:rPr lang="zh-CN" altLang="en-US" dirty="0" smtClean="0"/>
              <a:t>来提供类似传统</a:t>
            </a:r>
            <a:r>
              <a:rPr lang="en-US" altLang="zh-CN" dirty="0" smtClean="0"/>
              <a:t>OO</a:t>
            </a:r>
            <a:r>
              <a:rPr lang="zh-CN" altLang="en-US" dirty="0" smtClean="0"/>
              <a:t>语言的对象定义方式</a:t>
            </a:r>
            <a:endParaRPr lang="en-US" altLang="zh-CN" dirty="0" smtClean="0"/>
          </a:p>
          <a:p>
            <a:pPr lvl="1"/>
            <a:r>
              <a:rPr lang="en-US" altLang="zh-CN" dirty="0" smtClean="0"/>
              <a:t>class Student{</a:t>
            </a:r>
            <a:r>
              <a:rPr lang="en-US" altLang="zh-CN" dirty="0"/>
              <a:t/>
            </a:r>
            <a:br>
              <a:rPr lang="en-US" altLang="zh-CN" dirty="0"/>
            </a:br>
            <a:r>
              <a:rPr lang="en-US" altLang="zh-CN" dirty="0"/>
              <a:t>	</a:t>
            </a:r>
            <a:r>
              <a:rPr lang="en-US" altLang="zh-CN" dirty="0" smtClean="0"/>
              <a:t>constructor(id){</a:t>
            </a:r>
            <a:r>
              <a:rPr lang="en-US" altLang="zh-CN" dirty="0"/>
              <a:t>this.id = id</a:t>
            </a:r>
            <a:r>
              <a:rPr lang="en-US" altLang="zh-CN" dirty="0" smtClean="0"/>
              <a:t>;}  </a:t>
            </a:r>
            <a:r>
              <a:rPr lang="en-US" altLang="zh-CN" dirty="0"/>
              <a:t/>
            </a:r>
            <a:br>
              <a:rPr lang="en-US" altLang="zh-CN" dirty="0"/>
            </a:br>
            <a:r>
              <a:rPr lang="en-US" altLang="zh-CN" dirty="0" smtClean="0"/>
              <a:t>  </a:t>
            </a:r>
            <a:r>
              <a:rPr lang="en-US" altLang="zh-CN" dirty="0" err="1" smtClean="0"/>
              <a:t>getId</a:t>
            </a:r>
            <a:r>
              <a:rPr lang="en-US" altLang="zh-CN" dirty="0" smtClean="0"/>
              <a:t>(){ </a:t>
            </a:r>
            <a:r>
              <a:rPr lang="en-US" altLang="zh-CN" dirty="0"/>
              <a:t>return this.id</a:t>
            </a:r>
            <a:r>
              <a:rPr lang="en-US" altLang="zh-CN" dirty="0" smtClean="0"/>
              <a:t>; } </a:t>
            </a:r>
            <a:r>
              <a:rPr lang="en-US" altLang="zh-CN" dirty="0"/>
              <a:t/>
            </a:r>
            <a:br>
              <a:rPr lang="en-US" altLang="zh-CN" dirty="0"/>
            </a:br>
            <a:r>
              <a:rPr lang="en-US" altLang="zh-CN" dirty="0"/>
              <a:t>}</a:t>
            </a:r>
            <a:br>
              <a:rPr lang="en-US" altLang="zh-CN" dirty="0"/>
            </a:br>
            <a:r>
              <a:rPr lang="en-US" altLang="zh-CN" dirty="0" err="1"/>
              <a:t>var</a:t>
            </a:r>
            <a:r>
              <a:rPr lang="en-US" altLang="zh-CN" dirty="0"/>
              <a:t> student1 = new Student(“9924077”);</a:t>
            </a:r>
            <a:br>
              <a:rPr lang="en-US" altLang="zh-CN" dirty="0"/>
            </a:br>
            <a:r>
              <a:rPr lang="en-US" altLang="zh-CN" dirty="0" err="1"/>
              <a:t>var</a:t>
            </a:r>
            <a:r>
              <a:rPr lang="en-US" altLang="zh-CN" dirty="0"/>
              <a:t> student2 = new Student(“9924078”);</a:t>
            </a:r>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33012898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客户端脚本</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490063" y="1905000"/>
            <a:ext cx="5516675" cy="4114800"/>
          </a:xfrm>
        </p:spPr>
      </p:pic>
    </p:spTree>
    <p:extLst>
      <p:ext uri="{BB962C8B-B14F-4D97-AF65-F5344CB8AC3E}">
        <p14:creationId xmlns:p14="http://schemas.microsoft.com/office/powerpoint/2010/main" val="2135740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a:t>
            </a:r>
            <a:r>
              <a:rPr lang="zh-CN" altLang="en-US" dirty="0"/>
              <a:t>模式</a:t>
            </a:r>
          </a:p>
        </p:txBody>
      </p:sp>
      <p:sp>
        <p:nvSpPr>
          <p:cNvPr id="3" name="内容占位符 2"/>
          <p:cNvSpPr>
            <a:spLocks noGrp="1"/>
          </p:cNvSpPr>
          <p:nvPr>
            <p:ph sz="half" idx="1"/>
          </p:nvPr>
        </p:nvSpPr>
        <p:spPr/>
        <p:txBody>
          <a:bodyPr/>
          <a:lstStyle/>
          <a:p>
            <a:r>
              <a:rPr lang="en-US" altLang="zh-CN" dirty="0" smtClean="0"/>
              <a:t>class</a:t>
            </a:r>
            <a:r>
              <a:rPr lang="zh-CN" altLang="en-US" dirty="0" smtClean="0"/>
              <a:t>中的</a:t>
            </a:r>
            <a:r>
              <a:rPr lang="en-US" altLang="zh-CN" dirty="0" smtClean="0"/>
              <a:t>constructor</a:t>
            </a:r>
            <a:r>
              <a:rPr lang="zh-CN" altLang="en-US" dirty="0" smtClean="0"/>
              <a:t>方法是其构造方法</a:t>
            </a:r>
            <a:endParaRPr lang="en-US" altLang="zh-CN" dirty="0" smtClean="0"/>
          </a:p>
          <a:p>
            <a:pPr lvl="1"/>
            <a:r>
              <a:rPr lang="zh-CN" altLang="en-US" dirty="0" smtClean="0"/>
              <a:t>如果没有显式定义，系统会默认提供一个空的</a:t>
            </a:r>
            <a:endParaRPr lang="en-US" altLang="zh-CN" dirty="0" smtClean="0"/>
          </a:p>
          <a:p>
            <a:pPr lvl="1"/>
            <a:r>
              <a:rPr lang="zh-CN" altLang="en-US" dirty="0" smtClean="0"/>
              <a:t>其默认返回新生成的实例，但也可以被指定返回另一个对象</a:t>
            </a:r>
            <a:endParaRPr lang="en-US" altLang="zh-CN" dirty="0" smtClean="0"/>
          </a:p>
          <a:p>
            <a:pPr lvl="1"/>
            <a:r>
              <a:rPr lang="en-US" altLang="zh-CN" dirty="0" smtClean="0">
                <a:hlinkClick r:id="rId2" action="ppaction://hlinkfile"/>
              </a:rPr>
              <a:t>example</a:t>
            </a:r>
            <a:endParaRPr lang="en-US" altLang="zh-CN" dirty="0" smtClean="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457862"/>
            <a:ext cx="5080000" cy="3009076"/>
          </a:xfrm>
          <a:prstGeom prst="rect">
            <a:avLst/>
          </a:prstGeom>
        </p:spPr>
      </p:pic>
    </p:spTree>
    <p:extLst>
      <p:ext uri="{BB962C8B-B14F-4D97-AF65-F5344CB8AC3E}">
        <p14:creationId xmlns:p14="http://schemas.microsoft.com/office/powerpoint/2010/main" val="8420413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a:t>
            </a:r>
            <a:r>
              <a:rPr lang="zh-CN" altLang="en-US" dirty="0"/>
              <a:t>模式</a:t>
            </a:r>
          </a:p>
        </p:txBody>
      </p:sp>
      <p:sp>
        <p:nvSpPr>
          <p:cNvPr id="3" name="内容占位符 2"/>
          <p:cNvSpPr>
            <a:spLocks noGrp="1"/>
          </p:cNvSpPr>
          <p:nvPr>
            <p:ph sz="half" idx="1"/>
          </p:nvPr>
        </p:nvSpPr>
        <p:spPr/>
        <p:txBody>
          <a:bodyPr/>
          <a:lstStyle/>
          <a:p>
            <a:r>
              <a:rPr lang="en-US" altLang="zh-CN" dirty="0"/>
              <a:t>class</a:t>
            </a:r>
            <a:r>
              <a:rPr lang="zh-CN" altLang="en-US" dirty="0"/>
              <a:t>必须用</a:t>
            </a:r>
            <a:r>
              <a:rPr lang="en-US" altLang="zh-CN" dirty="0"/>
              <a:t>new</a:t>
            </a:r>
            <a:r>
              <a:rPr lang="zh-CN" altLang="en-US" dirty="0"/>
              <a:t>调用，否则会报错</a:t>
            </a:r>
            <a:endParaRPr lang="en-US" altLang="zh-CN" dirty="0"/>
          </a:p>
          <a:p>
            <a:r>
              <a:rPr lang="en-US" altLang="zh-CN" dirty="0"/>
              <a:t>class</a:t>
            </a:r>
            <a:r>
              <a:rPr lang="zh-CN" altLang="en-US" dirty="0"/>
              <a:t>本质是构造函数的语法糖</a:t>
            </a:r>
            <a:endParaRPr lang="en-US" altLang="zh-CN" dirty="0"/>
          </a:p>
          <a:p>
            <a:pPr lvl="1"/>
            <a:r>
              <a:rPr lang="en-US" altLang="zh-CN" dirty="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155456"/>
            <a:ext cx="5080000" cy="3613887"/>
          </a:xfrm>
          <a:prstGeom prst="rect">
            <a:avLst/>
          </a:prstGeom>
        </p:spPr>
      </p:pic>
    </p:spTree>
    <p:extLst>
      <p:ext uri="{BB962C8B-B14F-4D97-AF65-F5344CB8AC3E}">
        <p14:creationId xmlns:p14="http://schemas.microsoft.com/office/powerpoint/2010/main" val="8637639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a:t>
            </a:r>
            <a:r>
              <a:rPr lang="zh-CN" altLang="en-US" dirty="0"/>
              <a:t>模式</a:t>
            </a:r>
          </a:p>
        </p:txBody>
      </p:sp>
      <p:sp>
        <p:nvSpPr>
          <p:cNvPr id="3" name="内容占位符 2"/>
          <p:cNvSpPr>
            <a:spLocks noGrp="1"/>
          </p:cNvSpPr>
          <p:nvPr>
            <p:ph idx="1"/>
          </p:nvPr>
        </p:nvSpPr>
        <p:spPr/>
        <p:txBody>
          <a:bodyPr/>
          <a:lstStyle/>
          <a:p>
            <a:r>
              <a:rPr lang="en-US" altLang="zh-CN" dirty="0" smtClean="0"/>
              <a:t>class</a:t>
            </a:r>
            <a:r>
              <a:rPr lang="zh-CN" altLang="en-US" dirty="0" smtClean="0"/>
              <a:t>与</a:t>
            </a:r>
            <a:r>
              <a:rPr lang="en-US" altLang="zh-CN" dirty="0" smtClean="0"/>
              <a:t>function</a:t>
            </a:r>
            <a:r>
              <a:rPr lang="zh-CN" altLang="en-US" dirty="0" smtClean="0"/>
              <a:t>一样，也是顶级对象</a:t>
            </a:r>
            <a:endParaRPr lang="en-US" altLang="zh-CN" dirty="0" smtClean="0"/>
          </a:p>
          <a:p>
            <a:pPr lvl="1"/>
            <a:r>
              <a:rPr lang="en-US" altLang="zh-CN" dirty="0"/>
              <a:t>class</a:t>
            </a:r>
            <a:r>
              <a:rPr lang="zh-CN" altLang="en-US" dirty="0"/>
              <a:t>表达式可以是匿名的，也可以是具名</a:t>
            </a:r>
            <a:r>
              <a:rPr lang="zh-CN" altLang="en-US" dirty="0" smtClean="0"/>
              <a:t>的</a:t>
            </a:r>
            <a:endParaRPr lang="en-US" altLang="zh-CN" dirty="0" smtClean="0"/>
          </a:p>
          <a:p>
            <a:pPr lvl="2"/>
            <a:r>
              <a:rPr lang="zh-CN" altLang="en-US" dirty="0" smtClean="0"/>
              <a:t>具名时其名字仅用于内部代码，用于指代当前类</a:t>
            </a:r>
            <a:endParaRPr lang="en-US" altLang="zh-CN" dirty="0"/>
          </a:p>
          <a:p>
            <a:pPr lvl="2"/>
            <a:r>
              <a:rPr lang="en-US" altLang="zh-CN" dirty="0">
                <a:hlinkClick r:id="rId3" action="ppaction://hlinkfile"/>
              </a:rPr>
              <a:t>example1</a:t>
            </a:r>
            <a:r>
              <a:rPr lang="en-US" altLang="zh-CN" dirty="0"/>
              <a:t>  </a:t>
            </a:r>
            <a:r>
              <a:rPr lang="en-US" altLang="zh-CN" dirty="0" smtClean="0">
                <a:hlinkClick r:id="rId4" action="ppaction://hlinkfile"/>
              </a:rPr>
              <a:t>example2</a:t>
            </a:r>
            <a:endParaRPr lang="en-US" altLang="zh-CN" dirty="0" smtClean="0"/>
          </a:p>
          <a:p>
            <a:pPr lvl="1"/>
            <a:r>
              <a:rPr lang="zh-CN" altLang="en-US" dirty="0" smtClean="0"/>
              <a:t>可以作为值（表达式形式）赋值给变量，传参给函数，或作为函数返回值</a:t>
            </a:r>
            <a:r>
              <a:rPr lang="en-US" altLang="zh-CN" dirty="0" smtClean="0"/>
              <a:t>	</a:t>
            </a:r>
          </a:p>
          <a:p>
            <a:pPr lvl="2"/>
            <a:r>
              <a:rPr lang="en-US" altLang="zh-CN" dirty="0" smtClean="0">
                <a:hlinkClick r:id="rId5" action="ppaction://hlinkfile"/>
              </a:rPr>
              <a:t>example1</a:t>
            </a:r>
            <a:r>
              <a:rPr lang="en-US" altLang="zh-CN" dirty="0" smtClean="0"/>
              <a:t> </a:t>
            </a:r>
            <a:r>
              <a:rPr lang="en-US" altLang="zh-CN" dirty="0" smtClean="0">
                <a:hlinkClick r:id="rId6" action="ppaction://hlinkfile"/>
              </a:rPr>
              <a:t>example2</a:t>
            </a:r>
            <a:endParaRPr lang="en-US" altLang="zh-CN" dirty="0" smtClean="0"/>
          </a:p>
          <a:p>
            <a:pPr lvl="1"/>
            <a:endParaRPr lang="en-US" altLang="zh-CN" dirty="0" smtClean="0"/>
          </a:p>
          <a:p>
            <a:pPr lvl="2"/>
            <a:endParaRPr lang="zh-CN" altLang="en-US" dirty="0"/>
          </a:p>
        </p:txBody>
      </p:sp>
    </p:spTree>
    <p:extLst>
      <p:ext uri="{BB962C8B-B14F-4D97-AF65-F5344CB8AC3E}">
        <p14:creationId xmlns:p14="http://schemas.microsoft.com/office/powerpoint/2010/main" val="280215883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a:t>
            </a:r>
            <a:r>
              <a:rPr lang="zh-CN" altLang="en-US" dirty="0"/>
              <a:t>模式</a:t>
            </a:r>
          </a:p>
        </p:txBody>
      </p:sp>
      <p:pic>
        <p:nvPicPr>
          <p:cNvPr id="6" name="内容占位符 5"/>
          <p:cNvPicPr>
            <a:picLocks noGrp="1" noChangeAspect="1"/>
          </p:cNvPicPr>
          <p:nvPr>
            <p:ph sz="half" idx="1"/>
          </p:nvPr>
        </p:nvPicPr>
        <p:blipFill>
          <a:blip r:embed="rId2"/>
          <a:stretch>
            <a:fillRect/>
          </a:stretch>
        </p:blipFill>
        <p:spPr>
          <a:xfrm>
            <a:off x="1117600" y="2748168"/>
            <a:ext cx="5080000" cy="2428463"/>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384124"/>
            <a:ext cx="5080000" cy="3156551"/>
          </a:xfrm>
          <a:prstGeom prst="rect">
            <a:avLst/>
          </a:prstGeom>
        </p:spPr>
      </p:pic>
    </p:spTree>
    <p:extLst>
      <p:ext uri="{BB962C8B-B14F-4D97-AF65-F5344CB8AC3E}">
        <p14:creationId xmlns:p14="http://schemas.microsoft.com/office/powerpoint/2010/main" val="30779476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a:t>
            </a:r>
            <a:r>
              <a:rPr lang="zh-CN" altLang="en-US" dirty="0"/>
              <a:t>模式</a:t>
            </a:r>
          </a:p>
        </p:txBody>
      </p:sp>
      <p:pic>
        <p:nvPicPr>
          <p:cNvPr id="5" name="内容占位符 4"/>
          <p:cNvPicPr>
            <a:picLocks noGrp="1" noChangeAspect="1"/>
          </p:cNvPicPr>
          <p:nvPr>
            <p:ph sz="half" idx="1"/>
          </p:nvPr>
        </p:nvPicPr>
        <p:blipFill>
          <a:blip r:embed="rId2"/>
          <a:stretch>
            <a:fillRect/>
          </a:stretch>
        </p:blipFill>
        <p:spPr>
          <a:xfrm>
            <a:off x="1117600" y="2386908"/>
            <a:ext cx="5080000" cy="3150983"/>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334756"/>
            <a:ext cx="5080000" cy="3255287"/>
          </a:xfrm>
          <a:prstGeom prst="rect">
            <a:avLst/>
          </a:prstGeom>
        </p:spPr>
      </p:pic>
    </p:spTree>
    <p:extLst>
      <p:ext uri="{BB962C8B-B14F-4D97-AF65-F5344CB8AC3E}">
        <p14:creationId xmlns:p14="http://schemas.microsoft.com/office/powerpoint/2010/main" val="314080715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a:t>
            </a:r>
            <a:r>
              <a:rPr lang="zh-CN" altLang="en-US" dirty="0"/>
              <a:t>模式</a:t>
            </a:r>
          </a:p>
        </p:txBody>
      </p:sp>
      <p:sp>
        <p:nvSpPr>
          <p:cNvPr id="3" name="内容占位符 2"/>
          <p:cNvSpPr>
            <a:spLocks noGrp="1"/>
          </p:cNvSpPr>
          <p:nvPr>
            <p:ph sz="half" idx="1"/>
          </p:nvPr>
        </p:nvSpPr>
        <p:spPr/>
        <p:txBody>
          <a:bodyPr/>
          <a:lstStyle/>
          <a:p>
            <a:r>
              <a:rPr lang="en-US" altLang="zh-CN" dirty="0"/>
              <a:t>class</a:t>
            </a:r>
            <a:r>
              <a:rPr lang="zh-CN" altLang="en-US" dirty="0"/>
              <a:t>模式也能支持成员表达式</a:t>
            </a:r>
            <a:endParaRPr lang="en-US" altLang="zh-CN" dirty="0"/>
          </a:p>
          <a:p>
            <a:pPr lvl="1"/>
            <a:r>
              <a:rPr lang="en-US" altLang="zh-CN" dirty="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607733"/>
            <a:ext cx="5080000" cy="2709333"/>
          </a:xfrm>
          <a:prstGeom prst="rect">
            <a:avLst/>
          </a:prstGeom>
        </p:spPr>
      </p:pic>
    </p:spTree>
    <p:extLst>
      <p:ext uri="{BB962C8B-B14F-4D97-AF65-F5344CB8AC3E}">
        <p14:creationId xmlns:p14="http://schemas.microsoft.com/office/powerpoint/2010/main" val="153954390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class</a:t>
            </a:r>
            <a:r>
              <a:rPr lang="zh-CN" altLang="en-US" dirty="0"/>
              <a:t>模式</a:t>
            </a:r>
          </a:p>
        </p:txBody>
      </p:sp>
      <p:sp>
        <p:nvSpPr>
          <p:cNvPr id="3" name="内容占位符 2"/>
          <p:cNvSpPr>
            <a:spLocks noGrp="1"/>
          </p:cNvSpPr>
          <p:nvPr>
            <p:ph idx="1"/>
          </p:nvPr>
        </p:nvSpPr>
        <p:spPr/>
        <p:txBody>
          <a:bodyPr/>
          <a:lstStyle/>
          <a:p>
            <a:r>
              <a:rPr lang="zh-CN" altLang="en-US" dirty="0" smtClean="0"/>
              <a:t>为什么建议使用</a:t>
            </a:r>
            <a:r>
              <a:rPr lang="en-US" altLang="zh-CN" dirty="0" smtClean="0"/>
              <a:t>class</a:t>
            </a:r>
            <a:r>
              <a:rPr lang="zh-CN" altLang="en-US" dirty="0" smtClean="0"/>
              <a:t>模式</a:t>
            </a:r>
            <a:endParaRPr lang="en-US" altLang="zh-CN" dirty="0" smtClean="0"/>
          </a:p>
          <a:p>
            <a:pPr lvl="1"/>
            <a:r>
              <a:rPr lang="en-US" altLang="zh-CN" dirty="0"/>
              <a:t>class</a:t>
            </a:r>
            <a:r>
              <a:rPr lang="zh-CN" altLang="en-US" dirty="0"/>
              <a:t>不存在隐式提前，因此也存在</a:t>
            </a:r>
            <a:r>
              <a:rPr lang="en-US" altLang="zh-CN" dirty="0"/>
              <a:t>TMZ</a:t>
            </a:r>
          </a:p>
          <a:p>
            <a:pPr lvl="1"/>
            <a:r>
              <a:rPr lang="zh-CN" altLang="en-US" dirty="0"/>
              <a:t>除</a:t>
            </a:r>
            <a:r>
              <a:rPr lang="en-US" altLang="zh-CN" dirty="0"/>
              <a:t>constructor</a:t>
            </a:r>
            <a:r>
              <a:rPr lang="zh-CN" altLang="en-US" dirty="0"/>
              <a:t>外所有方法都不能被</a:t>
            </a:r>
            <a:r>
              <a:rPr lang="en-US" altLang="zh-CN" dirty="0"/>
              <a:t>new</a:t>
            </a:r>
            <a:r>
              <a:rPr lang="zh-CN" altLang="en-US" dirty="0"/>
              <a:t>调用</a:t>
            </a:r>
            <a:endParaRPr lang="en-US" altLang="zh-CN" dirty="0"/>
          </a:p>
          <a:p>
            <a:pPr lvl="1"/>
            <a:r>
              <a:rPr lang="en-US" altLang="zh-CN" dirty="0"/>
              <a:t>class</a:t>
            </a:r>
            <a:r>
              <a:rPr lang="zh-CN" altLang="en-US" dirty="0"/>
              <a:t>必须用</a:t>
            </a:r>
            <a:r>
              <a:rPr lang="en-US" altLang="zh-CN" dirty="0"/>
              <a:t>new</a:t>
            </a:r>
            <a:r>
              <a:rPr lang="zh-CN" altLang="en-US" dirty="0"/>
              <a:t>调用，否则会报错</a:t>
            </a:r>
            <a:endParaRPr lang="en-US" altLang="zh-CN" dirty="0"/>
          </a:p>
          <a:p>
            <a:pPr lvl="1"/>
            <a:r>
              <a:rPr lang="en-US" altLang="zh-CN" dirty="0" smtClean="0"/>
              <a:t>class</a:t>
            </a:r>
            <a:r>
              <a:rPr lang="zh-CN" altLang="en-US" dirty="0" smtClean="0"/>
              <a:t>中代码自动出于严格模式（</a:t>
            </a:r>
            <a:r>
              <a:rPr lang="en-US" altLang="zh-CN" dirty="0"/>
              <a:t>strict mode</a:t>
            </a:r>
            <a:r>
              <a:rPr lang="zh-CN" altLang="en-US" dirty="0" smtClean="0"/>
              <a:t>）</a:t>
            </a:r>
            <a:endParaRPr lang="en-US" altLang="zh-CN" dirty="0" smtClean="0"/>
          </a:p>
          <a:p>
            <a:pPr lvl="1"/>
            <a:r>
              <a:rPr lang="en-US" altLang="zh-CN" dirty="0" smtClean="0"/>
              <a:t>class</a:t>
            </a:r>
            <a:r>
              <a:rPr lang="zh-CN" altLang="en-US" dirty="0" smtClean="0"/>
              <a:t>中所有方法都不可枚举</a:t>
            </a:r>
            <a:endParaRPr lang="en-US" altLang="zh-CN" dirty="0" smtClean="0"/>
          </a:p>
          <a:p>
            <a:pPr lvl="1"/>
            <a:r>
              <a:rPr lang="zh-CN" altLang="en-US" dirty="0" smtClean="0"/>
              <a:t>在类内部用</a:t>
            </a:r>
            <a:r>
              <a:rPr lang="en-US" altLang="zh-CN" dirty="0" smtClean="0"/>
              <a:t>class</a:t>
            </a:r>
            <a:r>
              <a:rPr lang="zh-CN" altLang="en-US" dirty="0" smtClean="0"/>
              <a:t>名时会抛出错误（</a:t>
            </a:r>
            <a:r>
              <a:rPr lang="en-US" altLang="zh-CN" dirty="0" smtClean="0"/>
              <a:t>class</a:t>
            </a:r>
            <a:r>
              <a:rPr lang="zh-CN" altLang="en-US" dirty="0" smtClean="0"/>
              <a:t>定义本身可以被覆盖）</a:t>
            </a:r>
            <a:endParaRPr lang="zh-CN" altLang="en-US" dirty="0"/>
          </a:p>
        </p:txBody>
      </p:sp>
    </p:spTree>
    <p:extLst>
      <p:ext uri="{BB962C8B-B14F-4D97-AF65-F5344CB8AC3E}">
        <p14:creationId xmlns:p14="http://schemas.microsoft.com/office/powerpoint/2010/main" val="89255773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再论原型</a:t>
            </a:r>
            <a:endParaRPr lang="zh-CN" altLang="en-US" dirty="0"/>
          </a:p>
        </p:txBody>
      </p:sp>
      <p:sp>
        <p:nvSpPr>
          <p:cNvPr id="3" name="内容占位符 2"/>
          <p:cNvSpPr>
            <a:spLocks noGrp="1"/>
          </p:cNvSpPr>
          <p:nvPr>
            <p:ph idx="1"/>
          </p:nvPr>
        </p:nvSpPr>
        <p:spPr/>
        <p:txBody>
          <a:bodyPr/>
          <a:lstStyle/>
          <a:p>
            <a:r>
              <a:rPr lang="zh-CN" altLang="en-US" dirty="0" smtClean="0"/>
              <a:t>在使用原型方法创建对象时，为减少输入和加强封装，可以直接将对象字面量赋予原型</a:t>
            </a:r>
            <a:endParaRPr lang="en-US" altLang="zh-CN" dirty="0" smtClean="0"/>
          </a:p>
          <a:p>
            <a:pPr lvl="1"/>
            <a:r>
              <a:rPr lang="en-US" altLang="zh-CN" dirty="0"/>
              <a:t>function Student(){	}</a:t>
            </a:r>
            <a:br>
              <a:rPr lang="en-US" altLang="zh-CN" dirty="0"/>
            </a:br>
            <a:r>
              <a:rPr lang="en-US" altLang="zh-CN" dirty="0" err="1" smtClean="0"/>
              <a:t>Student.prototype</a:t>
            </a:r>
            <a:r>
              <a:rPr lang="en-US" altLang="zh-CN" dirty="0" smtClean="0"/>
              <a:t> </a:t>
            </a:r>
            <a:r>
              <a:rPr lang="zh-CN" altLang="en-US" dirty="0"/>
              <a:t> </a:t>
            </a:r>
            <a:r>
              <a:rPr lang="en-US" altLang="zh-CN" dirty="0" smtClean="0"/>
              <a:t>= { id : </a:t>
            </a:r>
            <a:r>
              <a:rPr lang="en-US" altLang="zh-CN" dirty="0"/>
              <a:t>“9924077</a:t>
            </a:r>
            <a:r>
              <a:rPr lang="en-US" altLang="zh-CN" dirty="0" smtClean="0"/>
              <a:t>”,</a:t>
            </a:r>
            <a:r>
              <a:rPr lang="en-US" altLang="zh-CN" dirty="0"/>
              <a:t/>
            </a:r>
            <a:br>
              <a:rPr lang="en-US" altLang="zh-CN" dirty="0"/>
            </a:br>
            <a:r>
              <a:rPr lang="en-US" altLang="zh-CN" dirty="0" smtClean="0"/>
              <a:t>	</a:t>
            </a:r>
            <a:r>
              <a:rPr lang="en-US" altLang="zh-CN" dirty="0" err="1" smtClean="0"/>
              <a:t>getId</a:t>
            </a:r>
            <a:r>
              <a:rPr lang="en-US" altLang="zh-CN" dirty="0" smtClean="0"/>
              <a:t> : </a:t>
            </a:r>
            <a:r>
              <a:rPr lang="en-US" altLang="zh-CN" dirty="0"/>
              <a:t>function(){ return this.id</a:t>
            </a:r>
            <a:r>
              <a:rPr lang="en-US" altLang="zh-CN" dirty="0" smtClean="0"/>
              <a:t>;} };  </a:t>
            </a:r>
            <a:r>
              <a:rPr lang="en-US" altLang="zh-CN" dirty="0"/>
              <a:t/>
            </a:r>
            <a:br>
              <a:rPr lang="en-US" altLang="zh-CN" dirty="0"/>
            </a:br>
            <a:r>
              <a:rPr lang="en-US" altLang="zh-CN" dirty="0" err="1"/>
              <a:t>var</a:t>
            </a:r>
            <a:r>
              <a:rPr lang="en-US" altLang="zh-CN" dirty="0"/>
              <a:t> student1 = new Student();</a:t>
            </a:r>
            <a:br>
              <a:rPr lang="en-US" altLang="zh-CN" dirty="0"/>
            </a:br>
            <a:r>
              <a:rPr lang="en-US" altLang="zh-CN" dirty="0"/>
              <a:t>student1.getId</a:t>
            </a:r>
            <a:r>
              <a:rPr lang="en-US" altLang="zh-CN" dirty="0" smtClean="0"/>
              <a:t>();</a:t>
            </a:r>
          </a:p>
        </p:txBody>
      </p:sp>
    </p:spTree>
    <p:extLst>
      <p:ext uri="{BB962C8B-B14F-4D97-AF65-F5344CB8AC3E}">
        <p14:creationId xmlns:p14="http://schemas.microsoft.com/office/powerpoint/2010/main" val="340920448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再论原型</a:t>
            </a:r>
          </a:p>
        </p:txBody>
      </p:sp>
      <p:sp>
        <p:nvSpPr>
          <p:cNvPr id="3" name="内容占位符 2"/>
          <p:cNvSpPr>
            <a:spLocks noGrp="1"/>
          </p:cNvSpPr>
          <p:nvPr>
            <p:ph idx="1"/>
          </p:nvPr>
        </p:nvSpPr>
        <p:spPr/>
        <p:txBody>
          <a:bodyPr/>
          <a:lstStyle/>
          <a:p>
            <a:r>
              <a:rPr lang="zh-CN" altLang="en-US" dirty="0" smtClean="0"/>
              <a:t>对象字面量赋值带来的问题</a:t>
            </a:r>
            <a:endParaRPr lang="en-US" altLang="zh-CN" dirty="0" smtClean="0"/>
          </a:p>
          <a:p>
            <a:pPr lvl="1"/>
            <a:r>
              <a:rPr lang="en-US" altLang="zh-CN" dirty="0" smtClean="0"/>
              <a:t>constructor</a:t>
            </a:r>
            <a:r>
              <a:rPr lang="zh-CN" altLang="en-US" dirty="0" smtClean="0"/>
              <a:t>值的丢失</a:t>
            </a:r>
            <a:endParaRPr lang="en-US" altLang="zh-CN" dirty="0" smtClean="0"/>
          </a:p>
          <a:p>
            <a:pPr lvl="1"/>
            <a:r>
              <a:rPr lang="zh-CN" altLang="en-US" dirty="0" smtClean="0"/>
              <a:t>可以手动赋值解决</a:t>
            </a:r>
            <a:r>
              <a:rPr lang="en-US" altLang="zh-CN" dirty="0" smtClean="0"/>
              <a:t/>
            </a:r>
            <a:br>
              <a:rPr lang="en-US" altLang="zh-CN" dirty="0" smtClean="0"/>
            </a:br>
            <a:r>
              <a:rPr lang="en-US" altLang="zh-CN" dirty="0"/>
              <a:t>function Student(){	}</a:t>
            </a:r>
            <a:br>
              <a:rPr lang="en-US" altLang="zh-CN" dirty="0"/>
            </a:br>
            <a:r>
              <a:rPr lang="en-US" altLang="zh-CN" dirty="0" err="1"/>
              <a:t>Student.prototype</a:t>
            </a:r>
            <a:r>
              <a:rPr lang="en-US" altLang="zh-CN" dirty="0"/>
              <a:t> </a:t>
            </a:r>
            <a:r>
              <a:rPr lang="zh-CN" altLang="en-US" dirty="0"/>
              <a:t> </a:t>
            </a:r>
            <a:r>
              <a:rPr lang="en-US" altLang="zh-CN" dirty="0"/>
              <a:t>= { </a:t>
            </a:r>
            <a:r>
              <a:rPr lang="en-US" altLang="zh-CN" dirty="0" smtClean="0"/>
              <a:t/>
            </a:r>
            <a:br>
              <a:rPr lang="en-US" altLang="zh-CN" dirty="0" smtClean="0"/>
            </a:br>
            <a:r>
              <a:rPr lang="en-US" altLang="zh-CN" dirty="0" smtClean="0"/>
              <a:t>	constructor : Student,</a:t>
            </a:r>
            <a:br>
              <a:rPr lang="en-US" altLang="zh-CN" dirty="0" smtClean="0"/>
            </a:br>
            <a:r>
              <a:rPr lang="en-US" altLang="zh-CN" dirty="0" smtClean="0"/>
              <a:t>	id </a:t>
            </a:r>
            <a:r>
              <a:rPr lang="en-US" altLang="zh-CN" dirty="0"/>
              <a:t>: “9924077”,</a:t>
            </a:r>
            <a:br>
              <a:rPr lang="en-US" altLang="zh-CN" dirty="0"/>
            </a:br>
            <a:r>
              <a:rPr lang="en-US" altLang="zh-CN" dirty="0"/>
              <a:t>	</a:t>
            </a:r>
            <a:r>
              <a:rPr lang="en-US" altLang="zh-CN" dirty="0" err="1"/>
              <a:t>getId</a:t>
            </a:r>
            <a:r>
              <a:rPr lang="en-US" altLang="zh-CN" dirty="0"/>
              <a:t> : function(){ return this.id;} };  </a:t>
            </a:r>
            <a:br>
              <a:rPr lang="en-US" altLang="zh-CN" dirty="0"/>
            </a:br>
            <a:r>
              <a:rPr lang="en-US" altLang="zh-CN" dirty="0" err="1"/>
              <a:t>var</a:t>
            </a:r>
            <a:r>
              <a:rPr lang="en-US" altLang="zh-CN" dirty="0"/>
              <a:t> student1 = new Student();</a:t>
            </a:r>
            <a:br>
              <a:rPr lang="en-US" altLang="zh-CN" dirty="0"/>
            </a:br>
            <a:r>
              <a:rPr lang="en-US" altLang="zh-CN" dirty="0"/>
              <a:t>student1.getId();</a:t>
            </a:r>
          </a:p>
          <a:p>
            <a:pPr lvl="1"/>
            <a:endParaRPr lang="zh-CN" altLang="en-US" dirty="0"/>
          </a:p>
        </p:txBody>
      </p:sp>
    </p:spTree>
    <p:extLst>
      <p:ext uri="{BB962C8B-B14F-4D97-AF65-F5344CB8AC3E}">
        <p14:creationId xmlns:p14="http://schemas.microsoft.com/office/powerpoint/2010/main" val="28478617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再论原型</a:t>
            </a:r>
          </a:p>
        </p:txBody>
      </p:sp>
      <p:sp>
        <p:nvSpPr>
          <p:cNvPr id="3" name="内容占位符 2"/>
          <p:cNvSpPr>
            <a:spLocks noGrp="1"/>
          </p:cNvSpPr>
          <p:nvPr>
            <p:ph idx="1"/>
          </p:nvPr>
        </p:nvSpPr>
        <p:spPr/>
        <p:txBody>
          <a:bodyPr/>
          <a:lstStyle/>
          <a:p>
            <a:r>
              <a:rPr lang="zh-CN" altLang="en-US" dirty="0"/>
              <a:t>对象字面量赋值带来的</a:t>
            </a:r>
            <a:r>
              <a:rPr lang="zh-CN" altLang="en-US" dirty="0" smtClean="0"/>
              <a:t>问题</a:t>
            </a:r>
            <a:r>
              <a:rPr lang="en-US" altLang="zh-CN" dirty="0" smtClean="0"/>
              <a:t>	</a:t>
            </a:r>
            <a:r>
              <a:rPr lang="en-US" altLang="zh-CN" dirty="0" smtClean="0">
                <a:hlinkClick r:id="rId3" action="ppaction://hlinkfile"/>
              </a:rPr>
              <a:t>example</a:t>
            </a:r>
            <a:endParaRPr lang="en-US" altLang="zh-CN" dirty="0"/>
          </a:p>
          <a:p>
            <a:pPr lvl="1"/>
            <a:r>
              <a:rPr lang="zh-CN" altLang="en-US" dirty="0" smtClean="0"/>
              <a:t>字面量赋值前生成的实例对象与原型间关系被切断</a:t>
            </a:r>
            <a:endParaRPr lang="en-US" altLang="zh-CN" dirty="0" smtClean="0"/>
          </a:p>
          <a:p>
            <a:pPr lvl="1"/>
            <a:r>
              <a:rPr lang="zh-CN" altLang="en-US" dirty="0" smtClean="0"/>
              <a:t>无法弥补</a:t>
            </a:r>
            <a:r>
              <a:rPr lang="en-US" altLang="zh-CN" dirty="0" smtClean="0"/>
              <a:t>*</a:t>
            </a:r>
            <a:r>
              <a:rPr lang="zh-CN" altLang="en-US" dirty="0" smtClean="0"/>
              <a:t>，但在所有实例生成前赋值则没有关系</a:t>
            </a:r>
            <a:endParaRPr lang="en-US" altLang="zh-CN" dirty="0" smtClean="0"/>
          </a:p>
          <a:p>
            <a:pPr lvl="1"/>
            <a:r>
              <a:rPr lang="en-US" altLang="zh-CN" dirty="0"/>
              <a:t>function Student(){	}</a:t>
            </a:r>
            <a:br>
              <a:rPr lang="en-US" altLang="zh-CN" dirty="0"/>
            </a:br>
            <a:r>
              <a:rPr lang="en-US" altLang="zh-CN" dirty="0" err="1"/>
              <a:t>var</a:t>
            </a:r>
            <a:r>
              <a:rPr lang="en-US" altLang="zh-CN" dirty="0"/>
              <a:t> student1 = new Student();</a:t>
            </a:r>
            <a:r>
              <a:rPr lang="en-US" altLang="zh-CN" dirty="0" smtClean="0"/>
              <a:t/>
            </a:r>
            <a:br>
              <a:rPr lang="en-US" altLang="zh-CN" dirty="0" smtClean="0"/>
            </a:br>
            <a:r>
              <a:rPr lang="en-US" altLang="zh-CN" dirty="0" err="1" smtClean="0"/>
              <a:t>Student.prototype</a:t>
            </a:r>
            <a:r>
              <a:rPr lang="en-US" altLang="zh-CN" dirty="0" smtClean="0"/>
              <a:t> </a:t>
            </a:r>
            <a:r>
              <a:rPr lang="zh-CN" altLang="en-US" dirty="0" smtClean="0"/>
              <a:t> </a:t>
            </a:r>
            <a:r>
              <a:rPr lang="en-US" altLang="zh-CN" dirty="0"/>
              <a:t>= { </a:t>
            </a:r>
            <a:br>
              <a:rPr lang="en-US" altLang="zh-CN" dirty="0"/>
            </a:br>
            <a:r>
              <a:rPr lang="en-US" altLang="zh-CN" dirty="0"/>
              <a:t>	constructor : Student,</a:t>
            </a:r>
            <a:br>
              <a:rPr lang="en-US" altLang="zh-CN" dirty="0"/>
            </a:br>
            <a:r>
              <a:rPr lang="en-US" altLang="zh-CN" dirty="0"/>
              <a:t>	id : “9924077”,</a:t>
            </a:r>
            <a:br>
              <a:rPr lang="en-US" altLang="zh-CN" dirty="0"/>
            </a:br>
            <a:r>
              <a:rPr lang="en-US" altLang="zh-CN" dirty="0"/>
              <a:t>	</a:t>
            </a:r>
            <a:r>
              <a:rPr lang="en-US" altLang="zh-CN" dirty="0" err="1"/>
              <a:t>getId</a:t>
            </a:r>
            <a:r>
              <a:rPr lang="en-US" altLang="zh-CN" dirty="0"/>
              <a:t> : function(){ return this.id;} };  </a:t>
            </a:r>
            <a:br>
              <a:rPr lang="en-US" altLang="zh-CN" dirty="0"/>
            </a:br>
            <a:r>
              <a:rPr lang="en-US" altLang="zh-CN" dirty="0" smtClean="0"/>
              <a:t>student1.getId();	//error</a:t>
            </a:r>
            <a:endParaRPr lang="zh-CN" altLang="en-US" dirty="0"/>
          </a:p>
        </p:txBody>
      </p:sp>
    </p:spTree>
    <p:extLst>
      <p:ext uri="{BB962C8B-B14F-4D97-AF65-F5344CB8AC3E}">
        <p14:creationId xmlns:p14="http://schemas.microsoft.com/office/powerpoint/2010/main" val="2016762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客户端脚本</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19649" y="1905000"/>
            <a:ext cx="6457503" cy="4114800"/>
          </a:xfrm>
        </p:spPr>
      </p:pic>
    </p:spTree>
    <p:extLst>
      <p:ext uri="{BB962C8B-B14F-4D97-AF65-F5344CB8AC3E}">
        <p14:creationId xmlns:p14="http://schemas.microsoft.com/office/powerpoint/2010/main" val="333029427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再论原型</a:t>
            </a:r>
          </a:p>
        </p:txBody>
      </p:sp>
      <p:pic>
        <p:nvPicPr>
          <p:cNvPr id="6" name="内容占位符 5"/>
          <p:cNvPicPr>
            <a:picLocks noGrp="1" noChangeAspect="1"/>
          </p:cNvPicPr>
          <p:nvPr>
            <p:ph sz="half" idx="1"/>
          </p:nvPr>
        </p:nvPicPr>
        <p:blipFill>
          <a:blip r:embed="rId2"/>
          <a:stretch>
            <a:fillRect/>
          </a:stretch>
        </p:blipFill>
        <p:spPr>
          <a:xfrm>
            <a:off x="1117600" y="2255385"/>
            <a:ext cx="5080000" cy="341403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421135"/>
            <a:ext cx="5080000" cy="1082530"/>
          </a:xfrm>
          <a:prstGeom prst="rect">
            <a:avLst/>
          </a:prstGeom>
        </p:spPr>
      </p:pic>
    </p:spTree>
    <p:extLst>
      <p:ext uri="{BB962C8B-B14F-4D97-AF65-F5344CB8AC3E}">
        <p14:creationId xmlns:p14="http://schemas.microsoft.com/office/powerpoint/2010/main" val="268809750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再论原型</a:t>
            </a:r>
          </a:p>
        </p:txBody>
      </p:sp>
      <p:graphicFrame>
        <p:nvGraphicFramePr>
          <p:cNvPr id="5" name="内容占位符 3"/>
          <p:cNvGraphicFramePr>
            <a:graphicFrameLocks noGrp="1"/>
          </p:cNvGraphicFramePr>
          <p:nvPr>
            <p:ph idx="1"/>
            <p:extLst/>
          </p:nvPr>
        </p:nvGraphicFramePr>
        <p:xfrm>
          <a:off x="2315580" y="1772816"/>
          <a:ext cx="3097628" cy="1363216"/>
        </p:xfrm>
        <a:graphic>
          <a:graphicData uri="http://schemas.openxmlformats.org/drawingml/2006/table">
            <a:tbl>
              <a:tblPr firstRow="1" bandRow="1">
                <a:tableStyleId>{7E9639D4-E3E2-4D34-9284-5A2195B3D0D7}</a:tableStyleId>
              </a:tblPr>
              <a:tblGrid>
                <a:gridCol w="1548814">
                  <a:extLst>
                    <a:ext uri="{9D8B030D-6E8A-4147-A177-3AD203B41FA5}">
                      <a16:colId xmlns:a16="http://schemas.microsoft.com/office/drawing/2014/main" val="20000"/>
                    </a:ext>
                  </a:extLst>
                </a:gridCol>
                <a:gridCol w="1548814">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graphicFrame>
        <p:nvGraphicFramePr>
          <p:cNvPr id="6" name="内容占位符 3"/>
          <p:cNvGraphicFramePr>
            <a:graphicFrameLocks/>
          </p:cNvGraphicFramePr>
          <p:nvPr>
            <p:extLst/>
          </p:nvPr>
        </p:nvGraphicFramePr>
        <p:xfrm>
          <a:off x="6456040" y="1772816"/>
          <a:ext cx="3529676" cy="2726432"/>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800" dirty="0" smtClean="0"/>
                        <a:t>New Prototype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constructor</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id</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a:t>
                      </a:r>
                      <a:r>
                        <a:rPr lang="en-US" altLang="zh-CN" sz="2400" dirty="0" smtClean="0"/>
                        <a:t>9924077</a:t>
                      </a:r>
                      <a:r>
                        <a:rPr lang="en-US" altLang="zh-CN" sz="2400" kern="1200" dirty="0" smtClean="0">
                          <a:solidFill>
                            <a:schemeClr val="tx1"/>
                          </a:solidFill>
                          <a:latin typeface="+mn-lt"/>
                          <a:ea typeface="+mn-ea"/>
                          <a:cs typeface="+mn-cs"/>
                        </a:rPr>
                        <a:t>”</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r h="681608">
                <a:tc>
                  <a:txBody>
                    <a:bodyPr/>
                    <a:lstStyle/>
                    <a:p>
                      <a:pPr algn="ctr"/>
                      <a:r>
                        <a:rPr lang="en-US" altLang="zh-CN" sz="2400" dirty="0" err="1" smtClean="0"/>
                        <a:t>getId</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(function)</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cxnSp>
        <p:nvCxnSpPr>
          <p:cNvPr id="7" name="肘形连接符 6"/>
          <p:cNvCxnSpPr>
            <a:stCxn id="11" idx="6"/>
            <a:endCxn id="6" idx="1"/>
          </p:cNvCxnSpPr>
          <p:nvPr/>
        </p:nvCxnSpPr>
        <p:spPr>
          <a:xfrm>
            <a:off x="4664432" y="2807928"/>
            <a:ext cx="1791609" cy="328104"/>
          </a:xfrm>
          <a:prstGeom prst="bentConnector3">
            <a:avLst>
              <a:gd name="adj1" fmla="val 70415"/>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2" idx="6"/>
            <a:endCxn id="5" idx="0"/>
          </p:cNvCxnSpPr>
          <p:nvPr/>
        </p:nvCxnSpPr>
        <p:spPr>
          <a:xfrm flipH="1" flipV="1">
            <a:off x="3864394" y="1772816"/>
            <a:ext cx="5316910" cy="979574"/>
          </a:xfrm>
          <a:prstGeom prst="bentConnector4">
            <a:avLst>
              <a:gd name="adj1" fmla="val -21497"/>
              <a:gd name="adj2" fmla="val 123337"/>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内容占位符 3"/>
          <p:cNvGraphicFramePr>
            <a:graphicFrameLocks/>
          </p:cNvGraphicFramePr>
          <p:nvPr>
            <p:extLst/>
          </p:nvPr>
        </p:nvGraphicFramePr>
        <p:xfrm>
          <a:off x="2279576" y="3573016"/>
          <a:ext cx="3203072" cy="1363216"/>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Student1</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10" name="肘形连接符 9"/>
          <p:cNvCxnSpPr>
            <a:stCxn id="13" idx="6"/>
            <a:endCxn id="16" idx="1"/>
          </p:cNvCxnSpPr>
          <p:nvPr/>
        </p:nvCxnSpPr>
        <p:spPr>
          <a:xfrm>
            <a:off x="4589649" y="4595429"/>
            <a:ext cx="1946093" cy="815237"/>
          </a:xfrm>
          <a:prstGeom prst="bentConnector3">
            <a:avLst>
              <a:gd name="adj1" fmla="val 66626"/>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448407" y="2698956"/>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965280" y="2643418"/>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373624" y="4486456"/>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内容占位符 3"/>
          <p:cNvGraphicFramePr>
            <a:graphicFrameLocks/>
          </p:cNvGraphicFramePr>
          <p:nvPr>
            <p:extLst/>
          </p:nvPr>
        </p:nvGraphicFramePr>
        <p:xfrm>
          <a:off x="6535741" y="4729057"/>
          <a:ext cx="3529676" cy="1363216"/>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800" dirty="0" smtClean="0"/>
                        <a:t>Student Prototype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constructor</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
        <p:nvSpPr>
          <p:cNvPr id="17" name="椭圆 16"/>
          <p:cNvSpPr/>
          <p:nvPr/>
        </p:nvSpPr>
        <p:spPr>
          <a:xfrm>
            <a:off x="8971944" y="5589240"/>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a:endCxn id="5" idx="0"/>
          </p:cNvCxnSpPr>
          <p:nvPr/>
        </p:nvCxnSpPr>
        <p:spPr bwMode="auto">
          <a:xfrm rot="10800000">
            <a:off x="3864394" y="1772816"/>
            <a:ext cx="5323574" cy="3925396"/>
          </a:xfrm>
          <a:prstGeom prst="bentConnector4">
            <a:avLst>
              <a:gd name="adj1" fmla="val -21361"/>
              <a:gd name="adj2" fmla="val 105824"/>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001288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再论原型</a:t>
            </a:r>
          </a:p>
        </p:txBody>
      </p:sp>
      <p:sp>
        <p:nvSpPr>
          <p:cNvPr id="3" name="内容占位符 2"/>
          <p:cNvSpPr>
            <a:spLocks noGrp="1"/>
          </p:cNvSpPr>
          <p:nvPr>
            <p:ph idx="1"/>
          </p:nvPr>
        </p:nvSpPr>
        <p:spPr/>
        <p:txBody>
          <a:bodyPr/>
          <a:lstStyle/>
          <a:p>
            <a:r>
              <a:rPr lang="zh-CN" altLang="en-US" dirty="0" smtClean="0"/>
              <a:t>系统对对象属性和方法访问的判断</a:t>
            </a:r>
            <a:endParaRPr lang="en-US" altLang="zh-CN" dirty="0" smtClean="0"/>
          </a:p>
          <a:p>
            <a:pPr lvl="1"/>
            <a:r>
              <a:rPr lang="zh-CN" altLang="en-US" dirty="0" smtClean="0"/>
              <a:t>首先访问实例，看实例中是否有该属性；</a:t>
            </a:r>
            <a:endParaRPr lang="en-US" altLang="zh-CN" dirty="0" smtClean="0"/>
          </a:p>
          <a:p>
            <a:pPr lvl="1"/>
            <a:r>
              <a:rPr lang="zh-CN" altLang="en-US" dirty="0" smtClean="0"/>
              <a:t>如果没有，则通过</a:t>
            </a:r>
            <a:r>
              <a:rPr lang="en-US" altLang="zh-CN" dirty="0" smtClean="0"/>
              <a:t>_proto_</a:t>
            </a:r>
            <a:r>
              <a:rPr lang="zh-CN" altLang="en-US" dirty="0" smtClean="0"/>
              <a:t>查看原型中是否有；</a:t>
            </a:r>
            <a:endParaRPr lang="en-US" altLang="zh-CN" dirty="0" smtClean="0"/>
          </a:p>
          <a:p>
            <a:pPr lvl="1"/>
            <a:r>
              <a:rPr lang="en-US" altLang="zh-CN" dirty="0" smtClean="0"/>
              <a:t>//</a:t>
            </a:r>
            <a:r>
              <a:rPr lang="zh-CN" altLang="en-US" dirty="0" smtClean="0"/>
              <a:t>如果再没有，查看原型的父类型的原型（涉及继承的原型链的问题）</a:t>
            </a:r>
            <a:endParaRPr lang="en-US" altLang="zh-CN" dirty="0" smtClean="0"/>
          </a:p>
          <a:p>
            <a:r>
              <a:rPr lang="zh-CN" altLang="en-US" dirty="0" smtClean="0"/>
              <a:t>只有访问对象时才会查找原型，赋值和删除时不查找原型</a:t>
            </a:r>
            <a:r>
              <a:rPr lang="en-US" altLang="zh-CN" dirty="0" smtClean="0"/>
              <a:t>	</a:t>
            </a:r>
          </a:p>
          <a:p>
            <a:pPr lvl="1"/>
            <a:r>
              <a:rPr lang="en-US" altLang="zh-CN" dirty="0" smtClean="0">
                <a:hlinkClick r:id="rId2" action="ppaction://hlinkfile"/>
              </a:rPr>
              <a:t>example</a:t>
            </a:r>
            <a:endParaRPr lang="en-US" altLang="zh-CN" dirty="0" smtClean="0"/>
          </a:p>
          <a:p>
            <a:endParaRPr lang="zh-CN" altLang="en-US" dirty="0"/>
          </a:p>
        </p:txBody>
      </p:sp>
    </p:spTree>
    <p:extLst>
      <p:ext uri="{BB962C8B-B14F-4D97-AF65-F5344CB8AC3E}">
        <p14:creationId xmlns:p14="http://schemas.microsoft.com/office/powerpoint/2010/main" val="425431104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再论原型</a:t>
            </a:r>
          </a:p>
        </p:txBody>
      </p:sp>
      <p:pic>
        <p:nvPicPr>
          <p:cNvPr id="6" name="内容占位符 5"/>
          <p:cNvPicPr>
            <a:picLocks noGrp="1" noChangeAspect="1"/>
          </p:cNvPicPr>
          <p:nvPr>
            <p:ph sz="half" idx="1"/>
          </p:nvPr>
        </p:nvPicPr>
        <p:blipFill>
          <a:blip r:embed="rId2"/>
          <a:stretch>
            <a:fillRect/>
          </a:stretch>
        </p:blipFill>
        <p:spPr>
          <a:xfrm>
            <a:off x="1117600" y="2968487"/>
            <a:ext cx="5080000" cy="1987826"/>
          </a:xfrm>
          <a:prstGeom prst="rect">
            <a:avLst/>
          </a:prstGeom>
        </p:spPr>
      </p:pic>
      <p:pic>
        <p:nvPicPr>
          <p:cNvPr id="7" name="内容占位符 6"/>
          <p:cNvPicPr>
            <a:picLocks noGrp="1" noChangeAspect="1"/>
          </p:cNvPicPr>
          <p:nvPr>
            <p:ph sz="half" idx="2"/>
          </p:nvPr>
        </p:nvPicPr>
        <p:blipFill>
          <a:blip r:embed="rId3"/>
          <a:stretch>
            <a:fillRect/>
          </a:stretch>
        </p:blipFill>
        <p:spPr>
          <a:xfrm>
            <a:off x="7126287" y="3319462"/>
            <a:ext cx="3629025" cy="1285875"/>
          </a:xfrm>
          <a:prstGeom prst="rect">
            <a:avLst/>
          </a:prstGeom>
        </p:spPr>
      </p:pic>
    </p:spTree>
    <p:extLst>
      <p:ext uri="{BB962C8B-B14F-4D97-AF65-F5344CB8AC3E}">
        <p14:creationId xmlns:p14="http://schemas.microsoft.com/office/powerpoint/2010/main" val="419853842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再论原型</a:t>
            </a:r>
          </a:p>
        </p:txBody>
      </p:sp>
      <p:sp>
        <p:nvSpPr>
          <p:cNvPr id="3" name="内容占位符 2"/>
          <p:cNvSpPr>
            <a:spLocks noGrp="1"/>
          </p:cNvSpPr>
          <p:nvPr>
            <p:ph sz="half" idx="1"/>
          </p:nvPr>
        </p:nvSpPr>
        <p:spPr/>
        <p:txBody>
          <a:bodyPr/>
          <a:lstStyle/>
          <a:p>
            <a:r>
              <a:rPr lang="zh-CN" altLang="en-US" dirty="0"/>
              <a:t>因此引用类型其实也不是问题，因为也可以使用同名引用类型覆盖</a:t>
            </a:r>
            <a:r>
              <a:rPr lang="en-US" altLang="zh-CN" dirty="0"/>
              <a:t>	</a:t>
            </a:r>
            <a:endParaRPr lang="en-US" altLang="zh-CN" dirty="0" smtClean="0"/>
          </a:p>
          <a:p>
            <a:pPr lvl="1"/>
            <a:r>
              <a:rPr lang="en-US" altLang="zh-CN" dirty="0" smtClean="0">
                <a:hlinkClick r:id="rId3" action="ppaction://hlinkfile"/>
              </a:rPr>
              <a:t>example</a:t>
            </a:r>
            <a:endParaRPr lang="en-US" altLang="zh-CN" dirty="0"/>
          </a:p>
          <a:p>
            <a:endParaRPr lang="zh-CN" altLang="en-US" dirty="0"/>
          </a:p>
        </p:txBody>
      </p:sp>
      <p:pic>
        <p:nvPicPr>
          <p:cNvPr id="7" name="内容占位符 6"/>
          <p:cNvPicPr>
            <a:picLocks noGrp="1" noChangeAspect="1"/>
          </p:cNvPicPr>
          <p:nvPr>
            <p:ph sz="half" idx="2"/>
          </p:nvPr>
        </p:nvPicPr>
        <p:blipFill>
          <a:blip r:embed="rId4"/>
          <a:stretch>
            <a:fillRect/>
          </a:stretch>
        </p:blipFill>
        <p:spPr>
          <a:xfrm>
            <a:off x="6384032" y="1905000"/>
            <a:ext cx="5080000" cy="2612335"/>
          </a:xfrm>
          <a:prstGeom prst="rect">
            <a:avLst/>
          </a:prstGeom>
        </p:spPr>
      </p:pic>
    </p:spTree>
    <p:extLst>
      <p:ext uri="{BB962C8B-B14F-4D97-AF65-F5344CB8AC3E}">
        <p14:creationId xmlns:p14="http://schemas.microsoft.com/office/powerpoint/2010/main" val="77772412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再论原型</a:t>
            </a:r>
          </a:p>
        </p:txBody>
      </p:sp>
      <p:sp>
        <p:nvSpPr>
          <p:cNvPr id="3" name="内容占位符 2"/>
          <p:cNvSpPr>
            <a:spLocks noGrp="1"/>
          </p:cNvSpPr>
          <p:nvPr>
            <p:ph sz="half" idx="1"/>
          </p:nvPr>
        </p:nvSpPr>
        <p:spPr/>
        <p:txBody>
          <a:bodyPr/>
          <a:lstStyle/>
          <a:p>
            <a:r>
              <a:rPr lang="zh-CN" altLang="en-US" dirty="0" smtClean="0"/>
              <a:t>添加</a:t>
            </a:r>
            <a:r>
              <a:rPr lang="zh-CN" altLang="en-US" dirty="0"/>
              <a:t>和删除实例</a:t>
            </a:r>
            <a:r>
              <a:rPr lang="zh-CN" altLang="en-US" dirty="0" smtClean="0"/>
              <a:t>属性对属性访问的影响</a:t>
            </a:r>
            <a:endParaRPr lang="en-US" altLang="zh-CN" dirty="0" smtClean="0"/>
          </a:p>
          <a:p>
            <a:pPr lvl="1"/>
            <a:r>
              <a:rPr lang="zh-CN" altLang="en-US" dirty="0" smtClean="0"/>
              <a:t>添加同名属性后会覆盖原型中属性</a:t>
            </a:r>
            <a:endParaRPr lang="en-US" altLang="zh-CN" dirty="0" smtClean="0"/>
          </a:p>
          <a:p>
            <a:pPr lvl="1"/>
            <a:r>
              <a:rPr lang="zh-CN" altLang="en-US" dirty="0" smtClean="0"/>
              <a:t>删除实例属性后可能会暴露出原型中同名属性</a:t>
            </a:r>
            <a:endParaRPr lang="en-US" altLang="zh-CN" dirty="0" smtClean="0"/>
          </a:p>
          <a:p>
            <a:pPr lvl="1"/>
            <a:r>
              <a:rPr lang="en-US" altLang="zh-CN" dirty="0" smtClean="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336085"/>
            <a:ext cx="5080000" cy="3252629"/>
          </a:xfrm>
          <a:prstGeom prst="rect">
            <a:avLst/>
          </a:prstGeom>
        </p:spPr>
      </p:pic>
    </p:spTree>
    <p:extLst>
      <p:ext uri="{BB962C8B-B14F-4D97-AF65-F5344CB8AC3E}">
        <p14:creationId xmlns:p14="http://schemas.microsoft.com/office/powerpoint/2010/main" val="223765879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再论原型</a:t>
            </a:r>
          </a:p>
        </p:txBody>
      </p:sp>
      <p:sp>
        <p:nvSpPr>
          <p:cNvPr id="4" name="内容占位符 3"/>
          <p:cNvSpPr>
            <a:spLocks noGrp="1"/>
          </p:cNvSpPr>
          <p:nvPr>
            <p:ph sz="half" idx="1"/>
          </p:nvPr>
        </p:nvSpPr>
        <p:spPr/>
        <p:txBody>
          <a:bodyPr/>
          <a:lstStyle/>
          <a:p>
            <a:r>
              <a:rPr lang="zh-CN" altLang="en-US" dirty="0"/>
              <a:t>字面量方式定义的对象无法使用原型</a:t>
            </a:r>
            <a:endParaRPr lang="en-US" altLang="zh-CN" dirty="0"/>
          </a:p>
          <a:p>
            <a:pPr lvl="1"/>
            <a:r>
              <a:rPr lang="zh-CN" altLang="en-US" dirty="0"/>
              <a:t>因为没有使用</a:t>
            </a:r>
            <a:r>
              <a:rPr lang="en-US" altLang="zh-CN" dirty="0"/>
              <a:t>new</a:t>
            </a:r>
            <a:r>
              <a:rPr lang="zh-CN" altLang="en-US" dirty="0"/>
              <a:t>运算符的过程</a:t>
            </a:r>
            <a:endParaRPr lang="en-US" altLang="zh-CN" dirty="0"/>
          </a:p>
          <a:p>
            <a:pPr lvl="1"/>
            <a:r>
              <a:rPr lang="en-US" altLang="zh-CN" dirty="0">
                <a:hlinkClick r:id="rId2" action="ppaction://hlinkfile"/>
              </a:rPr>
              <a:t>example</a:t>
            </a:r>
            <a:endParaRPr lang="en-US" altLang="zh-CN" dirty="0"/>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6400800" y="2819602"/>
            <a:ext cx="5080000" cy="2285596"/>
          </a:xfrm>
          <a:prstGeom prst="rect">
            <a:avLst/>
          </a:prstGeom>
        </p:spPr>
      </p:pic>
    </p:spTree>
    <p:extLst>
      <p:ext uri="{BB962C8B-B14F-4D97-AF65-F5344CB8AC3E}">
        <p14:creationId xmlns:p14="http://schemas.microsoft.com/office/powerpoint/2010/main" val="13368976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类方法和类属性</a:t>
            </a:r>
            <a:endParaRPr lang="zh-CN" altLang="en-US" dirty="0"/>
          </a:p>
        </p:txBody>
      </p:sp>
      <p:sp>
        <p:nvSpPr>
          <p:cNvPr id="3" name="内容占位符 2"/>
          <p:cNvSpPr>
            <a:spLocks noGrp="1"/>
          </p:cNvSpPr>
          <p:nvPr>
            <p:ph idx="1"/>
          </p:nvPr>
        </p:nvSpPr>
        <p:spPr/>
        <p:txBody>
          <a:bodyPr/>
          <a:lstStyle/>
          <a:p>
            <a:r>
              <a:rPr lang="zh-CN" altLang="en-US" dirty="0" smtClean="0"/>
              <a:t>类方法和类属性是可以通过类名访问的，所有实例共享的方法和属性，也称静态方法和属性</a:t>
            </a:r>
            <a:endParaRPr lang="en-US" altLang="zh-CN" dirty="0" smtClean="0"/>
          </a:p>
          <a:p>
            <a:r>
              <a:rPr lang="zh-CN" altLang="en-US" dirty="0" smtClean="0"/>
              <a:t>是否可以通过原型对象实现？</a:t>
            </a:r>
            <a:endParaRPr lang="en-US" altLang="zh-CN" dirty="0" smtClean="0"/>
          </a:p>
          <a:p>
            <a:r>
              <a:rPr lang="zh-CN" altLang="en-US" dirty="0" smtClean="0"/>
              <a:t>可以通过构造函数对象实现</a:t>
            </a:r>
            <a:endParaRPr lang="en-US" altLang="zh-CN" dirty="0" smtClean="0"/>
          </a:p>
          <a:p>
            <a:pPr lvl="1"/>
            <a:r>
              <a:rPr lang="en-US" altLang="zh-CN" dirty="0" smtClean="0"/>
              <a:t>function Student(){……}</a:t>
            </a:r>
            <a:br>
              <a:rPr lang="en-US" altLang="zh-CN" dirty="0" smtClean="0"/>
            </a:br>
            <a:r>
              <a:rPr lang="en-US" altLang="zh-CN" dirty="0" err="1" smtClean="0"/>
              <a:t>Student.TEST</a:t>
            </a:r>
            <a:r>
              <a:rPr lang="en-US" altLang="zh-CN" dirty="0" smtClean="0"/>
              <a:t> = 1;</a:t>
            </a:r>
            <a:br>
              <a:rPr lang="en-US" altLang="zh-CN" dirty="0" smtClean="0"/>
            </a:br>
            <a:r>
              <a:rPr lang="en-US" altLang="zh-CN" dirty="0" err="1" smtClean="0"/>
              <a:t>Student.CalTEST</a:t>
            </a:r>
            <a:r>
              <a:rPr lang="en-US" altLang="zh-CN" dirty="0" smtClean="0"/>
              <a:t> = function(){……};</a:t>
            </a:r>
          </a:p>
          <a:p>
            <a:r>
              <a:rPr lang="zh-CN" altLang="en-US" dirty="0" smtClean="0"/>
              <a:t>亦即：函数作为对象，也可以用作命名空间</a:t>
            </a:r>
            <a:endParaRPr lang="en-US" altLang="zh-CN" dirty="0" smtClean="0"/>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405611409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类方法和类属性</a:t>
            </a:r>
          </a:p>
        </p:txBody>
      </p:sp>
      <p:sp>
        <p:nvSpPr>
          <p:cNvPr id="3" name="内容占位符 2"/>
          <p:cNvSpPr>
            <a:spLocks noGrp="1"/>
          </p:cNvSpPr>
          <p:nvPr>
            <p:ph sz="half" idx="1"/>
          </p:nvPr>
        </p:nvSpPr>
        <p:spPr/>
        <p:txBody>
          <a:bodyPr/>
          <a:lstStyle/>
          <a:p>
            <a:r>
              <a:rPr lang="zh-CN" altLang="en-US" dirty="0" smtClean="0"/>
              <a:t>在</a:t>
            </a:r>
            <a:r>
              <a:rPr lang="en-US" altLang="zh-CN" dirty="0" smtClean="0"/>
              <a:t>ES6</a:t>
            </a:r>
            <a:r>
              <a:rPr lang="zh-CN" altLang="en-US" dirty="0" smtClean="0"/>
              <a:t>中，提供了</a:t>
            </a:r>
            <a:r>
              <a:rPr lang="en-US" altLang="zh-CN" dirty="0" smtClean="0"/>
              <a:t>static</a:t>
            </a:r>
            <a:r>
              <a:rPr lang="zh-CN" altLang="en-US" dirty="0" smtClean="0"/>
              <a:t>关键字来实现类方法</a:t>
            </a:r>
            <a:endParaRPr lang="en-US" altLang="zh-CN" dirty="0" smtClean="0"/>
          </a:p>
          <a:p>
            <a:r>
              <a:rPr lang="zh-CN" altLang="en-US" dirty="0" smtClean="0"/>
              <a:t>在</a:t>
            </a:r>
            <a:r>
              <a:rPr lang="en-US" altLang="zh-CN" dirty="0" smtClean="0"/>
              <a:t>ES6</a:t>
            </a:r>
            <a:r>
              <a:rPr lang="zh-CN" altLang="en-US" dirty="0" smtClean="0"/>
              <a:t>中，可以在</a:t>
            </a:r>
            <a:r>
              <a:rPr lang="en-US" altLang="zh-CN" dirty="0" smtClean="0"/>
              <a:t>class</a:t>
            </a:r>
            <a:r>
              <a:rPr lang="zh-CN" altLang="en-US" dirty="0" smtClean="0"/>
              <a:t>上直接定义类属性</a:t>
            </a:r>
            <a:endParaRPr lang="en-US" altLang="zh-CN" dirty="0" smtClean="0"/>
          </a:p>
          <a:p>
            <a:pPr lvl="1"/>
            <a:r>
              <a:rPr lang="en-US" altLang="zh-CN" dirty="0" smtClean="0"/>
              <a:t>ES6</a:t>
            </a:r>
            <a:r>
              <a:rPr lang="zh-CN" altLang="en-US" dirty="0" smtClean="0"/>
              <a:t>明确规定，在</a:t>
            </a:r>
            <a:r>
              <a:rPr lang="en-US" altLang="zh-CN" dirty="0" smtClean="0"/>
              <a:t>class</a:t>
            </a:r>
            <a:r>
              <a:rPr lang="zh-CN" altLang="en-US" dirty="0" smtClean="0"/>
              <a:t>内部没有类属性，只有类方法</a:t>
            </a:r>
            <a:endParaRPr lang="en-US" altLang="zh-CN" dirty="0" smtClean="0"/>
          </a:p>
          <a:p>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205356"/>
            <a:ext cx="5080000" cy="3514088"/>
          </a:xfrm>
          <a:prstGeom prst="rect">
            <a:avLst/>
          </a:prstGeom>
        </p:spPr>
      </p:pic>
    </p:spTree>
    <p:extLst>
      <p:ext uri="{BB962C8B-B14F-4D97-AF65-F5344CB8AC3E}">
        <p14:creationId xmlns:p14="http://schemas.microsoft.com/office/powerpoint/2010/main" val="388244268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继承</a:t>
            </a:r>
            <a:endParaRPr lang="en-US" altLang="zh-CN" dirty="0"/>
          </a:p>
        </p:txBody>
      </p:sp>
    </p:spTree>
    <p:extLst>
      <p:ext uri="{BB962C8B-B14F-4D97-AF65-F5344CB8AC3E}">
        <p14:creationId xmlns:p14="http://schemas.microsoft.com/office/powerpoint/2010/main" val="26550069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Rectangle 2"/>
          <p:cNvSpPr>
            <a:spLocks noGrp="1" noChangeArrowheads="1"/>
          </p:cNvSpPr>
          <p:nvPr>
            <p:ph type="title"/>
          </p:nvPr>
        </p:nvSpPr>
        <p:spPr/>
        <p:txBody>
          <a:bodyPr/>
          <a:lstStyle/>
          <a:p>
            <a:r>
              <a:rPr lang="zh-CN" altLang="en-US" dirty="0" smtClean="0"/>
              <a:t>客户端脚本的工作机制</a:t>
            </a:r>
            <a:endParaRPr lang="zh-CN" altLang="en-US" dirty="0"/>
          </a:p>
        </p:txBody>
      </p:sp>
      <p:sp>
        <p:nvSpPr>
          <p:cNvPr id="1564675"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以</a:t>
            </a:r>
            <a:r>
              <a:rPr lang="en-US" altLang="zh-CN" dirty="0"/>
              <a:t>IE</a:t>
            </a:r>
            <a:r>
              <a:rPr lang="zh-CN" altLang="en-US" dirty="0"/>
              <a:t>为例</a:t>
            </a:r>
            <a:r>
              <a:rPr lang="en-US" altLang="zh-CN" dirty="0"/>
              <a:t>:</a:t>
            </a:r>
          </a:p>
          <a:p>
            <a:pPr lvl="1"/>
            <a:r>
              <a:rPr lang="zh-CN" altLang="en-US" dirty="0"/>
              <a:t>对于最终用户而言，</a:t>
            </a:r>
            <a:r>
              <a:rPr lang="en-US" altLang="zh-CN" dirty="0"/>
              <a:t>IE</a:t>
            </a:r>
            <a:r>
              <a:rPr lang="zh-CN" altLang="en-US" dirty="0"/>
              <a:t>看起来是一个独立的应用程序－</a:t>
            </a:r>
            <a:r>
              <a:rPr lang="en-US" altLang="zh-CN" dirty="0"/>
              <a:t>IEXPLORE.EXE</a:t>
            </a:r>
            <a:r>
              <a:rPr lang="zh-CN" altLang="en-US" dirty="0"/>
              <a:t>（</a:t>
            </a:r>
            <a:r>
              <a:rPr lang="en-US" altLang="zh-CN" dirty="0"/>
              <a:t>about 60KB</a:t>
            </a:r>
            <a:r>
              <a:rPr lang="zh-CN" altLang="en-US" dirty="0"/>
              <a:t>）</a:t>
            </a:r>
          </a:p>
          <a:p>
            <a:pPr lvl="1"/>
            <a:r>
              <a:rPr lang="zh-CN" altLang="en-US" dirty="0"/>
              <a:t>而事实上，</a:t>
            </a:r>
            <a:r>
              <a:rPr lang="en-US" altLang="zh-CN" dirty="0"/>
              <a:t>IE</a:t>
            </a:r>
            <a:r>
              <a:rPr lang="zh-CN" altLang="en-US" dirty="0"/>
              <a:t>是由一系列的组件构成</a:t>
            </a:r>
            <a:r>
              <a:rPr lang="zh-CN" altLang="en-US" dirty="0" smtClean="0"/>
              <a:t>的，</a:t>
            </a:r>
            <a:r>
              <a:rPr lang="en-US" altLang="zh-CN" dirty="0" smtClean="0"/>
              <a:t>IEXPLORE.EXE</a:t>
            </a:r>
            <a:r>
              <a:rPr lang="zh-CN" altLang="en-US" dirty="0"/>
              <a:t>只是一个作为</a:t>
            </a:r>
            <a:r>
              <a:rPr lang="en-US" altLang="zh-CN" dirty="0"/>
              <a:t>container</a:t>
            </a:r>
            <a:r>
              <a:rPr lang="zh-CN" altLang="en-US" dirty="0"/>
              <a:t>的小程序，为其它的组件提供了一个集成</a:t>
            </a:r>
            <a:r>
              <a:rPr lang="zh-CN" altLang="en-US" dirty="0" smtClean="0"/>
              <a:t>框架</a:t>
            </a:r>
            <a:endParaRPr lang="zh-CN" altLang="en-US" dirty="0"/>
          </a:p>
          <a:p>
            <a:pPr lvl="1"/>
            <a:r>
              <a:rPr lang="zh-CN" altLang="en-US" dirty="0"/>
              <a:t>在这个框架中包含的重要组件如下页图所示</a:t>
            </a:r>
          </a:p>
        </p:txBody>
      </p:sp>
    </p:spTree>
    <p:extLst>
      <p:ext uri="{BB962C8B-B14F-4D97-AF65-F5344CB8AC3E}">
        <p14:creationId xmlns:p14="http://schemas.microsoft.com/office/powerpoint/2010/main" val="204663366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继承</a:t>
            </a:r>
            <a:endParaRPr lang="zh-CN" altLang="en-US" dirty="0"/>
          </a:p>
        </p:txBody>
      </p:sp>
      <p:sp>
        <p:nvSpPr>
          <p:cNvPr id="3" name="内容占位符 2"/>
          <p:cNvSpPr>
            <a:spLocks noGrp="1"/>
          </p:cNvSpPr>
          <p:nvPr>
            <p:ph idx="1"/>
          </p:nvPr>
        </p:nvSpPr>
        <p:spPr/>
        <p:txBody>
          <a:bodyPr/>
          <a:lstStyle/>
          <a:p>
            <a:r>
              <a:rPr lang="zh-CN" altLang="en-US" dirty="0" smtClean="0"/>
              <a:t>面向对象中继承的本质</a:t>
            </a:r>
            <a:endParaRPr lang="en-US" altLang="zh-CN" dirty="0" smtClean="0"/>
          </a:p>
          <a:p>
            <a:pPr lvl="1"/>
            <a:r>
              <a:rPr lang="zh-CN" altLang="en-US" dirty="0" smtClean="0"/>
              <a:t>代码重用：仅需定义与父类不同部分</a:t>
            </a:r>
            <a:endParaRPr lang="en-US" altLang="zh-CN" dirty="0" smtClean="0"/>
          </a:p>
          <a:p>
            <a:pPr lvl="1"/>
            <a:r>
              <a:rPr lang="zh-CN" altLang="en-US" dirty="0" smtClean="0"/>
              <a:t>类型规范：明确类型间关系</a:t>
            </a:r>
            <a:endParaRPr lang="en-US" altLang="zh-CN" dirty="0" smtClean="0"/>
          </a:p>
          <a:p>
            <a:r>
              <a:rPr lang="zh-CN" altLang="en-US" dirty="0" smtClean="0"/>
              <a:t>继承方式</a:t>
            </a:r>
            <a:endParaRPr lang="en-US" altLang="zh-CN" dirty="0" smtClean="0"/>
          </a:p>
          <a:p>
            <a:pPr lvl="1"/>
            <a:r>
              <a:rPr lang="zh-CN" altLang="en-US" dirty="0" smtClean="0"/>
              <a:t>接口继承</a:t>
            </a:r>
            <a:endParaRPr lang="en-US" altLang="zh-CN" dirty="0" smtClean="0"/>
          </a:p>
          <a:p>
            <a:pPr lvl="1"/>
            <a:r>
              <a:rPr lang="zh-CN" altLang="en-US" dirty="0" smtClean="0"/>
              <a:t>类继承</a:t>
            </a:r>
            <a:endParaRPr lang="en-US" altLang="zh-CN" dirty="0" smtClean="0"/>
          </a:p>
          <a:p>
            <a:pPr lvl="1"/>
            <a:r>
              <a:rPr lang="zh-CN" altLang="en-US" dirty="0" smtClean="0"/>
              <a:t>对象继承</a:t>
            </a:r>
            <a:r>
              <a:rPr lang="en-US" altLang="zh-CN" dirty="0" smtClean="0"/>
              <a:t>/</a:t>
            </a:r>
            <a:r>
              <a:rPr lang="zh-CN" altLang="en-US" dirty="0" smtClean="0"/>
              <a:t>实现继承－</a:t>
            </a:r>
            <a:r>
              <a:rPr lang="en-US" altLang="zh-CN" dirty="0" smtClean="0"/>
              <a:t>JavaScript</a:t>
            </a:r>
            <a:r>
              <a:rPr lang="zh-CN" altLang="en-US" dirty="0" smtClean="0"/>
              <a:t>唯一支持方式</a:t>
            </a:r>
            <a:endParaRPr lang="zh-CN" altLang="en-US" dirty="0"/>
          </a:p>
        </p:txBody>
      </p:sp>
    </p:spTree>
    <p:extLst>
      <p:ext uri="{BB962C8B-B14F-4D97-AF65-F5344CB8AC3E}">
        <p14:creationId xmlns:p14="http://schemas.microsoft.com/office/powerpoint/2010/main" val="206512376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原型链继承</a:t>
            </a:r>
            <a:endParaRPr lang="zh-CN" altLang="en-US" dirty="0"/>
          </a:p>
        </p:txBody>
      </p:sp>
      <p:sp>
        <p:nvSpPr>
          <p:cNvPr id="3" name="内容占位符 2"/>
          <p:cNvSpPr>
            <a:spLocks noGrp="1"/>
          </p:cNvSpPr>
          <p:nvPr>
            <p:ph idx="1"/>
          </p:nvPr>
        </p:nvSpPr>
        <p:spPr/>
        <p:txBody>
          <a:bodyPr/>
          <a:lstStyle/>
          <a:p>
            <a:r>
              <a:rPr lang="zh-CN" altLang="en-US" dirty="0" smtClean="0"/>
              <a:t>本质是将子类的原型设为父类的实例</a:t>
            </a:r>
            <a:endParaRPr lang="en-US" altLang="zh-CN" dirty="0" smtClean="0"/>
          </a:p>
          <a:p>
            <a:pPr lvl="1"/>
            <a:r>
              <a:rPr lang="en-US" altLang="zh-CN" dirty="0"/>
              <a:t>function </a:t>
            </a:r>
            <a:r>
              <a:rPr lang="en-US" altLang="zh-CN" dirty="0" err="1"/>
              <a:t>SuperType</a:t>
            </a:r>
            <a:r>
              <a:rPr lang="en-US" altLang="zh-CN" dirty="0"/>
              <a:t>(){ </a:t>
            </a:r>
            <a:r>
              <a:rPr lang="en-US" altLang="zh-CN" dirty="0" err="1"/>
              <a:t>this.property</a:t>
            </a:r>
            <a:r>
              <a:rPr lang="en-US" altLang="zh-CN" dirty="0"/>
              <a:t> = true; </a:t>
            </a:r>
            <a:r>
              <a:rPr lang="en-US" altLang="zh-CN" dirty="0" smtClean="0"/>
              <a:t>}</a:t>
            </a:r>
            <a:br>
              <a:rPr lang="en-US" altLang="zh-CN" dirty="0" smtClean="0"/>
            </a:br>
            <a:r>
              <a:rPr lang="en-US" altLang="zh-CN" dirty="0" err="1" smtClean="0"/>
              <a:t>SuperType.prototype.getSuperValue</a:t>
            </a:r>
            <a:r>
              <a:rPr lang="en-US" altLang="zh-CN" dirty="0" smtClean="0"/>
              <a:t> </a:t>
            </a:r>
            <a:r>
              <a:rPr lang="en-US" altLang="zh-CN" dirty="0"/>
              <a:t>= function(){ return </a:t>
            </a:r>
            <a:r>
              <a:rPr lang="en-US" altLang="zh-CN" dirty="0" err="1"/>
              <a:t>this.property</a:t>
            </a:r>
            <a:r>
              <a:rPr lang="en-US" altLang="zh-CN" dirty="0"/>
              <a:t>; </a:t>
            </a:r>
            <a:r>
              <a:rPr lang="en-US" altLang="zh-CN" dirty="0" smtClean="0"/>
              <a:t>};</a:t>
            </a:r>
            <a:br>
              <a:rPr lang="en-US" altLang="zh-CN" dirty="0" smtClean="0"/>
            </a:br>
            <a:r>
              <a:rPr lang="en-US" altLang="zh-CN" dirty="0" smtClean="0"/>
              <a:t>function </a:t>
            </a:r>
            <a:r>
              <a:rPr lang="en-US" altLang="zh-CN" dirty="0" err="1"/>
              <a:t>SubType</a:t>
            </a:r>
            <a:r>
              <a:rPr lang="en-US" altLang="zh-CN" dirty="0"/>
              <a:t>(){ </a:t>
            </a:r>
            <a:r>
              <a:rPr lang="en-US" altLang="zh-CN" dirty="0" err="1"/>
              <a:t>this.subproperty</a:t>
            </a:r>
            <a:r>
              <a:rPr lang="en-US" altLang="zh-CN" dirty="0"/>
              <a:t> = false; </a:t>
            </a:r>
            <a:r>
              <a:rPr lang="en-US" altLang="zh-CN" dirty="0" smtClean="0"/>
              <a:t>}</a:t>
            </a:r>
            <a:br>
              <a:rPr lang="en-US" altLang="zh-CN" dirty="0" smtClean="0"/>
            </a:br>
            <a:r>
              <a:rPr lang="en-US" altLang="zh-CN" dirty="0" smtClean="0"/>
              <a:t/>
            </a:r>
            <a:br>
              <a:rPr lang="en-US" altLang="zh-CN" dirty="0" smtClean="0"/>
            </a:br>
            <a:r>
              <a:rPr lang="en-US" altLang="zh-CN" dirty="0" err="1" smtClean="0"/>
              <a:t>SubType.prototype</a:t>
            </a:r>
            <a:r>
              <a:rPr lang="en-US" altLang="zh-CN" dirty="0" smtClean="0"/>
              <a:t> </a:t>
            </a:r>
            <a:r>
              <a:rPr lang="en-US" altLang="zh-CN" dirty="0"/>
              <a:t>= new </a:t>
            </a:r>
            <a:r>
              <a:rPr lang="en-US" altLang="zh-CN" dirty="0" err="1"/>
              <a:t>SuperType</a:t>
            </a:r>
            <a:r>
              <a:rPr lang="en-US" altLang="zh-CN" dirty="0" smtClean="0"/>
              <a:t>();</a:t>
            </a:r>
            <a:br>
              <a:rPr lang="en-US" altLang="zh-CN" dirty="0" smtClean="0"/>
            </a:br>
            <a:r>
              <a:rPr lang="en-US" altLang="zh-CN" dirty="0" err="1" smtClean="0"/>
              <a:t>SubType.prototype.getSubValue</a:t>
            </a:r>
            <a:r>
              <a:rPr lang="en-US" altLang="zh-CN" dirty="0" smtClean="0"/>
              <a:t> </a:t>
            </a:r>
            <a:r>
              <a:rPr lang="en-US" altLang="zh-CN" dirty="0"/>
              <a:t>= function (){ return </a:t>
            </a:r>
            <a:r>
              <a:rPr lang="en-US" altLang="zh-CN" dirty="0" err="1"/>
              <a:t>this.subproperty</a:t>
            </a:r>
            <a:r>
              <a:rPr lang="en-US" altLang="zh-CN" dirty="0"/>
              <a:t>;};</a:t>
            </a:r>
            <a:br>
              <a:rPr lang="en-US" altLang="zh-CN" dirty="0"/>
            </a:br>
            <a:r>
              <a:rPr lang="en-US" altLang="zh-CN" dirty="0" err="1"/>
              <a:t>var</a:t>
            </a:r>
            <a:r>
              <a:rPr lang="en-US" altLang="zh-CN" dirty="0"/>
              <a:t> instance = new </a:t>
            </a:r>
            <a:r>
              <a:rPr lang="en-US" altLang="zh-CN" dirty="0" err="1"/>
              <a:t>SubType</a:t>
            </a:r>
            <a:r>
              <a:rPr lang="en-US" altLang="zh-CN" dirty="0" smtClean="0"/>
              <a:t>();</a:t>
            </a:r>
          </a:p>
          <a:p>
            <a:pPr lvl="1"/>
            <a:r>
              <a:rPr lang="en-US" altLang="zh-CN" dirty="0" smtClean="0">
                <a:hlinkClick r:id="rId2" action="ppaction://hlinkfile"/>
              </a:rPr>
              <a:t>example</a:t>
            </a:r>
            <a:endParaRPr lang="en-US" altLang="zh-CN" dirty="0"/>
          </a:p>
          <a:p>
            <a:pPr lvl="1"/>
            <a:endParaRPr lang="zh-CN" altLang="en-US" dirty="0"/>
          </a:p>
        </p:txBody>
      </p:sp>
    </p:spTree>
    <p:extLst>
      <p:ext uri="{BB962C8B-B14F-4D97-AF65-F5344CB8AC3E}">
        <p14:creationId xmlns:p14="http://schemas.microsoft.com/office/powerpoint/2010/main" val="249083516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原型链继承</a:t>
            </a:r>
          </a:p>
        </p:txBody>
      </p:sp>
      <p:graphicFrame>
        <p:nvGraphicFramePr>
          <p:cNvPr id="5" name="内容占位符 3"/>
          <p:cNvGraphicFramePr>
            <a:graphicFrameLocks noGrp="1"/>
          </p:cNvGraphicFramePr>
          <p:nvPr>
            <p:ph idx="1"/>
            <p:extLst/>
          </p:nvPr>
        </p:nvGraphicFramePr>
        <p:xfrm>
          <a:off x="2315580" y="1772816"/>
          <a:ext cx="3097628" cy="1363216"/>
        </p:xfrm>
        <a:graphic>
          <a:graphicData uri="http://schemas.openxmlformats.org/drawingml/2006/table">
            <a:tbl>
              <a:tblPr firstRow="1" bandRow="1">
                <a:tableStyleId>{7E9639D4-E3E2-4D34-9284-5A2195B3D0D7}</a:tableStyleId>
              </a:tblPr>
              <a:tblGrid>
                <a:gridCol w="1548814">
                  <a:extLst>
                    <a:ext uri="{9D8B030D-6E8A-4147-A177-3AD203B41FA5}">
                      <a16:colId xmlns:a16="http://schemas.microsoft.com/office/drawing/2014/main" val="20000"/>
                    </a:ext>
                  </a:extLst>
                </a:gridCol>
                <a:gridCol w="1548814">
                  <a:extLst>
                    <a:ext uri="{9D8B030D-6E8A-4147-A177-3AD203B41FA5}">
                      <a16:colId xmlns:a16="http://schemas.microsoft.com/office/drawing/2014/main" val="20001"/>
                    </a:ext>
                  </a:extLst>
                </a:gridCol>
              </a:tblGrid>
              <a:tr h="681608">
                <a:tc gridSpan="2">
                  <a:txBody>
                    <a:bodyPr/>
                    <a:lstStyle/>
                    <a:p>
                      <a:pPr algn="ctr"/>
                      <a:r>
                        <a:rPr lang="en-US" altLang="zh-CN" sz="2800" dirty="0" err="1" smtClean="0"/>
                        <a:t>SuperType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graphicFrame>
        <p:nvGraphicFramePr>
          <p:cNvPr id="6" name="内容占位符 3"/>
          <p:cNvGraphicFramePr>
            <a:graphicFrameLocks/>
          </p:cNvGraphicFramePr>
          <p:nvPr>
            <p:extLst/>
          </p:nvPr>
        </p:nvGraphicFramePr>
        <p:xfrm>
          <a:off x="6456040" y="1772816"/>
          <a:ext cx="3529676" cy="2044824"/>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400" dirty="0" err="1" smtClean="0"/>
                        <a:t>SuperType</a:t>
                      </a:r>
                      <a:r>
                        <a:rPr lang="en-US" altLang="zh-CN" sz="2400" dirty="0" smtClean="0"/>
                        <a:t> Prototype</a:t>
                      </a:r>
                      <a:endParaRPr lang="zh-CN" altLang="en-US" sz="24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constructor</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err="1" smtClean="0"/>
                        <a:t>getSuperV</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(function)</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7" name="肘形连接符 6"/>
          <p:cNvCxnSpPr>
            <a:stCxn id="11" idx="6"/>
            <a:endCxn id="6" idx="1"/>
          </p:cNvCxnSpPr>
          <p:nvPr/>
        </p:nvCxnSpPr>
        <p:spPr>
          <a:xfrm flipV="1">
            <a:off x="4664432" y="2795228"/>
            <a:ext cx="1791609" cy="12700"/>
          </a:xfrm>
          <a:prstGeom prst="bentConnector3">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2" idx="6"/>
            <a:endCxn id="5" idx="0"/>
          </p:cNvCxnSpPr>
          <p:nvPr/>
        </p:nvCxnSpPr>
        <p:spPr>
          <a:xfrm flipH="1" flipV="1">
            <a:off x="3864394" y="1772816"/>
            <a:ext cx="5316910" cy="979574"/>
          </a:xfrm>
          <a:prstGeom prst="bentConnector4">
            <a:avLst>
              <a:gd name="adj1" fmla="val -21497"/>
              <a:gd name="adj2" fmla="val 123337"/>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内容占位符 3"/>
          <p:cNvGraphicFramePr>
            <a:graphicFrameLocks/>
          </p:cNvGraphicFramePr>
          <p:nvPr>
            <p:extLst/>
          </p:nvPr>
        </p:nvGraphicFramePr>
        <p:xfrm>
          <a:off x="2338615" y="3246102"/>
          <a:ext cx="3203072" cy="1363216"/>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err="1" smtClean="0"/>
                        <a:t>SubType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10" name="肘形连接符 9"/>
          <p:cNvCxnSpPr>
            <a:stCxn id="13" idx="6"/>
            <a:endCxn id="16" idx="1"/>
          </p:cNvCxnSpPr>
          <p:nvPr/>
        </p:nvCxnSpPr>
        <p:spPr>
          <a:xfrm>
            <a:off x="4664431" y="4186045"/>
            <a:ext cx="1858418" cy="1224621"/>
          </a:xfrm>
          <a:prstGeom prst="bentConnector3">
            <a:avLst>
              <a:gd name="adj1" fmla="val 68167"/>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448407" y="2698956"/>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965280" y="2643418"/>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48407" y="4077072"/>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内容占位符 3"/>
          <p:cNvGraphicFramePr>
            <a:graphicFrameLocks/>
          </p:cNvGraphicFramePr>
          <p:nvPr>
            <p:extLst/>
          </p:nvPr>
        </p:nvGraphicFramePr>
        <p:xfrm>
          <a:off x="6522849" y="4047449"/>
          <a:ext cx="3529676" cy="2726432"/>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400" dirty="0" err="1" smtClean="0"/>
                        <a:t>SubType</a:t>
                      </a:r>
                      <a:r>
                        <a:rPr lang="en-US" altLang="zh-CN" sz="2400" dirty="0" smtClean="0"/>
                        <a:t> Prototype</a:t>
                      </a:r>
                      <a:endParaRPr lang="zh-CN" altLang="en-US" sz="24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property</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true</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r h="681608">
                <a:tc>
                  <a:txBody>
                    <a:bodyPr/>
                    <a:lstStyle/>
                    <a:p>
                      <a:pPr algn="ctr"/>
                      <a:r>
                        <a:rPr lang="en-US" altLang="zh-CN" sz="2400" dirty="0" err="1" smtClean="0"/>
                        <a:t>getSubV</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(function)</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17" name="椭圆 16"/>
          <p:cNvSpPr/>
          <p:nvPr/>
        </p:nvSpPr>
        <p:spPr>
          <a:xfrm>
            <a:off x="8971944" y="4941168"/>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a:stCxn id="17" idx="6"/>
            <a:endCxn id="6" idx="1"/>
          </p:cNvCxnSpPr>
          <p:nvPr/>
        </p:nvCxnSpPr>
        <p:spPr bwMode="auto">
          <a:xfrm flipH="1" flipV="1">
            <a:off x="6456040" y="2795228"/>
            <a:ext cx="2731928" cy="2254912"/>
          </a:xfrm>
          <a:prstGeom prst="bentConnector5">
            <a:avLst>
              <a:gd name="adj1" fmla="val -46473"/>
              <a:gd name="adj2" fmla="val 50334"/>
              <a:gd name="adj3" fmla="val 108368"/>
            </a:avLst>
          </a:prstGeom>
          <a:solidFill>
            <a:schemeClr val="accent1"/>
          </a:solidFill>
          <a:ln w="9525" cap="flat" cmpd="sng" algn="ctr">
            <a:solidFill>
              <a:srgbClr val="EA204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8" name="内容占位符 3"/>
          <p:cNvGraphicFramePr>
            <a:graphicFrameLocks/>
          </p:cNvGraphicFramePr>
          <p:nvPr>
            <p:extLst/>
          </p:nvPr>
        </p:nvGraphicFramePr>
        <p:xfrm>
          <a:off x="2357163" y="4753211"/>
          <a:ext cx="3203072" cy="2044824"/>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smtClean="0"/>
                        <a:t>instance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err="1" smtClean="0"/>
                        <a:t>subprop</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false</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sp>
        <p:nvSpPr>
          <p:cNvPr id="19" name="椭圆 18"/>
          <p:cNvSpPr/>
          <p:nvPr/>
        </p:nvSpPr>
        <p:spPr>
          <a:xfrm>
            <a:off x="4511824" y="5587320"/>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肘形连接符 25"/>
          <p:cNvCxnSpPr>
            <a:stCxn id="19" idx="6"/>
            <a:endCxn id="16" idx="1"/>
          </p:cNvCxnSpPr>
          <p:nvPr/>
        </p:nvCxnSpPr>
        <p:spPr bwMode="auto">
          <a:xfrm flipV="1">
            <a:off x="4727849" y="5410666"/>
            <a:ext cx="1795001" cy="285627"/>
          </a:xfrm>
          <a:prstGeom prst="bentConnector3">
            <a:avLst>
              <a:gd name="adj1" fmla="val 66458"/>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5130540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原型链继承</a:t>
            </a:r>
          </a:p>
        </p:txBody>
      </p:sp>
      <p:sp>
        <p:nvSpPr>
          <p:cNvPr id="3" name="内容占位符 2"/>
          <p:cNvSpPr>
            <a:spLocks noGrp="1"/>
          </p:cNvSpPr>
          <p:nvPr>
            <p:ph idx="1"/>
          </p:nvPr>
        </p:nvSpPr>
        <p:spPr/>
        <p:txBody>
          <a:bodyPr/>
          <a:lstStyle/>
          <a:p>
            <a:r>
              <a:rPr lang="zh-CN" altLang="en-US" dirty="0" smtClean="0"/>
              <a:t>原型链继承注意点</a:t>
            </a:r>
            <a:endParaRPr lang="en-US" altLang="zh-CN" dirty="0" smtClean="0"/>
          </a:p>
          <a:p>
            <a:pPr lvl="1"/>
            <a:r>
              <a:rPr lang="en-US" altLang="zh-CN" dirty="0" smtClean="0"/>
              <a:t>JavaScript</a:t>
            </a:r>
            <a:r>
              <a:rPr lang="zh-CN" altLang="en-US" dirty="0" smtClean="0"/>
              <a:t>中所有对象都继承自</a:t>
            </a:r>
            <a:r>
              <a:rPr lang="en-US" altLang="zh-CN" dirty="0" smtClean="0"/>
              <a:t>Object</a:t>
            </a:r>
            <a:r>
              <a:rPr lang="zh-CN" altLang="en-US" dirty="0" smtClean="0"/>
              <a:t>对象类型</a:t>
            </a:r>
            <a:endParaRPr lang="en-US" altLang="zh-CN" dirty="0" smtClean="0"/>
          </a:p>
          <a:p>
            <a:pPr lvl="1"/>
            <a:r>
              <a:rPr lang="zh-CN" altLang="en-US" dirty="0" smtClean="0"/>
              <a:t>为子类添加子类特有方法要在原型替换语句后</a:t>
            </a:r>
            <a:endParaRPr lang="en-US" altLang="zh-CN" dirty="0" smtClean="0"/>
          </a:p>
          <a:p>
            <a:pPr lvl="2"/>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endParaRPr lang="en-US" altLang="zh-CN" dirty="0" smtClean="0"/>
          </a:p>
          <a:p>
            <a:pPr lvl="1"/>
            <a:r>
              <a:rPr lang="zh-CN" altLang="en-US" dirty="0" smtClean="0"/>
              <a:t>可以在子类原型中覆盖父类方法</a:t>
            </a:r>
            <a:endParaRPr lang="en-US" altLang="zh-CN" dirty="0" smtClean="0"/>
          </a:p>
          <a:p>
            <a:pPr lvl="2"/>
            <a:r>
              <a:rPr lang="zh-CN" altLang="en-US" dirty="0"/>
              <a:t>子</a:t>
            </a:r>
            <a:r>
              <a:rPr lang="zh-CN" altLang="en-US" dirty="0" smtClean="0"/>
              <a:t>类原型本来就是父类原型的实例，参考前面实例和原型关系即可理解</a:t>
            </a:r>
            <a:endParaRPr lang="en-US" altLang="zh-CN" dirty="0" smtClean="0"/>
          </a:p>
          <a:p>
            <a:pPr lvl="2"/>
            <a:r>
              <a:rPr lang="en-US" altLang="zh-CN" dirty="0" smtClean="0">
                <a:hlinkClick r:id="rId4" action="ppaction://hlinkfile"/>
              </a:rPr>
              <a:t>example</a:t>
            </a:r>
            <a:endParaRPr lang="en-US" altLang="zh-CN" dirty="0" smtClean="0"/>
          </a:p>
          <a:p>
            <a:pPr lvl="1"/>
            <a:r>
              <a:rPr lang="zh-CN" altLang="en-US" dirty="0" smtClean="0"/>
              <a:t>某种意义上前面讲的实例和原型就是一次继承关系，而这里的父类和子类是多次继承关系</a:t>
            </a:r>
            <a:endParaRPr lang="zh-CN" altLang="en-US" dirty="0"/>
          </a:p>
        </p:txBody>
      </p:sp>
    </p:spTree>
    <p:extLst>
      <p:ext uri="{BB962C8B-B14F-4D97-AF65-F5344CB8AC3E}">
        <p14:creationId xmlns:p14="http://schemas.microsoft.com/office/powerpoint/2010/main" val="34580851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原型链继承</a:t>
            </a:r>
          </a:p>
        </p:txBody>
      </p:sp>
      <p:pic>
        <p:nvPicPr>
          <p:cNvPr id="4" name="内容占位符 3"/>
          <p:cNvPicPr>
            <a:picLocks noGrp="1" noChangeAspect="1"/>
          </p:cNvPicPr>
          <p:nvPr>
            <p:ph idx="1"/>
          </p:nvPr>
        </p:nvPicPr>
        <p:blipFill>
          <a:blip r:embed="rId2"/>
          <a:stretch>
            <a:fillRect/>
          </a:stretch>
        </p:blipFill>
        <p:spPr>
          <a:xfrm>
            <a:off x="1859119" y="1905000"/>
            <a:ext cx="8880161" cy="4114800"/>
          </a:xfrm>
          <a:prstGeom prst="rect">
            <a:avLst/>
          </a:prstGeom>
        </p:spPr>
      </p:pic>
    </p:spTree>
    <p:extLst>
      <p:ext uri="{BB962C8B-B14F-4D97-AF65-F5344CB8AC3E}">
        <p14:creationId xmlns:p14="http://schemas.microsoft.com/office/powerpoint/2010/main" val="62584972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原型链</a:t>
            </a:r>
            <a:r>
              <a:rPr lang="zh-CN" altLang="en-US" dirty="0" smtClean="0"/>
              <a:t>继承的问题</a:t>
            </a:r>
            <a:endParaRPr lang="zh-CN" altLang="en-US" dirty="0"/>
          </a:p>
        </p:txBody>
      </p:sp>
      <p:sp>
        <p:nvSpPr>
          <p:cNvPr id="3" name="内容占位符 2"/>
          <p:cNvSpPr>
            <a:spLocks noGrp="1"/>
          </p:cNvSpPr>
          <p:nvPr>
            <p:ph idx="1"/>
          </p:nvPr>
        </p:nvSpPr>
        <p:spPr/>
        <p:txBody>
          <a:bodyPr/>
          <a:lstStyle/>
          <a:p>
            <a:r>
              <a:rPr lang="zh-CN" altLang="en-US" dirty="0" smtClean="0"/>
              <a:t>父类中的实例属性会成为子类的原型属性</a:t>
            </a:r>
            <a:endParaRPr lang="en-US" altLang="zh-CN" dirty="0" smtClean="0"/>
          </a:p>
          <a:p>
            <a:pPr lvl="1"/>
            <a:r>
              <a:rPr lang="zh-CN" altLang="en-US" dirty="0" smtClean="0"/>
              <a:t>尤其是父类实例属性属于引用类型的时候</a:t>
            </a:r>
            <a:endParaRPr lang="en-US" altLang="zh-CN" dirty="0" smtClean="0"/>
          </a:p>
          <a:p>
            <a:endParaRPr lang="en-US" altLang="zh-CN" dirty="0" smtClean="0"/>
          </a:p>
          <a:p>
            <a:r>
              <a:rPr lang="zh-CN" altLang="en-US" dirty="0" smtClean="0"/>
              <a:t>无法在不影响所有子类实例情况下向父类构造函数传参</a:t>
            </a:r>
            <a:endParaRPr lang="zh-CN" altLang="en-US" dirty="0"/>
          </a:p>
        </p:txBody>
      </p:sp>
    </p:spTree>
    <p:extLst>
      <p:ext uri="{BB962C8B-B14F-4D97-AF65-F5344CB8AC3E}">
        <p14:creationId xmlns:p14="http://schemas.microsoft.com/office/powerpoint/2010/main" val="264612196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借用构造函数</a:t>
            </a:r>
            <a:endParaRPr lang="zh-CN" altLang="en-US" dirty="0"/>
          </a:p>
        </p:txBody>
      </p:sp>
      <p:sp>
        <p:nvSpPr>
          <p:cNvPr id="3" name="内容占位符 2"/>
          <p:cNvSpPr>
            <a:spLocks noGrp="1"/>
          </p:cNvSpPr>
          <p:nvPr>
            <p:ph idx="1"/>
          </p:nvPr>
        </p:nvSpPr>
        <p:spPr/>
        <p:txBody>
          <a:bodyPr/>
          <a:lstStyle/>
          <a:p>
            <a:r>
              <a:rPr lang="zh-CN" altLang="en-US" dirty="0" smtClean="0"/>
              <a:t>也称为伪造对象或经典继承，基本思想是在子类构造函数内部调用父类构造函数</a:t>
            </a:r>
            <a:endParaRPr lang="en-US" altLang="zh-CN" dirty="0" smtClean="0"/>
          </a:p>
          <a:p>
            <a:pPr lvl="1"/>
            <a:r>
              <a:rPr lang="en-US" altLang="zh-CN" dirty="0" smtClean="0"/>
              <a:t>function </a:t>
            </a:r>
            <a:r>
              <a:rPr lang="en-US" altLang="zh-CN" dirty="0" err="1" smtClean="0"/>
              <a:t>SuperType</a:t>
            </a:r>
            <a:r>
              <a:rPr lang="en-US" altLang="zh-CN" dirty="0" smtClean="0"/>
              <a:t>(name){ this.name </a:t>
            </a:r>
            <a:r>
              <a:rPr lang="en-US" altLang="zh-CN" dirty="0"/>
              <a:t>= </a:t>
            </a:r>
            <a:r>
              <a:rPr lang="en-US" altLang="zh-CN" dirty="0" smtClean="0"/>
              <a:t>name; }</a:t>
            </a:r>
            <a:br>
              <a:rPr lang="en-US" altLang="zh-CN" dirty="0" smtClean="0"/>
            </a:br>
            <a:r>
              <a:rPr lang="en-US" altLang="zh-CN" dirty="0" smtClean="0"/>
              <a:t>function </a:t>
            </a:r>
            <a:r>
              <a:rPr lang="en-US" altLang="zh-CN" dirty="0" err="1" smtClean="0"/>
              <a:t>SubType</a:t>
            </a:r>
            <a:r>
              <a:rPr lang="en-US" altLang="zh-CN" dirty="0" smtClean="0"/>
              <a:t>(){</a:t>
            </a:r>
            <a:br>
              <a:rPr lang="en-US" altLang="zh-CN" dirty="0" smtClean="0"/>
            </a:br>
            <a:r>
              <a:rPr lang="en-US" altLang="zh-CN" dirty="0" smtClean="0"/>
              <a:t>	</a:t>
            </a:r>
            <a:r>
              <a:rPr lang="en-US" altLang="zh-CN" dirty="0" err="1" smtClean="0"/>
              <a:t>SuperType.call</a:t>
            </a:r>
            <a:r>
              <a:rPr lang="en-US" altLang="zh-CN" dirty="0" smtClean="0"/>
              <a:t>(</a:t>
            </a:r>
            <a:r>
              <a:rPr lang="en-US" altLang="zh-CN" dirty="0" err="1" smtClean="0"/>
              <a:t>this,”Nicholas</a:t>
            </a:r>
            <a:r>
              <a:rPr lang="en-US" altLang="zh-CN" dirty="0" smtClean="0"/>
              <a:t>”);</a:t>
            </a:r>
            <a:br>
              <a:rPr lang="en-US" altLang="zh-CN" dirty="0" smtClean="0"/>
            </a:br>
            <a:r>
              <a:rPr lang="en-US" altLang="zh-CN" dirty="0" smtClean="0"/>
              <a:t>	</a:t>
            </a:r>
            <a:r>
              <a:rPr lang="en-US" altLang="zh-CN" dirty="0" err="1" smtClean="0"/>
              <a:t>this.age</a:t>
            </a:r>
            <a:r>
              <a:rPr lang="en-US" altLang="zh-CN" dirty="0" smtClean="0"/>
              <a:t> = 29; }</a:t>
            </a:r>
            <a:br>
              <a:rPr lang="en-US" altLang="zh-CN" dirty="0" smtClean="0"/>
            </a:br>
            <a:r>
              <a:rPr lang="en-US" altLang="zh-CN" dirty="0" err="1" smtClean="0"/>
              <a:t>var</a:t>
            </a:r>
            <a:r>
              <a:rPr lang="en-US" altLang="zh-CN" dirty="0" smtClean="0"/>
              <a:t> instance = new </a:t>
            </a:r>
            <a:r>
              <a:rPr lang="en-US" altLang="zh-CN" dirty="0" err="1" smtClean="0"/>
              <a:t>SubType</a:t>
            </a:r>
            <a:r>
              <a:rPr lang="en-US" altLang="zh-CN" dirty="0" smtClean="0"/>
              <a:t>();</a:t>
            </a:r>
          </a:p>
          <a:p>
            <a:pPr lvl="1"/>
            <a:r>
              <a:rPr lang="zh-CN" altLang="en-US" dirty="0" smtClean="0"/>
              <a:t>本质是在子类实例中创建了父类属性</a:t>
            </a:r>
            <a:endParaRPr lang="en-US" altLang="zh-CN" dirty="0" smtClean="0"/>
          </a:p>
          <a:p>
            <a:pPr lvl="1"/>
            <a:r>
              <a:rPr lang="zh-CN" altLang="en-US" dirty="0"/>
              <a:t>应</a:t>
            </a:r>
            <a:r>
              <a:rPr lang="zh-CN" altLang="en-US" dirty="0" smtClean="0"/>
              <a:t>在子类构造函数一开始调用父类构造函数</a:t>
            </a:r>
            <a:endParaRPr lang="en-US" altLang="zh-CN" dirty="0" smtClean="0"/>
          </a:p>
          <a:p>
            <a:pPr lvl="1"/>
            <a:r>
              <a:rPr lang="zh-CN" altLang="en-US" dirty="0" smtClean="0"/>
              <a:t>必须使用</a:t>
            </a:r>
            <a:r>
              <a:rPr lang="en-US" altLang="zh-CN" dirty="0" smtClean="0"/>
              <a:t>call</a:t>
            </a:r>
            <a:r>
              <a:rPr lang="zh-CN" altLang="en-US" dirty="0" smtClean="0"/>
              <a:t>的调用方式，否则容易造成无限循环</a:t>
            </a:r>
            <a:endParaRPr lang="en-US" altLang="zh-CN" dirty="0" smtClean="0"/>
          </a:p>
          <a:p>
            <a:pPr lvl="1"/>
            <a:r>
              <a:rPr lang="en-US" altLang="zh-CN" dirty="0" smtClean="0">
                <a:hlinkClick r:id="rId2" action="ppaction://hlinkfile"/>
              </a:rPr>
              <a:t>example</a:t>
            </a:r>
            <a:endParaRPr lang="en-US" altLang="zh-CN" dirty="0" smtClean="0"/>
          </a:p>
        </p:txBody>
      </p:sp>
    </p:spTree>
    <p:extLst>
      <p:ext uri="{BB962C8B-B14F-4D97-AF65-F5344CB8AC3E}">
        <p14:creationId xmlns:p14="http://schemas.microsoft.com/office/powerpoint/2010/main" val="51542170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借用构造</a:t>
            </a:r>
            <a:r>
              <a:rPr lang="zh-CN" altLang="en-US" dirty="0" smtClean="0"/>
              <a:t>函数</a:t>
            </a:r>
            <a:r>
              <a:rPr lang="zh-CN" altLang="en-US" dirty="0"/>
              <a:t>的</a:t>
            </a:r>
            <a:r>
              <a:rPr lang="zh-CN" altLang="en-US" dirty="0" smtClean="0"/>
              <a:t>问题</a:t>
            </a:r>
            <a:endParaRPr lang="zh-CN" altLang="en-US" dirty="0"/>
          </a:p>
        </p:txBody>
      </p:sp>
      <p:sp>
        <p:nvSpPr>
          <p:cNvPr id="3" name="内容占位符 2"/>
          <p:cNvSpPr>
            <a:spLocks noGrp="1"/>
          </p:cNvSpPr>
          <p:nvPr>
            <p:ph idx="1"/>
          </p:nvPr>
        </p:nvSpPr>
        <p:spPr/>
        <p:txBody>
          <a:bodyPr/>
          <a:lstStyle/>
          <a:p>
            <a:r>
              <a:rPr lang="zh-CN" altLang="en-US" dirty="0" smtClean="0"/>
              <a:t>浪费问题</a:t>
            </a:r>
            <a:endParaRPr lang="en-US" altLang="zh-CN" dirty="0" smtClean="0"/>
          </a:p>
          <a:p>
            <a:pPr lvl="1"/>
            <a:r>
              <a:rPr lang="zh-CN" altLang="en-US" dirty="0"/>
              <a:t>父</a:t>
            </a:r>
            <a:r>
              <a:rPr lang="zh-CN" altLang="en-US" dirty="0" smtClean="0"/>
              <a:t>类实例方法无法被复用</a:t>
            </a:r>
            <a:endParaRPr lang="en-US" altLang="zh-CN" dirty="0" smtClean="0"/>
          </a:p>
          <a:p>
            <a:r>
              <a:rPr lang="zh-CN" altLang="en-US" dirty="0" smtClean="0"/>
              <a:t>原型问题</a:t>
            </a:r>
            <a:endParaRPr lang="en-US" altLang="zh-CN" dirty="0" smtClean="0"/>
          </a:p>
          <a:p>
            <a:pPr lvl="1"/>
            <a:r>
              <a:rPr lang="zh-CN" altLang="en-US" dirty="0"/>
              <a:t>父</a:t>
            </a:r>
            <a:r>
              <a:rPr lang="zh-CN" altLang="en-US" dirty="0" smtClean="0"/>
              <a:t>类原型中的属性和方法对子类不可见</a:t>
            </a:r>
            <a:endParaRPr lang="en-US" altLang="zh-CN" dirty="0" smtClean="0"/>
          </a:p>
          <a:p>
            <a:pPr lvl="1"/>
            <a:r>
              <a:rPr lang="zh-CN" altLang="en-US" dirty="0" smtClean="0"/>
              <a:t>因此无法同时使用构造和原型</a:t>
            </a:r>
            <a:endParaRPr lang="en-US" altLang="zh-CN" dirty="0" smtClean="0"/>
          </a:p>
          <a:p>
            <a:pPr lvl="1"/>
            <a:endParaRPr lang="zh-CN" altLang="en-US" dirty="0"/>
          </a:p>
        </p:txBody>
      </p:sp>
    </p:spTree>
    <p:extLst>
      <p:ext uri="{BB962C8B-B14F-4D97-AF65-F5344CB8AC3E}">
        <p14:creationId xmlns:p14="http://schemas.microsoft.com/office/powerpoint/2010/main" val="359337152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组合继承</a:t>
            </a:r>
            <a:endParaRPr lang="zh-CN" altLang="en-US" dirty="0"/>
          </a:p>
        </p:txBody>
      </p:sp>
      <p:sp>
        <p:nvSpPr>
          <p:cNvPr id="3" name="内容占位符 2"/>
          <p:cNvSpPr>
            <a:spLocks noGrp="1"/>
          </p:cNvSpPr>
          <p:nvPr>
            <p:ph idx="1"/>
          </p:nvPr>
        </p:nvSpPr>
        <p:spPr/>
        <p:txBody>
          <a:bodyPr/>
          <a:lstStyle/>
          <a:p>
            <a:r>
              <a:rPr lang="zh-CN" altLang="en-US" dirty="0" smtClean="0"/>
              <a:t>也称为伪经典继承，基本思想是用原型链实现对原型属性和方法继承，又同时通过借用构造函数实现对实例属性继承 </a:t>
            </a:r>
            <a:r>
              <a:rPr lang="en-US" altLang="zh-CN" dirty="0" smtClean="0">
                <a:hlinkClick r:id="rId2" action="ppaction://hlinkfile"/>
              </a:rPr>
              <a:t>example</a:t>
            </a:r>
            <a:endParaRPr lang="en-US" altLang="zh-CN" dirty="0" smtClean="0"/>
          </a:p>
          <a:p>
            <a:pPr lvl="1"/>
            <a:r>
              <a:rPr lang="en-US" altLang="zh-CN" dirty="0"/>
              <a:t>function </a:t>
            </a:r>
            <a:r>
              <a:rPr lang="en-US" altLang="zh-CN" dirty="0" err="1"/>
              <a:t>SuperType</a:t>
            </a:r>
            <a:r>
              <a:rPr lang="en-US" altLang="zh-CN" dirty="0"/>
              <a:t>(name){ this.name = name; </a:t>
            </a:r>
            <a:r>
              <a:rPr lang="en-US" altLang="zh-CN" dirty="0" smtClean="0"/>
              <a:t>}</a:t>
            </a:r>
            <a:br>
              <a:rPr lang="en-US" altLang="zh-CN" dirty="0" smtClean="0"/>
            </a:br>
            <a:r>
              <a:rPr lang="en-US" altLang="zh-CN" dirty="0" err="1" smtClean="0"/>
              <a:t>SuperType.prototype.sayName</a:t>
            </a:r>
            <a:r>
              <a:rPr lang="en-US" altLang="zh-CN" dirty="0" smtClean="0"/>
              <a:t>=function(){return this.name;};</a:t>
            </a:r>
            <a:r>
              <a:rPr lang="en-US" altLang="zh-CN" dirty="0"/>
              <a:t/>
            </a:r>
            <a:br>
              <a:rPr lang="en-US" altLang="zh-CN" dirty="0"/>
            </a:br>
            <a:r>
              <a:rPr lang="en-US" altLang="zh-CN" dirty="0"/>
              <a:t>function </a:t>
            </a:r>
            <a:r>
              <a:rPr lang="en-US" altLang="zh-CN" dirty="0" err="1" smtClean="0"/>
              <a:t>SubType</a:t>
            </a:r>
            <a:r>
              <a:rPr lang="en-US" altLang="zh-CN" dirty="0" smtClean="0"/>
              <a:t>(name, age){ </a:t>
            </a:r>
            <a:r>
              <a:rPr lang="en-US" altLang="zh-CN" dirty="0" err="1" smtClean="0"/>
              <a:t>SuperType.call</a:t>
            </a:r>
            <a:r>
              <a:rPr lang="en-US" altLang="zh-CN" dirty="0" smtClean="0"/>
              <a:t>   (</a:t>
            </a:r>
            <a:r>
              <a:rPr lang="en-US" altLang="zh-CN" dirty="0" err="1" smtClean="0"/>
              <a:t>this,name</a:t>
            </a:r>
            <a:r>
              <a:rPr lang="en-US" altLang="zh-CN" dirty="0" smtClean="0"/>
              <a:t>);</a:t>
            </a:r>
            <a:r>
              <a:rPr lang="en-US" altLang="zh-CN" dirty="0"/>
              <a:t>	</a:t>
            </a:r>
            <a:r>
              <a:rPr lang="en-US" altLang="zh-CN" dirty="0" err="1"/>
              <a:t>this.age</a:t>
            </a:r>
            <a:r>
              <a:rPr lang="en-US" altLang="zh-CN" dirty="0"/>
              <a:t> = </a:t>
            </a:r>
            <a:r>
              <a:rPr lang="en-US" altLang="zh-CN" dirty="0" smtClean="0"/>
              <a:t>age; }</a:t>
            </a:r>
            <a:br>
              <a:rPr lang="en-US" altLang="zh-CN" dirty="0" smtClean="0"/>
            </a:br>
            <a:r>
              <a:rPr lang="en-US" altLang="zh-CN" dirty="0" err="1"/>
              <a:t>SubType</a:t>
            </a:r>
            <a:r>
              <a:rPr lang="en-US" altLang="zh-CN" dirty="0"/>
              <a:t>. </a:t>
            </a:r>
            <a:r>
              <a:rPr lang="en-US" altLang="zh-CN" dirty="0" smtClean="0"/>
              <a:t>prototype = new </a:t>
            </a:r>
            <a:r>
              <a:rPr lang="en-US" altLang="zh-CN" dirty="0" err="1" smtClean="0"/>
              <a:t>SuperType</a:t>
            </a:r>
            <a:r>
              <a:rPr lang="en-US" altLang="zh-CN" dirty="0" smtClean="0"/>
              <a:t>();</a:t>
            </a:r>
            <a:br>
              <a:rPr lang="en-US" altLang="zh-CN" dirty="0" smtClean="0"/>
            </a:br>
            <a:r>
              <a:rPr lang="en-US" altLang="zh-CN" dirty="0" err="1" smtClean="0"/>
              <a:t>SubType</a:t>
            </a:r>
            <a:r>
              <a:rPr lang="en-US" altLang="zh-CN" dirty="0" smtClean="0"/>
              <a:t>.</a:t>
            </a:r>
            <a:r>
              <a:rPr lang="en-US" altLang="zh-CN" dirty="0"/>
              <a:t> </a:t>
            </a:r>
            <a:r>
              <a:rPr lang="en-US" altLang="zh-CN" dirty="0" err="1" smtClean="0"/>
              <a:t>prototype.sayAge</a:t>
            </a:r>
            <a:r>
              <a:rPr lang="en-US" altLang="zh-CN" dirty="0" smtClean="0"/>
              <a:t>=function</a:t>
            </a:r>
            <a:r>
              <a:rPr lang="en-US" altLang="zh-CN" dirty="0"/>
              <a:t>(){return </a:t>
            </a:r>
            <a:r>
              <a:rPr lang="en-US" altLang="zh-CN" dirty="0" err="1" smtClean="0"/>
              <a:t>this.age</a:t>
            </a:r>
            <a:r>
              <a:rPr lang="en-US" altLang="zh-CN" dirty="0" smtClean="0"/>
              <a:t>;};</a:t>
            </a:r>
            <a:r>
              <a:rPr lang="en-US" altLang="zh-CN" dirty="0"/>
              <a:t/>
            </a:r>
            <a:br>
              <a:rPr lang="en-US" altLang="zh-CN" dirty="0"/>
            </a:br>
            <a:r>
              <a:rPr lang="en-US" altLang="zh-CN" dirty="0" err="1"/>
              <a:t>var</a:t>
            </a:r>
            <a:r>
              <a:rPr lang="en-US" altLang="zh-CN" dirty="0"/>
              <a:t> instance = new </a:t>
            </a:r>
            <a:r>
              <a:rPr lang="en-US" altLang="zh-CN" dirty="0" err="1" smtClean="0"/>
              <a:t>SubType</a:t>
            </a:r>
            <a:r>
              <a:rPr lang="en-US" altLang="zh-CN" dirty="0" smtClean="0"/>
              <a:t>(“Zakas”,29);</a:t>
            </a:r>
            <a:endParaRPr lang="en-US" altLang="zh-CN" dirty="0"/>
          </a:p>
          <a:p>
            <a:pPr lvl="1"/>
            <a:endParaRPr lang="zh-CN" altLang="en-US" dirty="0"/>
          </a:p>
        </p:txBody>
      </p:sp>
    </p:spTree>
    <p:extLst>
      <p:ext uri="{BB962C8B-B14F-4D97-AF65-F5344CB8AC3E}">
        <p14:creationId xmlns:p14="http://schemas.microsoft.com/office/powerpoint/2010/main" val="336608850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组合</a:t>
            </a:r>
            <a:r>
              <a:rPr lang="zh-CN" altLang="en-US" dirty="0" smtClean="0"/>
              <a:t>继承</a:t>
            </a:r>
            <a:endParaRPr lang="zh-CN" altLang="en-US" dirty="0"/>
          </a:p>
        </p:txBody>
      </p:sp>
      <p:sp>
        <p:nvSpPr>
          <p:cNvPr id="3" name="内容占位符 2"/>
          <p:cNvSpPr>
            <a:spLocks noGrp="1"/>
          </p:cNvSpPr>
          <p:nvPr>
            <p:ph idx="1"/>
          </p:nvPr>
        </p:nvSpPr>
        <p:spPr/>
        <p:txBody>
          <a:bodyPr/>
          <a:lstStyle/>
          <a:p>
            <a:r>
              <a:rPr lang="zh-CN" altLang="en-US" dirty="0" smtClean="0"/>
              <a:t>避免了原型链和构造函数的缺点，融合了优点</a:t>
            </a:r>
            <a:endParaRPr lang="en-US" altLang="zh-CN" dirty="0" smtClean="0"/>
          </a:p>
          <a:p>
            <a:r>
              <a:rPr lang="zh-CN" altLang="en-US" dirty="0" smtClean="0"/>
              <a:t>是最常用的继承模式</a:t>
            </a:r>
            <a:endParaRPr lang="en-US" altLang="zh-CN" dirty="0" smtClean="0"/>
          </a:p>
          <a:p>
            <a:r>
              <a:rPr lang="zh-CN" altLang="en-US" dirty="0"/>
              <a:t>组合继承的</a:t>
            </a:r>
            <a:r>
              <a:rPr lang="zh-CN" altLang="en-US" dirty="0" smtClean="0"/>
              <a:t>问题</a:t>
            </a:r>
            <a:endParaRPr lang="en-US" altLang="zh-CN" dirty="0" smtClean="0"/>
          </a:p>
          <a:p>
            <a:pPr lvl="1"/>
            <a:r>
              <a:rPr lang="zh-CN" altLang="en-US" dirty="0" smtClean="0"/>
              <a:t>任何情况下都要调用两次父类构造函数</a:t>
            </a:r>
            <a:endParaRPr lang="zh-CN" altLang="en-US" dirty="0"/>
          </a:p>
        </p:txBody>
      </p:sp>
    </p:spTree>
    <p:extLst>
      <p:ext uri="{BB962C8B-B14F-4D97-AF65-F5344CB8AC3E}">
        <p14:creationId xmlns:p14="http://schemas.microsoft.com/office/powerpoint/2010/main" val="7383714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Rectangle 2"/>
          <p:cNvSpPr>
            <a:spLocks noGrp="1" noChangeArrowheads="1"/>
          </p:cNvSpPr>
          <p:nvPr>
            <p:ph type="title"/>
          </p:nvPr>
        </p:nvSpPr>
        <p:spPr/>
        <p:txBody>
          <a:bodyPr/>
          <a:lstStyle/>
          <a:p>
            <a:r>
              <a:rPr lang="zh-CN" altLang="en-US" dirty="0"/>
              <a:t>客户端</a:t>
            </a:r>
            <a:r>
              <a:rPr lang="zh-CN" altLang="en-US" dirty="0" smtClean="0"/>
              <a:t>脚本</a:t>
            </a:r>
            <a:r>
              <a:rPr lang="zh-CN" altLang="en-US" dirty="0"/>
              <a:t>的工作机制</a:t>
            </a:r>
          </a:p>
        </p:txBody>
      </p:sp>
      <p:pic>
        <p:nvPicPr>
          <p:cNvPr id="156569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640014" y="1905000"/>
            <a:ext cx="7056437" cy="4114800"/>
          </a:xfrm>
        </p:spPr>
      </p:pic>
    </p:spTree>
    <p:extLst>
      <p:ext uri="{BB962C8B-B14F-4D97-AF65-F5344CB8AC3E}">
        <p14:creationId xmlns:p14="http://schemas.microsoft.com/office/powerpoint/2010/main" val="426427136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1648" y="-95190"/>
            <a:ext cx="7772400" cy="1143000"/>
          </a:xfrm>
        </p:spPr>
        <p:txBody>
          <a:bodyPr/>
          <a:lstStyle/>
          <a:p>
            <a:r>
              <a:rPr lang="zh-CN" altLang="en-US" dirty="0"/>
              <a:t>组合</a:t>
            </a:r>
            <a:r>
              <a:rPr lang="zh-CN" altLang="en-US" dirty="0" smtClean="0"/>
              <a:t>继承</a:t>
            </a:r>
            <a:endParaRPr lang="zh-CN" altLang="en-US" dirty="0"/>
          </a:p>
        </p:txBody>
      </p:sp>
      <p:graphicFrame>
        <p:nvGraphicFramePr>
          <p:cNvPr id="5" name="内容占位符 3"/>
          <p:cNvGraphicFramePr>
            <a:graphicFrameLocks noGrp="1"/>
          </p:cNvGraphicFramePr>
          <p:nvPr>
            <p:ph idx="1"/>
            <p:extLst/>
          </p:nvPr>
        </p:nvGraphicFramePr>
        <p:xfrm>
          <a:off x="2315580" y="1080592"/>
          <a:ext cx="3097628" cy="1363216"/>
        </p:xfrm>
        <a:graphic>
          <a:graphicData uri="http://schemas.openxmlformats.org/drawingml/2006/table">
            <a:tbl>
              <a:tblPr firstRow="1" bandRow="1">
                <a:tableStyleId>{7E9639D4-E3E2-4D34-9284-5A2195B3D0D7}</a:tableStyleId>
              </a:tblPr>
              <a:tblGrid>
                <a:gridCol w="1548814">
                  <a:extLst>
                    <a:ext uri="{9D8B030D-6E8A-4147-A177-3AD203B41FA5}">
                      <a16:colId xmlns:a16="http://schemas.microsoft.com/office/drawing/2014/main" val="20000"/>
                    </a:ext>
                  </a:extLst>
                </a:gridCol>
                <a:gridCol w="1548814">
                  <a:extLst>
                    <a:ext uri="{9D8B030D-6E8A-4147-A177-3AD203B41FA5}">
                      <a16:colId xmlns:a16="http://schemas.microsoft.com/office/drawing/2014/main" val="20001"/>
                    </a:ext>
                  </a:extLst>
                </a:gridCol>
              </a:tblGrid>
              <a:tr h="681608">
                <a:tc gridSpan="2">
                  <a:txBody>
                    <a:bodyPr/>
                    <a:lstStyle/>
                    <a:p>
                      <a:pPr algn="ctr"/>
                      <a:r>
                        <a:rPr lang="en-US" altLang="zh-CN" sz="2800" dirty="0" err="1" smtClean="0"/>
                        <a:t>SuperType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graphicFrame>
        <p:nvGraphicFramePr>
          <p:cNvPr id="6" name="内容占位符 3"/>
          <p:cNvGraphicFramePr>
            <a:graphicFrameLocks/>
          </p:cNvGraphicFramePr>
          <p:nvPr>
            <p:extLst/>
          </p:nvPr>
        </p:nvGraphicFramePr>
        <p:xfrm>
          <a:off x="6456040" y="1080592"/>
          <a:ext cx="3529676" cy="2044824"/>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400" dirty="0" err="1" smtClean="0"/>
                        <a:t>SuperType</a:t>
                      </a:r>
                      <a:r>
                        <a:rPr lang="en-US" altLang="zh-CN" sz="2400" dirty="0" smtClean="0"/>
                        <a:t> Prototype</a:t>
                      </a:r>
                      <a:endParaRPr lang="zh-CN" altLang="en-US" sz="24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constructor</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err="1" smtClean="0"/>
                        <a:t>sayName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(function)</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7" name="肘形连接符 6"/>
          <p:cNvCxnSpPr>
            <a:stCxn id="11" idx="6"/>
            <a:endCxn id="6" idx="1"/>
          </p:cNvCxnSpPr>
          <p:nvPr/>
        </p:nvCxnSpPr>
        <p:spPr>
          <a:xfrm flipV="1">
            <a:off x="4664432" y="2103004"/>
            <a:ext cx="1791609" cy="12700"/>
          </a:xfrm>
          <a:prstGeom prst="bentConnector3">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2" idx="6"/>
            <a:endCxn id="5" idx="0"/>
          </p:cNvCxnSpPr>
          <p:nvPr/>
        </p:nvCxnSpPr>
        <p:spPr>
          <a:xfrm flipH="1" flipV="1">
            <a:off x="3864394" y="1080592"/>
            <a:ext cx="5316910" cy="979574"/>
          </a:xfrm>
          <a:prstGeom prst="bentConnector4">
            <a:avLst>
              <a:gd name="adj1" fmla="val -21497"/>
              <a:gd name="adj2" fmla="val 123337"/>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内容占位符 3"/>
          <p:cNvGraphicFramePr>
            <a:graphicFrameLocks/>
          </p:cNvGraphicFramePr>
          <p:nvPr>
            <p:extLst/>
          </p:nvPr>
        </p:nvGraphicFramePr>
        <p:xfrm>
          <a:off x="2338615" y="2553878"/>
          <a:ext cx="3203072" cy="1363216"/>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err="1" smtClean="0"/>
                        <a:t>SubType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10" name="肘形连接符 9"/>
          <p:cNvCxnSpPr>
            <a:stCxn id="13" idx="6"/>
            <a:endCxn id="16" idx="1"/>
          </p:cNvCxnSpPr>
          <p:nvPr/>
        </p:nvCxnSpPr>
        <p:spPr>
          <a:xfrm>
            <a:off x="4664431" y="3493821"/>
            <a:ext cx="1858418" cy="1295297"/>
          </a:xfrm>
          <a:prstGeom prst="bentConnector3">
            <a:avLst>
              <a:gd name="adj1" fmla="val 65896"/>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448407" y="2006732"/>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965280" y="1951194"/>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48407" y="3384848"/>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内容占位符 3"/>
          <p:cNvGraphicFramePr>
            <a:graphicFrameLocks/>
          </p:cNvGraphicFramePr>
          <p:nvPr>
            <p:extLst/>
          </p:nvPr>
        </p:nvGraphicFramePr>
        <p:xfrm>
          <a:off x="6522849" y="3355225"/>
          <a:ext cx="3529676" cy="2867784"/>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400" dirty="0" err="1" smtClean="0"/>
                        <a:t>SubType</a:t>
                      </a:r>
                      <a:r>
                        <a:rPr lang="en-US" altLang="zh-CN" sz="2400" dirty="0" smtClean="0"/>
                        <a:t> Prototype</a:t>
                      </a:r>
                      <a:endParaRPr lang="zh-CN" altLang="en-US" sz="24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name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a:t>
                      </a:r>
                      <a:r>
                        <a:rPr lang="en-US" altLang="zh-CN" sz="2400" dirty="0" err="1" smtClean="0"/>
                        <a:t>undefiended</a:t>
                      </a:r>
                      <a:r>
                        <a:rPr lang="en-US" altLang="zh-CN" sz="2400" dirty="0" smtClean="0"/>
                        <a:t>)</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r h="681608">
                <a:tc>
                  <a:txBody>
                    <a:bodyPr/>
                    <a:lstStyle/>
                    <a:p>
                      <a:pPr algn="ctr"/>
                      <a:r>
                        <a:rPr lang="en-US" altLang="zh-CN" sz="2400" dirty="0" err="1" smtClean="0"/>
                        <a:t>sayAge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(function)</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17" name="椭圆 16"/>
          <p:cNvSpPr/>
          <p:nvPr/>
        </p:nvSpPr>
        <p:spPr>
          <a:xfrm>
            <a:off x="8971944" y="4248944"/>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a:stCxn id="17" idx="6"/>
            <a:endCxn id="6" idx="1"/>
          </p:cNvCxnSpPr>
          <p:nvPr/>
        </p:nvCxnSpPr>
        <p:spPr bwMode="auto">
          <a:xfrm flipH="1" flipV="1">
            <a:off x="6456040" y="2103004"/>
            <a:ext cx="2731928" cy="2254912"/>
          </a:xfrm>
          <a:prstGeom prst="bentConnector5">
            <a:avLst>
              <a:gd name="adj1" fmla="val -46473"/>
              <a:gd name="adj2" fmla="val 50334"/>
              <a:gd name="adj3" fmla="val 108368"/>
            </a:avLst>
          </a:prstGeom>
          <a:solidFill>
            <a:schemeClr val="accent1"/>
          </a:solidFill>
          <a:ln w="9525" cap="flat" cmpd="sng" algn="ctr">
            <a:solidFill>
              <a:schemeClr val="bg2">
                <a:lumMod val="5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8" name="内容占位符 3"/>
          <p:cNvGraphicFramePr>
            <a:graphicFrameLocks/>
          </p:cNvGraphicFramePr>
          <p:nvPr>
            <p:extLst/>
          </p:nvPr>
        </p:nvGraphicFramePr>
        <p:xfrm>
          <a:off x="2357163" y="4060987"/>
          <a:ext cx="3203072" cy="2726432"/>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smtClean="0"/>
                        <a:t>instance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name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a:t>
                      </a:r>
                      <a:r>
                        <a:rPr lang="en-US" altLang="zh-CN" sz="2400" dirty="0" err="1" smtClean="0"/>
                        <a:t>Zakas</a:t>
                      </a:r>
                      <a:r>
                        <a:rPr lang="en-US" altLang="zh-CN" sz="2400" dirty="0" smtClean="0"/>
                        <a:t>”</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r h="681608">
                <a:tc>
                  <a:txBody>
                    <a:bodyPr/>
                    <a:lstStyle/>
                    <a:p>
                      <a:pPr algn="ctr"/>
                      <a:r>
                        <a:rPr lang="en-US" altLang="zh-CN" sz="2400" dirty="0" smtClean="0"/>
                        <a:t>age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29</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19" name="椭圆 18"/>
          <p:cNvSpPr/>
          <p:nvPr/>
        </p:nvSpPr>
        <p:spPr>
          <a:xfrm>
            <a:off x="4511824" y="4895096"/>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肘形连接符 25"/>
          <p:cNvCxnSpPr>
            <a:stCxn id="19" idx="6"/>
            <a:endCxn id="16" idx="1"/>
          </p:cNvCxnSpPr>
          <p:nvPr/>
        </p:nvCxnSpPr>
        <p:spPr bwMode="auto">
          <a:xfrm flipV="1">
            <a:off x="4727849" y="4789118"/>
            <a:ext cx="1795001" cy="214951"/>
          </a:xfrm>
          <a:prstGeom prst="bentConnector3">
            <a:avLst>
              <a:gd name="adj1" fmla="val 64107"/>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42163842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原型式继承</a:t>
            </a:r>
            <a:endParaRPr lang="zh-CN" altLang="en-US" dirty="0"/>
          </a:p>
        </p:txBody>
      </p:sp>
      <p:sp>
        <p:nvSpPr>
          <p:cNvPr id="3" name="内容占位符 2"/>
          <p:cNvSpPr>
            <a:spLocks noGrp="1"/>
          </p:cNvSpPr>
          <p:nvPr>
            <p:ph idx="1"/>
          </p:nvPr>
        </p:nvSpPr>
        <p:spPr/>
        <p:txBody>
          <a:bodyPr/>
          <a:lstStyle/>
          <a:p>
            <a:r>
              <a:rPr lang="en-US" altLang="zh-CN" dirty="0" smtClean="0"/>
              <a:t>Douglas </a:t>
            </a:r>
            <a:r>
              <a:rPr lang="en-US" altLang="zh-CN" dirty="0" err="1" smtClean="0"/>
              <a:t>Crockford</a:t>
            </a:r>
            <a:r>
              <a:rPr lang="zh-CN" altLang="en-US" dirty="0" smtClean="0"/>
              <a:t>发明，基本思想是基于对象的继承</a:t>
            </a:r>
            <a:endParaRPr lang="en-US" altLang="zh-CN" dirty="0" smtClean="0"/>
          </a:p>
          <a:p>
            <a:pPr lvl="1"/>
            <a:r>
              <a:rPr lang="en-US" altLang="zh-CN" dirty="0" smtClean="0"/>
              <a:t>function beget(o){</a:t>
            </a:r>
            <a:br>
              <a:rPr lang="en-US" altLang="zh-CN" dirty="0" smtClean="0"/>
            </a:br>
            <a:r>
              <a:rPr lang="en-US" altLang="zh-CN" dirty="0" smtClean="0"/>
              <a:t>	function F(){}</a:t>
            </a:r>
            <a:br>
              <a:rPr lang="en-US" altLang="zh-CN" dirty="0" smtClean="0"/>
            </a:br>
            <a:r>
              <a:rPr lang="en-US" altLang="zh-CN" dirty="0" smtClean="0"/>
              <a:t>	</a:t>
            </a:r>
            <a:r>
              <a:rPr lang="en-US" altLang="zh-CN" dirty="0" err="1" smtClean="0"/>
              <a:t>F.prototype</a:t>
            </a:r>
            <a:r>
              <a:rPr lang="en-US" altLang="zh-CN" dirty="0" smtClean="0"/>
              <a:t> = o;</a:t>
            </a:r>
            <a:br>
              <a:rPr lang="en-US" altLang="zh-CN" dirty="0" smtClean="0"/>
            </a:br>
            <a:r>
              <a:rPr lang="en-US" altLang="zh-CN" dirty="0" smtClean="0"/>
              <a:t>	return new F();</a:t>
            </a:r>
            <a:br>
              <a:rPr lang="en-US" altLang="zh-CN" dirty="0" smtClean="0"/>
            </a:br>
            <a:r>
              <a:rPr lang="en-US" altLang="zh-CN" dirty="0" smtClean="0"/>
              <a:t>}</a:t>
            </a:r>
          </a:p>
        </p:txBody>
      </p:sp>
    </p:spTree>
    <p:extLst>
      <p:ext uri="{BB962C8B-B14F-4D97-AF65-F5344CB8AC3E}">
        <p14:creationId xmlns:p14="http://schemas.microsoft.com/office/powerpoint/2010/main" val="14191744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原型式继承</a:t>
            </a:r>
          </a:p>
        </p:txBody>
      </p:sp>
      <p:sp>
        <p:nvSpPr>
          <p:cNvPr id="3" name="内容占位符 2"/>
          <p:cNvSpPr>
            <a:spLocks noGrp="1"/>
          </p:cNvSpPr>
          <p:nvPr>
            <p:ph idx="1"/>
          </p:nvPr>
        </p:nvSpPr>
        <p:spPr/>
        <p:txBody>
          <a:bodyPr/>
          <a:lstStyle/>
          <a:p>
            <a:r>
              <a:rPr lang="zh-CN" altLang="en-US" dirty="0"/>
              <a:t>基于已有对象创建新对象，本质上是做了已有对象的浅复制（即不会重新创建引用类型的新实例）</a:t>
            </a:r>
            <a:endParaRPr lang="en-US" altLang="zh-CN" dirty="0"/>
          </a:p>
          <a:p>
            <a:r>
              <a:rPr lang="zh-CN" altLang="en-US" dirty="0" smtClean="0"/>
              <a:t>基于所谓继承就是创建类似的对象的思想</a:t>
            </a:r>
            <a:endParaRPr lang="en-US" altLang="zh-CN" dirty="0" smtClean="0"/>
          </a:p>
          <a:p>
            <a:r>
              <a:rPr lang="zh-CN" altLang="en-US" dirty="0"/>
              <a:t>原型式</a:t>
            </a:r>
            <a:r>
              <a:rPr lang="zh-CN" altLang="en-US" dirty="0" smtClean="0"/>
              <a:t>继承的问题</a:t>
            </a:r>
            <a:endParaRPr lang="en-US" altLang="zh-CN" dirty="0" smtClean="0"/>
          </a:p>
          <a:p>
            <a:pPr lvl="1"/>
            <a:r>
              <a:rPr lang="zh-CN" altLang="en-US" dirty="0" smtClean="0"/>
              <a:t>因为是浅复制，所以初始对象中的引用类型属性会被所有副本共享</a:t>
            </a:r>
            <a:endParaRPr lang="zh-CN" altLang="en-US" dirty="0"/>
          </a:p>
        </p:txBody>
      </p:sp>
    </p:spTree>
    <p:extLst>
      <p:ext uri="{BB962C8B-B14F-4D97-AF65-F5344CB8AC3E}">
        <p14:creationId xmlns:p14="http://schemas.microsoft.com/office/powerpoint/2010/main" val="84361555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原型式继承</a:t>
            </a:r>
          </a:p>
        </p:txBody>
      </p:sp>
      <p:sp>
        <p:nvSpPr>
          <p:cNvPr id="3" name="内容占位符 2"/>
          <p:cNvSpPr>
            <a:spLocks noGrp="1"/>
          </p:cNvSpPr>
          <p:nvPr>
            <p:ph sz="half" idx="1"/>
          </p:nvPr>
        </p:nvSpPr>
        <p:spPr/>
        <p:txBody>
          <a:bodyPr/>
          <a:lstStyle/>
          <a:p>
            <a:r>
              <a:rPr lang="zh-CN" altLang="en-US" dirty="0" smtClean="0"/>
              <a:t>在</a:t>
            </a:r>
            <a:r>
              <a:rPr lang="en-US" altLang="zh-CN" dirty="0" smtClean="0"/>
              <a:t>ECMAScript5</a:t>
            </a:r>
            <a:r>
              <a:rPr lang="zh-CN" altLang="en-US" dirty="0" smtClean="0"/>
              <a:t>中，通过</a:t>
            </a:r>
            <a:r>
              <a:rPr lang="en-US" altLang="zh-CN" dirty="0" err="1" smtClean="0"/>
              <a:t>Object.create</a:t>
            </a:r>
            <a:r>
              <a:rPr lang="en-US" altLang="zh-CN" dirty="0" smtClean="0"/>
              <a:t>()</a:t>
            </a:r>
            <a:r>
              <a:rPr lang="zh-CN" altLang="en-US" dirty="0" smtClean="0"/>
              <a:t>方法规范了原型式继承</a:t>
            </a:r>
            <a:endParaRPr lang="en-US" altLang="zh-CN" dirty="0" smtClean="0"/>
          </a:p>
          <a:p>
            <a:pPr lvl="1"/>
            <a:r>
              <a:rPr lang="zh-CN" altLang="en-US" dirty="0" smtClean="0"/>
              <a:t>接受两个参数，第一个为新对象的原型，第二个为新增的属性</a:t>
            </a:r>
            <a:endParaRPr lang="en-US" altLang="zh-CN" dirty="0" smtClean="0"/>
          </a:p>
          <a:p>
            <a:pPr lvl="1"/>
            <a:r>
              <a:rPr lang="zh-CN" altLang="en-US" dirty="0" smtClean="0"/>
              <a:t>无第二个属性时</a:t>
            </a:r>
            <a:r>
              <a:rPr lang="en-US" altLang="zh-CN" dirty="0" smtClean="0"/>
              <a:t>beget</a:t>
            </a:r>
            <a:r>
              <a:rPr lang="zh-CN" altLang="en-US" dirty="0" smtClean="0"/>
              <a:t>方法作用相同</a:t>
            </a:r>
            <a:endParaRPr lang="en-US" altLang="zh-CN" dirty="0" smtClean="0"/>
          </a:p>
          <a:p>
            <a:pPr lvl="1"/>
            <a:r>
              <a:rPr lang="zh-CN" altLang="en-US" dirty="0"/>
              <a:t>第二</a:t>
            </a:r>
            <a:r>
              <a:rPr lang="zh-CN" altLang="en-US" dirty="0" smtClean="0"/>
              <a:t>个属性可以覆盖原有属性</a:t>
            </a:r>
            <a:endParaRPr lang="en-US" altLang="zh-CN" dirty="0" smtClean="0"/>
          </a:p>
          <a:p>
            <a:pPr lvl="1"/>
            <a:r>
              <a:rPr lang="en-US" altLang="zh-CN" dirty="0" smtClean="0">
                <a:hlinkClick r:id="rId2" action="ppaction://hlinkfile"/>
              </a:rPr>
              <a:t>example</a:t>
            </a:r>
            <a:endParaRPr lang="en-US" altLang="zh-CN" dirty="0" smtClean="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684311"/>
            <a:ext cx="5080000" cy="2556178"/>
          </a:xfrm>
          <a:prstGeom prst="rect">
            <a:avLst/>
          </a:prstGeom>
        </p:spPr>
      </p:pic>
    </p:spTree>
    <p:extLst>
      <p:ext uri="{BB962C8B-B14F-4D97-AF65-F5344CB8AC3E}">
        <p14:creationId xmlns:p14="http://schemas.microsoft.com/office/powerpoint/2010/main" val="307467670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寄生式继承</a:t>
            </a:r>
            <a:endParaRPr lang="zh-CN" altLang="en-US" dirty="0"/>
          </a:p>
        </p:txBody>
      </p:sp>
      <p:sp>
        <p:nvSpPr>
          <p:cNvPr id="3" name="内容占位符 2"/>
          <p:cNvSpPr>
            <a:spLocks noGrp="1"/>
          </p:cNvSpPr>
          <p:nvPr>
            <p:ph idx="1"/>
          </p:nvPr>
        </p:nvSpPr>
        <p:spPr/>
        <p:txBody>
          <a:bodyPr/>
          <a:lstStyle/>
          <a:p>
            <a:r>
              <a:rPr lang="zh-CN" altLang="en-US" dirty="0" smtClean="0"/>
              <a:t>也是</a:t>
            </a:r>
            <a:r>
              <a:rPr lang="en-US" altLang="zh-CN" dirty="0"/>
              <a:t>Douglas </a:t>
            </a:r>
            <a:r>
              <a:rPr lang="en-US" altLang="zh-CN" dirty="0" err="1"/>
              <a:t>Crockford</a:t>
            </a:r>
            <a:r>
              <a:rPr lang="zh-CN" altLang="en-US" dirty="0"/>
              <a:t>发明</a:t>
            </a:r>
            <a:r>
              <a:rPr lang="zh-CN" altLang="en-US" dirty="0" smtClean="0"/>
              <a:t>，对原型式继承的扩展，基本思想是在封装函数中扩展原始对象</a:t>
            </a:r>
            <a:endParaRPr lang="en-US" altLang="zh-CN" dirty="0" smtClean="0"/>
          </a:p>
          <a:p>
            <a:pPr lvl="1"/>
            <a:r>
              <a:rPr lang="en-US" altLang="zh-CN" dirty="0" smtClean="0"/>
              <a:t>function </a:t>
            </a:r>
            <a:r>
              <a:rPr lang="en-US" altLang="zh-CN" dirty="0" err="1" smtClean="0"/>
              <a:t>createExO</a:t>
            </a:r>
            <a:r>
              <a:rPr lang="en-US" altLang="zh-CN" dirty="0" smtClean="0"/>
              <a:t>(o){</a:t>
            </a:r>
            <a:br>
              <a:rPr lang="en-US" altLang="zh-CN" dirty="0" smtClean="0"/>
            </a:br>
            <a:r>
              <a:rPr lang="en-US" altLang="zh-CN" dirty="0" smtClean="0"/>
              <a:t>	</a:t>
            </a:r>
            <a:r>
              <a:rPr lang="en-US" altLang="zh-CN" dirty="0" err="1" smtClean="0"/>
              <a:t>var</a:t>
            </a:r>
            <a:r>
              <a:rPr lang="en-US" altLang="zh-CN" dirty="0" smtClean="0"/>
              <a:t> clone = beget(o);</a:t>
            </a:r>
            <a:br>
              <a:rPr lang="en-US" altLang="zh-CN" dirty="0" smtClean="0"/>
            </a:br>
            <a:r>
              <a:rPr lang="en-US" altLang="zh-CN" dirty="0" smtClean="0"/>
              <a:t>	</a:t>
            </a:r>
            <a:r>
              <a:rPr lang="en-US" altLang="zh-CN" dirty="0" err="1" smtClean="0"/>
              <a:t>clone.extends</a:t>
            </a:r>
            <a:r>
              <a:rPr lang="en-US" altLang="zh-CN" dirty="0"/>
              <a:t> </a:t>
            </a:r>
            <a:r>
              <a:rPr lang="en-US" altLang="zh-CN" dirty="0" smtClean="0"/>
              <a:t>= function(){return “more”;};</a:t>
            </a:r>
            <a:br>
              <a:rPr lang="en-US" altLang="zh-CN" dirty="0" smtClean="0"/>
            </a:br>
            <a:r>
              <a:rPr lang="en-US" altLang="zh-CN" dirty="0" smtClean="0"/>
              <a:t>	return clone;</a:t>
            </a:r>
            <a:br>
              <a:rPr lang="en-US" altLang="zh-CN" dirty="0" smtClean="0"/>
            </a:br>
            <a:r>
              <a:rPr lang="en-US" altLang="zh-CN" dirty="0" smtClean="0"/>
              <a:t>}</a:t>
            </a:r>
          </a:p>
          <a:p>
            <a:r>
              <a:rPr lang="zh-CN" altLang="en-US" dirty="0"/>
              <a:t>寄生式</a:t>
            </a:r>
            <a:r>
              <a:rPr lang="zh-CN" altLang="en-US" dirty="0" smtClean="0"/>
              <a:t>继承的问题</a:t>
            </a:r>
            <a:endParaRPr lang="en-US" altLang="zh-CN" dirty="0" smtClean="0"/>
          </a:p>
          <a:p>
            <a:pPr lvl="1"/>
            <a:r>
              <a:rPr lang="en-US" altLang="zh-CN" dirty="0" err="1" smtClean="0"/>
              <a:t>createExO</a:t>
            </a:r>
            <a:r>
              <a:rPr lang="zh-CN" altLang="en-US" dirty="0" smtClean="0"/>
              <a:t>定义的所有函数都不能复用</a:t>
            </a:r>
            <a:endParaRPr lang="zh-CN" altLang="en-US" dirty="0"/>
          </a:p>
        </p:txBody>
      </p:sp>
    </p:spTree>
    <p:extLst>
      <p:ext uri="{BB962C8B-B14F-4D97-AF65-F5344CB8AC3E}">
        <p14:creationId xmlns:p14="http://schemas.microsoft.com/office/powerpoint/2010/main" val="80803782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寄生组合式继承</a:t>
            </a:r>
            <a:endParaRPr lang="zh-CN" altLang="en-US" dirty="0"/>
          </a:p>
        </p:txBody>
      </p:sp>
      <p:sp>
        <p:nvSpPr>
          <p:cNvPr id="3" name="内容占位符 2"/>
          <p:cNvSpPr>
            <a:spLocks noGrp="1"/>
          </p:cNvSpPr>
          <p:nvPr>
            <p:ph idx="1"/>
          </p:nvPr>
        </p:nvSpPr>
        <p:spPr/>
        <p:txBody>
          <a:bodyPr/>
          <a:lstStyle/>
          <a:p>
            <a:r>
              <a:rPr lang="zh-CN" altLang="en-US" dirty="0" smtClean="0"/>
              <a:t>解决组合式继承中两次</a:t>
            </a:r>
            <a:r>
              <a:rPr lang="zh-CN" altLang="en-US" dirty="0"/>
              <a:t>调用</a:t>
            </a:r>
            <a:r>
              <a:rPr lang="zh-CN" altLang="en-US" dirty="0" smtClean="0"/>
              <a:t>构造函数的问题</a:t>
            </a:r>
            <a:endParaRPr lang="en-US" altLang="zh-CN" dirty="0" smtClean="0"/>
          </a:p>
          <a:p>
            <a:pPr lvl="1"/>
            <a:r>
              <a:rPr lang="en-US" altLang="zh-CN" dirty="0" smtClean="0"/>
              <a:t>function </a:t>
            </a:r>
            <a:r>
              <a:rPr lang="en-US" altLang="zh-CN" dirty="0" err="1" smtClean="0"/>
              <a:t>inheritP</a:t>
            </a:r>
            <a:r>
              <a:rPr lang="en-US" altLang="zh-CN" dirty="0" smtClean="0"/>
              <a:t>(</a:t>
            </a:r>
            <a:r>
              <a:rPr lang="en-US" altLang="zh-CN" dirty="0" err="1" smtClean="0"/>
              <a:t>sub,super</a:t>
            </a:r>
            <a:r>
              <a:rPr lang="en-US" altLang="zh-CN" dirty="0" smtClean="0"/>
              <a:t>){</a:t>
            </a:r>
            <a:br>
              <a:rPr lang="en-US" altLang="zh-CN" dirty="0" smtClean="0"/>
            </a:br>
            <a:r>
              <a:rPr lang="en-US" altLang="zh-CN" dirty="0" smtClean="0"/>
              <a:t>	</a:t>
            </a:r>
            <a:r>
              <a:rPr lang="en-US" altLang="zh-CN" dirty="0" err="1" smtClean="0"/>
              <a:t>var</a:t>
            </a:r>
            <a:r>
              <a:rPr lang="en-US" altLang="zh-CN" dirty="0" smtClean="0"/>
              <a:t> pro = beget(</a:t>
            </a:r>
            <a:r>
              <a:rPr lang="en-US" altLang="zh-CN" dirty="0" err="1" smtClean="0"/>
              <a:t>super.prototype</a:t>
            </a:r>
            <a:r>
              <a:rPr lang="en-US" altLang="zh-CN" dirty="0" smtClean="0"/>
              <a:t>);</a:t>
            </a:r>
            <a:br>
              <a:rPr lang="en-US" altLang="zh-CN" dirty="0" smtClean="0"/>
            </a:br>
            <a:r>
              <a:rPr lang="en-US" altLang="zh-CN" dirty="0" smtClean="0"/>
              <a:t>	</a:t>
            </a:r>
            <a:r>
              <a:rPr lang="en-US" altLang="zh-CN" dirty="0" err="1" smtClean="0"/>
              <a:t>pro.constructor</a:t>
            </a:r>
            <a:r>
              <a:rPr lang="en-US" altLang="zh-CN" dirty="0" smtClean="0"/>
              <a:t> = sub;</a:t>
            </a:r>
            <a:br>
              <a:rPr lang="en-US" altLang="zh-CN" dirty="0" smtClean="0"/>
            </a:br>
            <a:r>
              <a:rPr lang="en-US" altLang="zh-CN" dirty="0" smtClean="0"/>
              <a:t>	</a:t>
            </a:r>
            <a:r>
              <a:rPr lang="en-US" altLang="zh-CN" dirty="0" err="1" smtClean="0"/>
              <a:t>sub.prototype</a:t>
            </a:r>
            <a:r>
              <a:rPr lang="en-US" altLang="zh-CN" dirty="0" smtClean="0"/>
              <a:t> = pro;}</a:t>
            </a:r>
          </a:p>
          <a:p>
            <a:pPr lvl="1"/>
            <a:r>
              <a:rPr lang="en-US" altLang="zh-CN" sz="1800" dirty="0"/>
              <a:t>function </a:t>
            </a:r>
            <a:r>
              <a:rPr lang="en-US" altLang="zh-CN" sz="1800" dirty="0" err="1"/>
              <a:t>SuperType</a:t>
            </a:r>
            <a:r>
              <a:rPr lang="en-US" altLang="zh-CN" sz="1800" dirty="0"/>
              <a:t>(name){ this.name = name; }</a:t>
            </a:r>
            <a:br>
              <a:rPr lang="en-US" altLang="zh-CN" sz="1800" dirty="0"/>
            </a:br>
            <a:r>
              <a:rPr lang="en-US" altLang="zh-CN" sz="1800" dirty="0" err="1"/>
              <a:t>SuperType.prototype.sayName</a:t>
            </a:r>
            <a:r>
              <a:rPr lang="en-US" altLang="zh-CN" sz="1800" dirty="0"/>
              <a:t>=function(){return this.name;};</a:t>
            </a:r>
            <a:br>
              <a:rPr lang="en-US" altLang="zh-CN" sz="1800" dirty="0"/>
            </a:br>
            <a:r>
              <a:rPr lang="en-US" altLang="zh-CN" sz="1800" dirty="0"/>
              <a:t>function </a:t>
            </a:r>
            <a:r>
              <a:rPr lang="en-US" altLang="zh-CN" sz="1800" dirty="0" err="1"/>
              <a:t>SubType</a:t>
            </a:r>
            <a:r>
              <a:rPr lang="en-US" altLang="zh-CN" sz="1800" dirty="0"/>
              <a:t>(name, age){ </a:t>
            </a:r>
            <a:r>
              <a:rPr lang="en-US" altLang="zh-CN" sz="1800" dirty="0" err="1"/>
              <a:t>SuperType.call</a:t>
            </a:r>
            <a:r>
              <a:rPr lang="en-US" altLang="zh-CN" sz="1800" dirty="0"/>
              <a:t>   (</a:t>
            </a:r>
            <a:r>
              <a:rPr lang="en-US" altLang="zh-CN" sz="1800" dirty="0" err="1"/>
              <a:t>this,name</a:t>
            </a:r>
            <a:r>
              <a:rPr lang="en-US" altLang="zh-CN" sz="1800" dirty="0"/>
              <a:t>);	</a:t>
            </a:r>
            <a:r>
              <a:rPr lang="en-US" altLang="zh-CN" sz="1800" dirty="0" err="1"/>
              <a:t>this.age</a:t>
            </a:r>
            <a:r>
              <a:rPr lang="en-US" altLang="zh-CN" sz="1800" dirty="0"/>
              <a:t> = age; }</a:t>
            </a:r>
            <a:r>
              <a:rPr lang="en-US" altLang="zh-CN" dirty="0"/>
              <a:t/>
            </a:r>
            <a:br>
              <a:rPr lang="en-US" altLang="zh-CN" dirty="0"/>
            </a:br>
            <a:r>
              <a:rPr lang="en-US" altLang="zh-CN" dirty="0" err="1" smtClean="0"/>
              <a:t>inheritP</a:t>
            </a:r>
            <a:r>
              <a:rPr lang="en-US" altLang="zh-CN" dirty="0" smtClean="0"/>
              <a:t>(</a:t>
            </a:r>
            <a:r>
              <a:rPr lang="en-US" altLang="zh-CN" dirty="0" err="1"/>
              <a:t>SubType</a:t>
            </a:r>
            <a:r>
              <a:rPr lang="en-US" altLang="zh-CN" dirty="0" smtClean="0"/>
              <a:t>,</a:t>
            </a:r>
            <a:r>
              <a:rPr lang="en-US" altLang="zh-CN" dirty="0"/>
              <a:t> </a:t>
            </a:r>
            <a:r>
              <a:rPr lang="en-US" altLang="zh-CN" dirty="0" err="1"/>
              <a:t>SuperType</a:t>
            </a:r>
            <a:r>
              <a:rPr lang="en-US" altLang="zh-CN" dirty="0" smtClean="0"/>
              <a:t>);</a:t>
            </a:r>
            <a:r>
              <a:rPr lang="en-US" altLang="zh-CN" dirty="0"/>
              <a:t/>
            </a:r>
            <a:br>
              <a:rPr lang="en-US" altLang="zh-CN" dirty="0"/>
            </a:br>
            <a:r>
              <a:rPr lang="en-US" altLang="zh-CN" sz="1800" dirty="0" err="1"/>
              <a:t>SubType</a:t>
            </a:r>
            <a:r>
              <a:rPr lang="en-US" altLang="zh-CN" sz="1800" dirty="0"/>
              <a:t>. </a:t>
            </a:r>
            <a:r>
              <a:rPr lang="en-US" altLang="zh-CN" sz="1800" dirty="0" err="1"/>
              <a:t>prototype.sayAge</a:t>
            </a:r>
            <a:r>
              <a:rPr lang="en-US" altLang="zh-CN" sz="1800" dirty="0"/>
              <a:t>=function(){return </a:t>
            </a:r>
            <a:r>
              <a:rPr lang="en-US" altLang="zh-CN" sz="1800" dirty="0" err="1"/>
              <a:t>this.age</a:t>
            </a:r>
            <a:r>
              <a:rPr lang="en-US" altLang="zh-CN" sz="1800" dirty="0"/>
              <a:t>;};</a:t>
            </a:r>
            <a:br>
              <a:rPr lang="en-US" altLang="zh-CN" sz="1800" dirty="0"/>
            </a:br>
            <a:r>
              <a:rPr lang="en-US" altLang="zh-CN" sz="1800" dirty="0" err="1"/>
              <a:t>var</a:t>
            </a:r>
            <a:r>
              <a:rPr lang="en-US" altLang="zh-CN" sz="1800" dirty="0"/>
              <a:t> instance = new </a:t>
            </a:r>
            <a:r>
              <a:rPr lang="en-US" altLang="zh-CN" sz="1800" dirty="0" err="1"/>
              <a:t>SubType</a:t>
            </a:r>
            <a:r>
              <a:rPr lang="en-US" altLang="zh-CN" sz="1800" dirty="0"/>
              <a:t>(“Zakas”,29);</a:t>
            </a:r>
          </a:p>
          <a:p>
            <a:pPr lvl="1"/>
            <a:r>
              <a:rPr lang="en-US" altLang="zh-CN" dirty="0" smtClean="0">
                <a:hlinkClick r:id="rId3" action="ppaction://hlinkfile"/>
              </a:rPr>
              <a:t>example1</a:t>
            </a:r>
            <a:r>
              <a:rPr lang="en-US" altLang="zh-CN" dirty="0" smtClean="0"/>
              <a:t> vs. </a:t>
            </a:r>
            <a:r>
              <a:rPr lang="en-US" altLang="zh-CN" dirty="0" smtClean="0">
                <a:hlinkClick r:id="rId4" action="ppaction://hlinkfile"/>
              </a:rPr>
              <a:t>example2</a:t>
            </a:r>
            <a:endParaRPr lang="en-US" altLang="zh-CN" dirty="0"/>
          </a:p>
          <a:p>
            <a:pPr lvl="1"/>
            <a:endParaRPr lang="zh-CN" altLang="en-US" dirty="0"/>
          </a:p>
        </p:txBody>
      </p:sp>
    </p:spTree>
    <p:extLst>
      <p:ext uri="{BB962C8B-B14F-4D97-AF65-F5344CB8AC3E}">
        <p14:creationId xmlns:p14="http://schemas.microsoft.com/office/powerpoint/2010/main" val="252894566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5624" y="-292217"/>
            <a:ext cx="7772400" cy="1143000"/>
          </a:xfrm>
        </p:spPr>
        <p:txBody>
          <a:bodyPr/>
          <a:lstStyle/>
          <a:p>
            <a:r>
              <a:rPr lang="zh-CN" altLang="en-US" dirty="0" smtClean="0"/>
              <a:t>寄生组合式继承</a:t>
            </a:r>
            <a:endParaRPr lang="zh-CN" altLang="en-US" dirty="0"/>
          </a:p>
        </p:txBody>
      </p:sp>
      <p:graphicFrame>
        <p:nvGraphicFramePr>
          <p:cNvPr id="5" name="内容占位符 3"/>
          <p:cNvGraphicFramePr>
            <a:graphicFrameLocks noGrp="1"/>
          </p:cNvGraphicFramePr>
          <p:nvPr>
            <p:ph idx="1"/>
            <p:extLst/>
          </p:nvPr>
        </p:nvGraphicFramePr>
        <p:xfrm>
          <a:off x="2315580" y="1080592"/>
          <a:ext cx="3097628" cy="1363216"/>
        </p:xfrm>
        <a:graphic>
          <a:graphicData uri="http://schemas.openxmlformats.org/drawingml/2006/table">
            <a:tbl>
              <a:tblPr firstRow="1" bandRow="1">
                <a:tableStyleId>{7E9639D4-E3E2-4D34-9284-5A2195B3D0D7}</a:tableStyleId>
              </a:tblPr>
              <a:tblGrid>
                <a:gridCol w="1548814">
                  <a:extLst>
                    <a:ext uri="{9D8B030D-6E8A-4147-A177-3AD203B41FA5}">
                      <a16:colId xmlns:a16="http://schemas.microsoft.com/office/drawing/2014/main" val="20000"/>
                    </a:ext>
                  </a:extLst>
                </a:gridCol>
                <a:gridCol w="1548814">
                  <a:extLst>
                    <a:ext uri="{9D8B030D-6E8A-4147-A177-3AD203B41FA5}">
                      <a16:colId xmlns:a16="http://schemas.microsoft.com/office/drawing/2014/main" val="20001"/>
                    </a:ext>
                  </a:extLst>
                </a:gridCol>
              </a:tblGrid>
              <a:tr h="681608">
                <a:tc gridSpan="2">
                  <a:txBody>
                    <a:bodyPr/>
                    <a:lstStyle/>
                    <a:p>
                      <a:pPr algn="ctr"/>
                      <a:r>
                        <a:rPr lang="en-US" altLang="zh-CN" sz="2800" dirty="0" err="1" smtClean="0"/>
                        <a:t>SuperType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graphicFrame>
        <p:nvGraphicFramePr>
          <p:cNvPr id="6" name="内容占位符 3"/>
          <p:cNvGraphicFramePr>
            <a:graphicFrameLocks/>
          </p:cNvGraphicFramePr>
          <p:nvPr>
            <p:extLst/>
          </p:nvPr>
        </p:nvGraphicFramePr>
        <p:xfrm>
          <a:off x="6456040" y="1080592"/>
          <a:ext cx="3529676" cy="2044824"/>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400" dirty="0" err="1" smtClean="0"/>
                        <a:t>SuperType</a:t>
                      </a:r>
                      <a:r>
                        <a:rPr lang="en-US" altLang="zh-CN" sz="2400" dirty="0" smtClean="0"/>
                        <a:t> Prototype</a:t>
                      </a:r>
                      <a:endParaRPr lang="zh-CN" altLang="en-US" sz="24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constructor</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err="1" smtClean="0"/>
                        <a:t>sayName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(function)</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7" name="肘形连接符 6"/>
          <p:cNvCxnSpPr>
            <a:stCxn id="11" idx="6"/>
            <a:endCxn id="6" idx="1"/>
          </p:cNvCxnSpPr>
          <p:nvPr/>
        </p:nvCxnSpPr>
        <p:spPr>
          <a:xfrm flipV="1">
            <a:off x="4664432" y="2103004"/>
            <a:ext cx="1791609" cy="12700"/>
          </a:xfrm>
          <a:prstGeom prst="bentConnector3">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2" idx="6"/>
            <a:endCxn id="5" idx="0"/>
          </p:cNvCxnSpPr>
          <p:nvPr/>
        </p:nvCxnSpPr>
        <p:spPr>
          <a:xfrm flipH="1" flipV="1">
            <a:off x="3864394" y="1080592"/>
            <a:ext cx="5316910" cy="979574"/>
          </a:xfrm>
          <a:prstGeom prst="bentConnector4">
            <a:avLst>
              <a:gd name="adj1" fmla="val -21497"/>
              <a:gd name="adj2" fmla="val 123337"/>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内容占位符 3"/>
          <p:cNvGraphicFramePr>
            <a:graphicFrameLocks/>
          </p:cNvGraphicFramePr>
          <p:nvPr>
            <p:extLst/>
          </p:nvPr>
        </p:nvGraphicFramePr>
        <p:xfrm>
          <a:off x="2338615" y="2553878"/>
          <a:ext cx="3203072" cy="1363216"/>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err="1" smtClean="0"/>
                        <a:t>SubType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10" name="肘形连接符 9"/>
          <p:cNvCxnSpPr>
            <a:stCxn id="13" idx="6"/>
            <a:endCxn id="16" idx="1"/>
          </p:cNvCxnSpPr>
          <p:nvPr/>
        </p:nvCxnSpPr>
        <p:spPr>
          <a:xfrm>
            <a:off x="4664431" y="3493821"/>
            <a:ext cx="1858418" cy="1224621"/>
          </a:xfrm>
          <a:prstGeom prst="bentConnector3">
            <a:avLst>
              <a:gd name="adj1" fmla="val 76494"/>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448407" y="2006732"/>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965280" y="1951194"/>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48407" y="3384848"/>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内容占位符 3"/>
          <p:cNvGraphicFramePr>
            <a:graphicFrameLocks/>
          </p:cNvGraphicFramePr>
          <p:nvPr>
            <p:extLst/>
          </p:nvPr>
        </p:nvGraphicFramePr>
        <p:xfrm>
          <a:off x="6522849" y="3355225"/>
          <a:ext cx="3529676" cy="2726432"/>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400" dirty="0" err="1" smtClean="0"/>
                        <a:t>SubType</a:t>
                      </a:r>
                      <a:r>
                        <a:rPr lang="en-US" altLang="zh-CN" sz="2400" dirty="0" smtClean="0"/>
                        <a:t> Prototype</a:t>
                      </a:r>
                      <a:endParaRPr lang="zh-CN" altLang="en-US" sz="24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constructor</a:t>
                      </a:r>
                      <a:endParaRPr lang="zh-CN" altLang="en-US" sz="2400" dirty="0" smtClean="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r h="681608">
                <a:tc>
                  <a:txBody>
                    <a:bodyPr/>
                    <a:lstStyle/>
                    <a:p>
                      <a:pPr algn="ctr"/>
                      <a:r>
                        <a:rPr lang="en-US" altLang="zh-CN" sz="2400" dirty="0" err="1" smtClean="0"/>
                        <a:t>sayAge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(function)</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17" name="椭圆 16"/>
          <p:cNvSpPr/>
          <p:nvPr/>
        </p:nvSpPr>
        <p:spPr>
          <a:xfrm>
            <a:off x="8971944" y="4248944"/>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a:stCxn id="17" idx="6"/>
            <a:endCxn id="9" idx="3"/>
          </p:cNvCxnSpPr>
          <p:nvPr/>
        </p:nvCxnSpPr>
        <p:spPr bwMode="auto">
          <a:xfrm flipH="1" flipV="1">
            <a:off x="5541688" y="3235486"/>
            <a:ext cx="3646281" cy="1122430"/>
          </a:xfrm>
          <a:prstGeom prst="bentConnector3">
            <a:avLst>
              <a:gd name="adj1" fmla="val -33661"/>
            </a:avLst>
          </a:prstGeom>
          <a:solidFill>
            <a:schemeClr val="accent1"/>
          </a:solidFill>
          <a:ln w="9525"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8" name="内容占位符 3"/>
          <p:cNvGraphicFramePr>
            <a:graphicFrameLocks/>
          </p:cNvGraphicFramePr>
          <p:nvPr>
            <p:extLst/>
          </p:nvPr>
        </p:nvGraphicFramePr>
        <p:xfrm>
          <a:off x="2357163" y="4060987"/>
          <a:ext cx="3203072" cy="2726432"/>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smtClean="0"/>
                        <a:t>instance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name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a:t>
                      </a:r>
                      <a:r>
                        <a:rPr lang="en-US" altLang="zh-CN" sz="2400" dirty="0" err="1" smtClean="0"/>
                        <a:t>Zakas</a:t>
                      </a:r>
                      <a:r>
                        <a:rPr lang="en-US" altLang="zh-CN" sz="2400" dirty="0" smtClean="0"/>
                        <a:t>”</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r h="681608">
                <a:tc>
                  <a:txBody>
                    <a:bodyPr/>
                    <a:lstStyle/>
                    <a:p>
                      <a:pPr algn="ctr"/>
                      <a:r>
                        <a:rPr lang="en-US" altLang="zh-CN" sz="2400" dirty="0" smtClean="0"/>
                        <a:t>age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29</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19" name="椭圆 18"/>
          <p:cNvSpPr/>
          <p:nvPr/>
        </p:nvSpPr>
        <p:spPr>
          <a:xfrm>
            <a:off x="4511824" y="4939248"/>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肘形连接符 25"/>
          <p:cNvCxnSpPr>
            <a:stCxn id="19" idx="6"/>
            <a:endCxn id="16" idx="1"/>
          </p:cNvCxnSpPr>
          <p:nvPr/>
        </p:nvCxnSpPr>
        <p:spPr bwMode="auto">
          <a:xfrm flipV="1">
            <a:off x="4727849" y="4718442"/>
            <a:ext cx="1795001" cy="329779"/>
          </a:xfrm>
          <a:prstGeom prst="bentConnector3">
            <a:avLst>
              <a:gd name="adj1" fmla="val 75079"/>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椭圆 21"/>
          <p:cNvSpPr/>
          <p:nvPr/>
        </p:nvSpPr>
        <p:spPr>
          <a:xfrm>
            <a:off x="8976320" y="4939248"/>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肘形连接符 34"/>
          <p:cNvCxnSpPr>
            <a:endCxn id="6" idx="3"/>
          </p:cNvCxnSpPr>
          <p:nvPr/>
        </p:nvCxnSpPr>
        <p:spPr bwMode="auto">
          <a:xfrm rot="5400000" flipH="1" flipV="1">
            <a:off x="8116422" y="3178926"/>
            <a:ext cx="2945216" cy="793372"/>
          </a:xfrm>
          <a:prstGeom prst="bentConnector4">
            <a:avLst>
              <a:gd name="adj1" fmla="val -315"/>
              <a:gd name="adj2" fmla="val 128814"/>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7643078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class</a:t>
            </a:r>
            <a:r>
              <a:rPr lang="zh-CN" altLang="en-US" dirty="0" smtClean="0"/>
              <a:t>的继承</a:t>
            </a:r>
            <a:endParaRPr lang="zh-CN" altLang="en-US" dirty="0"/>
          </a:p>
        </p:txBody>
      </p:sp>
      <p:sp>
        <p:nvSpPr>
          <p:cNvPr id="3" name="内容占位符 2"/>
          <p:cNvSpPr>
            <a:spLocks noGrp="1"/>
          </p:cNvSpPr>
          <p:nvPr>
            <p:ph idx="1"/>
          </p:nvPr>
        </p:nvSpPr>
        <p:spPr/>
        <p:txBody>
          <a:bodyPr/>
          <a:lstStyle/>
          <a:p>
            <a:r>
              <a:rPr lang="en-US" altLang="zh-CN" dirty="0"/>
              <a:t>ES6</a:t>
            </a:r>
            <a:r>
              <a:rPr lang="zh-CN" altLang="en-US" dirty="0"/>
              <a:t>中引入了新</a:t>
            </a:r>
            <a:r>
              <a:rPr lang="zh-CN" altLang="en-US" dirty="0" smtClean="0"/>
              <a:t>关键字</a:t>
            </a:r>
            <a:r>
              <a:rPr lang="en-US" altLang="zh-CN" dirty="0" smtClean="0"/>
              <a:t>extends</a:t>
            </a:r>
            <a:r>
              <a:rPr lang="zh-CN" altLang="en-US" dirty="0" smtClean="0"/>
              <a:t>来</a:t>
            </a:r>
            <a:r>
              <a:rPr lang="zh-CN" altLang="en-US" dirty="0"/>
              <a:t>提供类似传统</a:t>
            </a:r>
            <a:r>
              <a:rPr lang="en-US" altLang="zh-CN" dirty="0"/>
              <a:t>OO</a:t>
            </a:r>
            <a:r>
              <a:rPr lang="zh-CN" altLang="en-US" dirty="0"/>
              <a:t>语言的</a:t>
            </a:r>
            <a:r>
              <a:rPr lang="zh-CN" altLang="en-US" dirty="0" smtClean="0"/>
              <a:t>对象</a:t>
            </a:r>
            <a:r>
              <a:rPr lang="zh-CN" altLang="en-US" dirty="0"/>
              <a:t>继承</a:t>
            </a:r>
            <a:r>
              <a:rPr lang="zh-CN" altLang="en-US" dirty="0" smtClean="0"/>
              <a:t>方式</a:t>
            </a:r>
            <a:endParaRPr lang="en-US" altLang="zh-CN" dirty="0" smtClean="0"/>
          </a:p>
          <a:p>
            <a:pPr lvl="1"/>
            <a:r>
              <a:rPr lang="en-US" altLang="zh-CN" dirty="0"/>
              <a:t>class </a:t>
            </a:r>
            <a:r>
              <a:rPr lang="en-US" altLang="zh-CN" dirty="0" err="1"/>
              <a:t>SuperType</a:t>
            </a:r>
            <a:r>
              <a:rPr lang="en-US" altLang="zh-CN" dirty="0"/>
              <a:t>{ </a:t>
            </a:r>
            <a:r>
              <a:rPr lang="en-US" altLang="zh-CN" dirty="0" smtClean="0"/>
              <a:t/>
            </a:r>
            <a:br>
              <a:rPr lang="en-US" altLang="zh-CN" dirty="0" smtClean="0"/>
            </a:br>
            <a:r>
              <a:rPr lang="en-US" altLang="zh-CN" dirty="0" smtClean="0"/>
              <a:t>  constructor(id</a:t>
            </a:r>
            <a:r>
              <a:rPr lang="en-US" altLang="zh-CN" dirty="0"/>
              <a:t>){this.id = id</a:t>
            </a:r>
            <a:r>
              <a:rPr lang="en-US" altLang="zh-CN" dirty="0" smtClean="0"/>
              <a:t>;}</a:t>
            </a:r>
            <a:br>
              <a:rPr lang="en-US" altLang="zh-CN" dirty="0" smtClean="0"/>
            </a:br>
            <a:r>
              <a:rPr lang="en-US" altLang="zh-CN" dirty="0" smtClean="0"/>
              <a:t>  </a:t>
            </a:r>
            <a:r>
              <a:rPr lang="en-US" altLang="zh-CN" dirty="0" err="1" smtClean="0"/>
              <a:t>getId</a:t>
            </a:r>
            <a:r>
              <a:rPr lang="en-US" altLang="zh-CN" dirty="0"/>
              <a:t>(){return this.id;} </a:t>
            </a:r>
            <a:r>
              <a:rPr lang="en-US" altLang="zh-CN" dirty="0" smtClean="0"/>
              <a:t> }</a:t>
            </a:r>
            <a:br>
              <a:rPr lang="en-US" altLang="zh-CN" dirty="0" smtClean="0"/>
            </a:br>
            <a:r>
              <a:rPr lang="en-US" altLang="zh-CN" dirty="0" smtClean="0"/>
              <a:t>class </a:t>
            </a:r>
            <a:r>
              <a:rPr lang="en-US" altLang="zh-CN" dirty="0" err="1"/>
              <a:t>SubType</a:t>
            </a:r>
            <a:r>
              <a:rPr lang="en-US" altLang="zh-CN" dirty="0"/>
              <a:t> extends </a:t>
            </a:r>
            <a:r>
              <a:rPr lang="en-US" altLang="zh-CN" dirty="0" err="1"/>
              <a:t>SuperType</a:t>
            </a:r>
            <a:r>
              <a:rPr lang="en-US" altLang="zh-CN" dirty="0"/>
              <a:t>{ 	constructor(</a:t>
            </a:r>
            <a:r>
              <a:rPr lang="en-US" altLang="zh-CN" dirty="0" err="1"/>
              <a:t>id,name</a:t>
            </a:r>
            <a:r>
              <a:rPr lang="en-US" altLang="zh-CN" dirty="0" smtClean="0"/>
              <a:t>){</a:t>
            </a:r>
            <a:br>
              <a:rPr lang="en-US" altLang="zh-CN" dirty="0" smtClean="0"/>
            </a:br>
            <a:r>
              <a:rPr lang="en-US" altLang="zh-CN" dirty="0" smtClean="0"/>
              <a:t>     super(id);  this.name </a:t>
            </a:r>
            <a:r>
              <a:rPr lang="en-US" altLang="zh-CN" dirty="0"/>
              <a:t>= name</a:t>
            </a:r>
            <a:r>
              <a:rPr lang="en-US" altLang="zh-CN" dirty="0" smtClean="0"/>
              <a:t>;</a:t>
            </a:r>
            <a:r>
              <a:rPr lang="en-US" altLang="zh-CN" dirty="0"/>
              <a:t>	</a:t>
            </a:r>
            <a:r>
              <a:rPr lang="en-US" altLang="zh-CN" dirty="0" smtClean="0"/>
              <a:t>}</a:t>
            </a:r>
            <a:br>
              <a:rPr lang="en-US" altLang="zh-CN" dirty="0" smtClean="0"/>
            </a:br>
            <a:r>
              <a:rPr lang="en-US" altLang="zh-CN" dirty="0" smtClean="0"/>
              <a:t>  </a:t>
            </a:r>
            <a:r>
              <a:rPr lang="en-US" altLang="zh-CN" dirty="0" err="1" smtClean="0"/>
              <a:t>getId</a:t>
            </a:r>
            <a:r>
              <a:rPr lang="en-US" altLang="zh-CN" dirty="0"/>
              <a:t>(){return </a:t>
            </a:r>
            <a:r>
              <a:rPr lang="en-US" altLang="zh-CN" dirty="0" err="1"/>
              <a:t>super.getId</a:t>
            </a:r>
            <a:r>
              <a:rPr lang="en-US" altLang="zh-CN" dirty="0"/>
              <a:t>();} 	</a:t>
            </a:r>
            <a:r>
              <a:rPr lang="en-US" altLang="zh-CN" dirty="0" err="1"/>
              <a:t>getName</a:t>
            </a:r>
            <a:r>
              <a:rPr lang="en-US" altLang="zh-CN" dirty="0"/>
              <a:t>(){return this.name;} </a:t>
            </a:r>
            <a:r>
              <a:rPr lang="en-US" altLang="zh-CN" dirty="0" smtClean="0"/>
              <a:t>}</a:t>
            </a:r>
            <a:br>
              <a:rPr lang="en-US" altLang="zh-CN" dirty="0" smtClean="0"/>
            </a:br>
            <a:r>
              <a:rPr lang="en-US" altLang="zh-CN" dirty="0" err="1" smtClean="0"/>
              <a:t>var</a:t>
            </a:r>
            <a:r>
              <a:rPr lang="en-US" altLang="zh-CN" dirty="0" smtClean="0"/>
              <a:t> </a:t>
            </a:r>
            <a:r>
              <a:rPr lang="en-US" altLang="zh-CN" dirty="0"/>
              <a:t>instance = new </a:t>
            </a:r>
            <a:r>
              <a:rPr lang="en-US" altLang="zh-CN" dirty="0" err="1"/>
              <a:t>SubType</a:t>
            </a:r>
            <a:r>
              <a:rPr lang="en-US" altLang="zh-CN" dirty="0"/>
              <a:t>("992407","zdl</a:t>
            </a:r>
            <a:r>
              <a:rPr lang="en-US" altLang="zh-CN" dirty="0" smtClean="0"/>
              <a:t>");</a:t>
            </a:r>
          </a:p>
          <a:p>
            <a:pPr lvl="1"/>
            <a:r>
              <a:rPr lang="en-US" altLang="zh-CN" dirty="0" smtClean="0">
                <a:hlinkClick r:id="rId3" action="ppaction://hlinkfile"/>
              </a:rPr>
              <a:t>example</a:t>
            </a:r>
            <a:endParaRPr lang="en-US" altLang="zh-CN" dirty="0"/>
          </a:p>
        </p:txBody>
      </p:sp>
    </p:spTree>
    <p:extLst>
      <p:ext uri="{BB962C8B-B14F-4D97-AF65-F5344CB8AC3E}">
        <p14:creationId xmlns:p14="http://schemas.microsoft.com/office/powerpoint/2010/main" val="211919006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class</a:t>
            </a:r>
            <a:r>
              <a:rPr lang="zh-CN" altLang="en-US" dirty="0"/>
              <a:t>的继承</a:t>
            </a:r>
          </a:p>
        </p:txBody>
      </p:sp>
      <p:sp>
        <p:nvSpPr>
          <p:cNvPr id="3" name="内容占位符 2"/>
          <p:cNvSpPr>
            <a:spLocks noGrp="1"/>
          </p:cNvSpPr>
          <p:nvPr>
            <p:ph idx="1"/>
          </p:nvPr>
        </p:nvSpPr>
        <p:spPr/>
        <p:txBody>
          <a:bodyPr/>
          <a:lstStyle/>
          <a:p>
            <a:r>
              <a:rPr lang="zh-CN" altLang="en-US" dirty="0" smtClean="0"/>
              <a:t>使用</a:t>
            </a:r>
            <a:r>
              <a:rPr lang="en-US" altLang="zh-CN" dirty="0" smtClean="0"/>
              <a:t>extends</a:t>
            </a:r>
            <a:r>
              <a:rPr lang="zh-CN" altLang="en-US" dirty="0" smtClean="0"/>
              <a:t>继承的注意点</a:t>
            </a:r>
            <a:endParaRPr lang="en-US" altLang="zh-CN" dirty="0" smtClean="0"/>
          </a:p>
          <a:p>
            <a:pPr lvl="1"/>
            <a:r>
              <a:rPr lang="zh-CN" altLang="en-US" dirty="0" smtClean="0"/>
              <a:t>子类必须在</a:t>
            </a:r>
            <a:r>
              <a:rPr lang="en-US" altLang="zh-CN" dirty="0" smtClean="0"/>
              <a:t>constructor</a:t>
            </a:r>
            <a:r>
              <a:rPr lang="zh-CN" altLang="en-US" dirty="0" smtClean="0"/>
              <a:t>中调用</a:t>
            </a:r>
            <a:r>
              <a:rPr lang="en-US" altLang="zh-CN" dirty="0" smtClean="0"/>
              <a:t>super()</a:t>
            </a:r>
            <a:r>
              <a:rPr lang="zh-CN" altLang="en-US" dirty="0" smtClean="0"/>
              <a:t>方法</a:t>
            </a:r>
            <a:endParaRPr lang="en-US" altLang="zh-CN" dirty="0" smtClean="0"/>
          </a:p>
          <a:p>
            <a:pPr lvl="2"/>
            <a:r>
              <a:rPr lang="zh-CN" altLang="en-US" dirty="0" smtClean="0"/>
              <a:t>因为</a:t>
            </a:r>
            <a:r>
              <a:rPr lang="en-US" altLang="zh-CN" dirty="0" smtClean="0"/>
              <a:t>ES6</a:t>
            </a:r>
            <a:r>
              <a:rPr lang="zh-CN" altLang="en-US" dirty="0" smtClean="0"/>
              <a:t>的继承机制本质是先创造父类实例对象</a:t>
            </a:r>
            <a:r>
              <a:rPr lang="en-US" altLang="zh-CN" dirty="0" smtClean="0"/>
              <a:t>this</a:t>
            </a:r>
            <a:r>
              <a:rPr lang="zh-CN" altLang="en-US" dirty="0" smtClean="0"/>
              <a:t>，然后再用子类构造函数修改</a:t>
            </a:r>
            <a:r>
              <a:rPr lang="en-US" altLang="zh-CN" dirty="0" smtClean="0"/>
              <a:t>this</a:t>
            </a:r>
          </a:p>
          <a:p>
            <a:pPr lvl="2"/>
            <a:r>
              <a:rPr lang="zh-CN" altLang="en-US" dirty="0" smtClean="0"/>
              <a:t>而</a:t>
            </a:r>
            <a:r>
              <a:rPr lang="en-US" altLang="zh-CN" dirty="0" smtClean="0"/>
              <a:t>ES5</a:t>
            </a:r>
            <a:r>
              <a:rPr lang="zh-CN" altLang="en-US" dirty="0" smtClean="0"/>
              <a:t>中，本质是先创造子类实例对象</a:t>
            </a:r>
            <a:r>
              <a:rPr lang="en-US" altLang="zh-CN" dirty="0" smtClean="0"/>
              <a:t>this</a:t>
            </a:r>
            <a:r>
              <a:rPr lang="zh-CN" altLang="en-US" dirty="0" smtClean="0"/>
              <a:t>，再将父类方法添加到</a:t>
            </a:r>
            <a:r>
              <a:rPr lang="en-US" altLang="zh-CN" dirty="0" smtClean="0"/>
              <a:t>this</a:t>
            </a:r>
            <a:r>
              <a:rPr lang="zh-CN" altLang="en-US" dirty="0" smtClean="0"/>
              <a:t>上</a:t>
            </a:r>
            <a:endParaRPr lang="en-US" altLang="zh-CN" dirty="0" smtClean="0"/>
          </a:p>
          <a:p>
            <a:pPr lvl="1"/>
            <a:r>
              <a:rPr lang="zh-CN" altLang="en-US" dirty="0"/>
              <a:t>子</a:t>
            </a:r>
            <a:r>
              <a:rPr lang="zh-CN" altLang="en-US" dirty="0" smtClean="0"/>
              <a:t>类</a:t>
            </a:r>
            <a:r>
              <a:rPr lang="en-US" altLang="zh-CN" dirty="0" smtClean="0"/>
              <a:t>constructor</a:t>
            </a:r>
            <a:r>
              <a:rPr lang="zh-CN" altLang="en-US" dirty="0" smtClean="0"/>
              <a:t>中必须先调用</a:t>
            </a:r>
            <a:r>
              <a:rPr lang="en-US" altLang="zh-CN" dirty="0" smtClean="0"/>
              <a:t>super()</a:t>
            </a:r>
            <a:r>
              <a:rPr lang="zh-CN" altLang="en-US" dirty="0" smtClean="0"/>
              <a:t>，才能使用</a:t>
            </a:r>
            <a:r>
              <a:rPr lang="en-US" altLang="zh-CN" dirty="0" smtClean="0"/>
              <a:t>this</a:t>
            </a:r>
            <a:r>
              <a:rPr lang="zh-CN" altLang="en-US" dirty="0" smtClean="0"/>
              <a:t>（除非直接显式返回一个对象）</a:t>
            </a:r>
            <a:endParaRPr lang="en-US" altLang="zh-CN" dirty="0" smtClean="0"/>
          </a:p>
          <a:p>
            <a:pPr lvl="1"/>
            <a:r>
              <a:rPr lang="zh-CN" altLang="en-US" dirty="0" smtClean="0"/>
              <a:t>如果子类没有定义</a:t>
            </a:r>
            <a:r>
              <a:rPr lang="en-US" altLang="zh-CN" dirty="0" smtClean="0"/>
              <a:t>constructor</a:t>
            </a:r>
            <a:r>
              <a:rPr lang="zh-CN" altLang="en-US" dirty="0" smtClean="0"/>
              <a:t>，方法会被默认添加</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187371103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class</a:t>
            </a:r>
            <a:r>
              <a:rPr lang="zh-CN" altLang="en-US" dirty="0"/>
              <a:t>的继承</a:t>
            </a:r>
          </a:p>
        </p:txBody>
      </p:sp>
      <p:sp>
        <p:nvSpPr>
          <p:cNvPr id="3" name="内容占位符 2"/>
          <p:cNvSpPr>
            <a:spLocks noGrp="1"/>
          </p:cNvSpPr>
          <p:nvPr>
            <p:ph sz="half" idx="1"/>
          </p:nvPr>
        </p:nvSpPr>
        <p:spPr/>
        <p:txBody>
          <a:bodyPr/>
          <a:lstStyle/>
          <a:p>
            <a:r>
              <a:rPr lang="zh-CN" altLang="en-US" dirty="0" smtClean="0"/>
              <a:t>继承时可能产生方法覆盖</a:t>
            </a:r>
            <a:endParaRPr lang="en-US" altLang="zh-CN" dirty="0" smtClean="0"/>
          </a:p>
          <a:p>
            <a:pPr lvl="1"/>
            <a:r>
              <a:rPr lang="en-US" altLang="zh-CN" dirty="0" smtClean="0">
                <a:hlinkClick r:id="rId2" action="ppaction://hlinkfile"/>
              </a:rPr>
              <a:t>example</a:t>
            </a:r>
            <a:endParaRPr lang="en-US" altLang="zh-CN" dirty="0" smtClean="0"/>
          </a:p>
        </p:txBody>
      </p:sp>
      <p:pic>
        <p:nvPicPr>
          <p:cNvPr id="5" name="内容占位符 4"/>
          <p:cNvPicPr>
            <a:picLocks noGrp="1" noChangeAspect="1"/>
          </p:cNvPicPr>
          <p:nvPr>
            <p:ph sz="half" idx="2"/>
          </p:nvPr>
        </p:nvPicPr>
        <p:blipFill>
          <a:blip r:embed="rId3"/>
          <a:stretch>
            <a:fillRect/>
          </a:stretch>
        </p:blipFill>
        <p:spPr>
          <a:xfrm>
            <a:off x="6617859" y="1905000"/>
            <a:ext cx="4645881" cy="4114800"/>
          </a:xfrm>
          <a:prstGeom prst="rect">
            <a:avLst/>
          </a:prstGeom>
        </p:spPr>
      </p:pic>
    </p:spTree>
    <p:extLst>
      <p:ext uri="{BB962C8B-B14F-4D97-AF65-F5344CB8AC3E}">
        <p14:creationId xmlns:p14="http://schemas.microsoft.com/office/powerpoint/2010/main" val="3144600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Rectangle 2"/>
          <p:cNvSpPr>
            <a:spLocks noGrp="1" noChangeArrowheads="1"/>
          </p:cNvSpPr>
          <p:nvPr>
            <p:ph type="title"/>
          </p:nvPr>
        </p:nvSpPr>
        <p:spPr/>
        <p:txBody>
          <a:bodyPr/>
          <a:lstStyle/>
          <a:p>
            <a:r>
              <a:rPr lang="zh-CN" altLang="en-US" dirty="0"/>
              <a:t>客户端脚本的工作机制</a:t>
            </a:r>
          </a:p>
        </p:txBody>
      </p:sp>
      <p:sp>
        <p:nvSpPr>
          <p:cNvPr id="1566723"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Web Browser</a:t>
            </a:r>
            <a:r>
              <a:rPr lang="zh-CN" altLang="en-US" dirty="0" smtClean="0"/>
              <a:t>对象</a:t>
            </a:r>
            <a:endParaRPr lang="en-US" altLang="zh-CN" dirty="0"/>
          </a:p>
          <a:p>
            <a:pPr lvl="1"/>
            <a:r>
              <a:rPr lang="en-US" altLang="zh-CN" dirty="0"/>
              <a:t>Microsoft's Web Browser object</a:t>
            </a:r>
            <a:r>
              <a:rPr lang="zh-CN" altLang="en-US" dirty="0"/>
              <a:t>由</a:t>
            </a:r>
            <a:r>
              <a:rPr lang="en-US" altLang="zh-CN" dirty="0"/>
              <a:t>SHDOCVW.DLL</a:t>
            </a:r>
            <a:r>
              <a:rPr lang="zh-CN" altLang="en-US" dirty="0"/>
              <a:t>所提供。</a:t>
            </a:r>
          </a:p>
          <a:p>
            <a:pPr lvl="1"/>
            <a:r>
              <a:rPr lang="zh-CN" altLang="en-US" dirty="0"/>
              <a:t>该对象实现了</a:t>
            </a:r>
            <a:r>
              <a:rPr lang="en-US" altLang="zh-CN" dirty="0"/>
              <a:t>Web</a:t>
            </a:r>
            <a:r>
              <a:rPr lang="zh-CN" altLang="en-US" dirty="0"/>
              <a:t>浏览器所应该具备的一些基本特征，如</a:t>
            </a:r>
            <a:r>
              <a:rPr lang="en-US" altLang="zh-CN" dirty="0" smtClean="0"/>
              <a:t>forward</a:t>
            </a:r>
            <a:r>
              <a:rPr lang="zh-CN" altLang="en-US" dirty="0" smtClean="0"/>
              <a:t>、</a:t>
            </a:r>
            <a:r>
              <a:rPr lang="en-US" altLang="zh-CN" dirty="0"/>
              <a:t>back navigation, favorites, page refresh</a:t>
            </a:r>
            <a:r>
              <a:rPr lang="zh-CN" altLang="en-US" dirty="0"/>
              <a:t>和</a:t>
            </a:r>
            <a:r>
              <a:rPr lang="en-US" altLang="zh-CN" dirty="0"/>
              <a:t>printing</a:t>
            </a:r>
            <a:r>
              <a:rPr lang="zh-CN" altLang="en-US" dirty="0" smtClean="0"/>
              <a:t>等</a:t>
            </a:r>
            <a:endParaRPr lang="zh-CN" altLang="en-US" dirty="0"/>
          </a:p>
          <a:p>
            <a:pPr lvl="1"/>
            <a:r>
              <a:rPr lang="zh-CN" altLang="en-US" dirty="0"/>
              <a:t>该对象本身不具备显示</a:t>
            </a:r>
            <a:r>
              <a:rPr lang="en-US" altLang="zh-CN" dirty="0"/>
              <a:t>HTML</a:t>
            </a:r>
            <a:r>
              <a:rPr lang="zh-CN" altLang="en-US" dirty="0"/>
              <a:t>页面或者其它类型文档（例如：</a:t>
            </a:r>
            <a:r>
              <a:rPr lang="en-US" altLang="zh-CN" dirty="0"/>
              <a:t>pdf</a:t>
            </a:r>
            <a:r>
              <a:rPr lang="zh-CN" altLang="en-US" dirty="0"/>
              <a:t>、</a:t>
            </a:r>
            <a:r>
              <a:rPr lang="en-US" altLang="zh-CN" dirty="0"/>
              <a:t>doc</a:t>
            </a:r>
            <a:r>
              <a:rPr lang="zh-CN" altLang="en-US" dirty="0"/>
              <a:t>等）的</a:t>
            </a:r>
            <a:r>
              <a:rPr lang="zh-CN" altLang="en-US" dirty="0" smtClean="0"/>
              <a:t>能力</a:t>
            </a:r>
            <a:endParaRPr lang="zh-CN" altLang="en-US" dirty="0"/>
          </a:p>
        </p:txBody>
      </p:sp>
    </p:spTree>
    <p:extLst>
      <p:ext uri="{BB962C8B-B14F-4D97-AF65-F5344CB8AC3E}">
        <p14:creationId xmlns:p14="http://schemas.microsoft.com/office/powerpoint/2010/main" val="9607497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class</a:t>
            </a:r>
            <a:r>
              <a:rPr lang="zh-CN" altLang="en-US" dirty="0"/>
              <a:t>的继承</a:t>
            </a:r>
          </a:p>
        </p:txBody>
      </p:sp>
      <p:sp>
        <p:nvSpPr>
          <p:cNvPr id="3" name="内容占位符 2"/>
          <p:cNvSpPr>
            <a:spLocks noGrp="1"/>
          </p:cNvSpPr>
          <p:nvPr>
            <p:ph sz="half" idx="1"/>
          </p:nvPr>
        </p:nvSpPr>
        <p:spPr/>
        <p:txBody>
          <a:bodyPr/>
          <a:lstStyle/>
          <a:p>
            <a:r>
              <a:rPr lang="en-US" altLang="zh-CN" dirty="0"/>
              <a:t>super</a:t>
            </a:r>
          </a:p>
          <a:p>
            <a:pPr lvl="1"/>
            <a:r>
              <a:rPr lang="en-US" altLang="zh-CN" dirty="0"/>
              <a:t>super</a:t>
            </a:r>
            <a:r>
              <a:rPr lang="zh-CN" altLang="en-US" dirty="0"/>
              <a:t>代表父类实例</a:t>
            </a:r>
            <a:endParaRPr lang="en-US" altLang="zh-CN" dirty="0"/>
          </a:p>
          <a:p>
            <a:pPr lvl="1"/>
            <a:r>
              <a:rPr lang="en-US" altLang="zh-CN" dirty="0"/>
              <a:t>super</a:t>
            </a:r>
            <a:r>
              <a:rPr lang="zh-CN" altLang="en-US" dirty="0"/>
              <a:t>只能用于方法（函数的简洁表示法）中</a:t>
            </a:r>
            <a:endParaRPr lang="en-US" altLang="zh-CN" dirty="0"/>
          </a:p>
          <a:p>
            <a:pPr lvl="2"/>
            <a:r>
              <a:rPr lang="en-US" altLang="zh-CN" dirty="0">
                <a:hlinkClick r:id="rId2" action="ppaction://hlinkfile"/>
              </a:rPr>
              <a:t>example</a:t>
            </a:r>
            <a:endParaRPr lang="zh-CN" altLang="en-US" dirty="0"/>
          </a:p>
          <a:p>
            <a:pPr lvl="1"/>
            <a:r>
              <a:rPr lang="en-US" altLang="zh-CN" dirty="0"/>
              <a:t>super</a:t>
            </a:r>
            <a:r>
              <a:rPr lang="zh-CN" altLang="en-US" dirty="0"/>
              <a:t>可以很好的解决多层继承时函数覆盖问题</a:t>
            </a:r>
            <a:endParaRPr lang="en-US" altLang="zh-CN" dirty="0"/>
          </a:p>
          <a:p>
            <a:pPr lvl="2"/>
            <a:r>
              <a:rPr lang="en-US" altLang="zh-CN" dirty="0">
                <a:hlinkClick r:id="rId3" action="ppaction://hlinkfile"/>
              </a:rPr>
              <a:t>example1</a:t>
            </a:r>
            <a:r>
              <a:rPr lang="en-US" altLang="zh-CN" dirty="0"/>
              <a:t> </a:t>
            </a:r>
            <a:r>
              <a:rPr lang="en-US" altLang="zh-CN" dirty="0">
                <a:hlinkClick r:id="rId4" action="ppaction://hlinkfile"/>
              </a:rPr>
              <a:t>example2</a:t>
            </a:r>
            <a:endParaRPr lang="en-US" altLang="zh-CN" dirty="0"/>
          </a:p>
          <a:p>
            <a:endParaRPr lang="zh-CN" altLang="en-US" dirty="0"/>
          </a:p>
        </p:txBody>
      </p:sp>
      <p:pic>
        <p:nvPicPr>
          <p:cNvPr id="5" name="内容占位符 4"/>
          <p:cNvPicPr>
            <a:picLocks noGrp="1" noChangeAspect="1"/>
          </p:cNvPicPr>
          <p:nvPr>
            <p:ph sz="half" idx="2"/>
          </p:nvPr>
        </p:nvPicPr>
        <p:blipFill>
          <a:blip r:embed="rId5"/>
          <a:stretch>
            <a:fillRect/>
          </a:stretch>
        </p:blipFill>
        <p:spPr>
          <a:xfrm>
            <a:off x="6400800" y="2806113"/>
            <a:ext cx="5080000" cy="2312573"/>
          </a:xfrm>
          <a:prstGeom prst="rect">
            <a:avLst/>
          </a:prstGeom>
        </p:spPr>
      </p:pic>
    </p:spTree>
    <p:extLst>
      <p:ext uri="{BB962C8B-B14F-4D97-AF65-F5344CB8AC3E}">
        <p14:creationId xmlns:p14="http://schemas.microsoft.com/office/powerpoint/2010/main" val="109237839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class</a:t>
            </a:r>
            <a:r>
              <a:rPr lang="zh-CN" altLang="en-US" dirty="0"/>
              <a:t>的继承</a:t>
            </a:r>
          </a:p>
        </p:txBody>
      </p:sp>
      <p:pic>
        <p:nvPicPr>
          <p:cNvPr id="5" name="内容占位符 4"/>
          <p:cNvPicPr>
            <a:picLocks noGrp="1" noChangeAspect="1"/>
          </p:cNvPicPr>
          <p:nvPr>
            <p:ph sz="half" idx="1"/>
          </p:nvPr>
        </p:nvPicPr>
        <p:blipFill>
          <a:blip r:embed="rId2"/>
          <a:stretch>
            <a:fillRect/>
          </a:stretch>
        </p:blipFill>
        <p:spPr>
          <a:xfrm>
            <a:off x="1117600" y="2683249"/>
            <a:ext cx="5080000" cy="2558302"/>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005659"/>
            <a:ext cx="5080000" cy="3913481"/>
          </a:xfrm>
          <a:prstGeom prst="rect">
            <a:avLst/>
          </a:prstGeom>
        </p:spPr>
      </p:pic>
    </p:spTree>
    <p:extLst>
      <p:ext uri="{BB962C8B-B14F-4D97-AF65-F5344CB8AC3E}">
        <p14:creationId xmlns:p14="http://schemas.microsoft.com/office/powerpoint/2010/main" val="244549760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class</a:t>
            </a:r>
            <a:r>
              <a:rPr lang="zh-CN" altLang="en-US" dirty="0"/>
              <a:t>的继承</a:t>
            </a:r>
          </a:p>
        </p:txBody>
      </p:sp>
      <p:sp>
        <p:nvSpPr>
          <p:cNvPr id="3" name="内容占位符 2"/>
          <p:cNvSpPr>
            <a:spLocks noGrp="1"/>
          </p:cNvSpPr>
          <p:nvPr>
            <p:ph sz="half" idx="1"/>
          </p:nvPr>
        </p:nvSpPr>
        <p:spPr/>
        <p:txBody>
          <a:bodyPr/>
          <a:lstStyle/>
          <a:p>
            <a:r>
              <a:rPr lang="zh-CN" altLang="en-US" dirty="0" smtClean="0"/>
              <a:t>类方法的继承</a:t>
            </a:r>
            <a:endParaRPr lang="en-US" altLang="zh-CN" dirty="0" smtClean="0"/>
          </a:p>
          <a:p>
            <a:pPr lvl="1"/>
            <a:r>
              <a:rPr lang="zh-CN" altLang="en-US" dirty="0"/>
              <a:t>类</a:t>
            </a:r>
            <a:r>
              <a:rPr lang="zh-CN" altLang="en-US" dirty="0" smtClean="0"/>
              <a:t>方法会跟实例方法一样被继承</a:t>
            </a:r>
            <a:endParaRPr lang="en-US" altLang="zh-CN" dirty="0" smtClean="0"/>
          </a:p>
          <a:p>
            <a:pPr lvl="1"/>
            <a:r>
              <a:rPr lang="en-US" altLang="zh-CN" dirty="0" smtClean="0">
                <a:hlinkClick r:id="rId3" action="ppaction://hlinkfile"/>
              </a:rPr>
              <a:t>example</a:t>
            </a:r>
            <a:endParaRPr lang="en-US" altLang="zh-CN" dirty="0" smtClean="0"/>
          </a:p>
          <a:p>
            <a:r>
              <a:rPr lang="en-US" altLang="zh-CN" dirty="0" smtClean="0"/>
              <a:t>extends</a:t>
            </a:r>
            <a:r>
              <a:rPr lang="zh-CN" altLang="en-US" dirty="0" smtClean="0"/>
              <a:t>的继承目标</a:t>
            </a:r>
            <a:endParaRPr lang="en-US" altLang="zh-CN" dirty="0" smtClean="0"/>
          </a:p>
          <a:p>
            <a:pPr lvl="1"/>
            <a:r>
              <a:rPr lang="zh-CN" altLang="en-US" dirty="0" smtClean="0"/>
              <a:t>可以继承自一个函数</a:t>
            </a:r>
            <a:endParaRPr lang="en-US" altLang="zh-CN" dirty="0" smtClean="0"/>
          </a:p>
          <a:p>
            <a:pPr lvl="1"/>
            <a:r>
              <a:rPr lang="zh-CN" altLang="en-US" dirty="0" smtClean="0"/>
              <a:t>被广泛应用于</a:t>
            </a:r>
            <a:r>
              <a:rPr lang="en-US" altLang="zh-CN" dirty="0" err="1" smtClean="0"/>
              <a:t>Mixin</a:t>
            </a:r>
            <a:r>
              <a:rPr lang="zh-CN" altLang="en-US" dirty="0" smtClean="0"/>
              <a:t>模式中</a:t>
            </a:r>
            <a:endParaRPr lang="en-US" altLang="zh-CN" dirty="0" smtClean="0"/>
          </a:p>
          <a:p>
            <a:pPr lvl="1"/>
            <a:r>
              <a:rPr lang="en-US" altLang="zh-CN" dirty="0">
                <a:hlinkClick r:id="rId4" action="ppaction://hlinkfile"/>
              </a:rPr>
              <a:t>example</a:t>
            </a:r>
            <a:endParaRPr lang="zh-CN" altLang="en-US" dirty="0"/>
          </a:p>
        </p:txBody>
      </p:sp>
      <p:pic>
        <p:nvPicPr>
          <p:cNvPr id="5" name="内容占位符 4"/>
          <p:cNvPicPr>
            <a:picLocks noGrp="1" noChangeAspect="1"/>
          </p:cNvPicPr>
          <p:nvPr>
            <p:ph sz="half" idx="2"/>
          </p:nvPr>
        </p:nvPicPr>
        <p:blipFill>
          <a:blip r:embed="rId5"/>
          <a:stretch>
            <a:fillRect/>
          </a:stretch>
        </p:blipFill>
        <p:spPr>
          <a:xfrm>
            <a:off x="6400800" y="2153446"/>
            <a:ext cx="5080000" cy="3617908"/>
          </a:xfrm>
          <a:prstGeom prst="rect">
            <a:avLst/>
          </a:prstGeom>
        </p:spPr>
      </p:pic>
    </p:spTree>
    <p:extLst>
      <p:ext uri="{BB962C8B-B14F-4D97-AF65-F5344CB8AC3E}">
        <p14:creationId xmlns:p14="http://schemas.microsoft.com/office/powerpoint/2010/main" val="42068697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class</a:t>
            </a:r>
            <a:r>
              <a:rPr lang="zh-CN" altLang="en-US" dirty="0"/>
              <a:t>的继承</a:t>
            </a:r>
          </a:p>
        </p:txBody>
      </p:sp>
      <p:pic>
        <p:nvPicPr>
          <p:cNvPr id="6" name="内容占位符 5"/>
          <p:cNvPicPr>
            <a:picLocks noGrp="1" noChangeAspect="1"/>
          </p:cNvPicPr>
          <p:nvPr>
            <p:ph sz="half" idx="1"/>
          </p:nvPr>
        </p:nvPicPr>
        <p:blipFill>
          <a:blip r:embed="rId2"/>
          <a:stretch>
            <a:fillRect/>
          </a:stretch>
        </p:blipFill>
        <p:spPr>
          <a:xfrm>
            <a:off x="2050696" y="1905000"/>
            <a:ext cx="3213807"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000712"/>
            <a:ext cx="5080000" cy="1923376"/>
          </a:xfrm>
          <a:prstGeom prst="rect">
            <a:avLst/>
          </a:prstGeom>
        </p:spPr>
      </p:pic>
    </p:spTree>
    <p:extLst>
      <p:ext uri="{BB962C8B-B14F-4D97-AF65-F5344CB8AC3E}">
        <p14:creationId xmlns:p14="http://schemas.microsoft.com/office/powerpoint/2010/main" val="221705996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再论对象类型和原型</a:t>
            </a:r>
            <a:endParaRPr lang="zh-CN" altLang="en-US" dirty="0"/>
          </a:p>
        </p:txBody>
      </p:sp>
      <p:sp>
        <p:nvSpPr>
          <p:cNvPr id="3" name="内容占位符 2"/>
          <p:cNvSpPr>
            <a:spLocks noGrp="1"/>
          </p:cNvSpPr>
          <p:nvPr>
            <p:ph idx="1"/>
          </p:nvPr>
        </p:nvSpPr>
        <p:spPr/>
        <p:txBody>
          <a:bodyPr/>
          <a:lstStyle/>
          <a:p>
            <a:r>
              <a:rPr lang="zh-CN" altLang="en-US" dirty="0" smtClean="0"/>
              <a:t>判断对象属于那个基本类型：</a:t>
            </a:r>
            <a:r>
              <a:rPr lang="en-US" altLang="zh-CN" dirty="0" err="1" smtClean="0"/>
              <a:t>typeof</a:t>
            </a:r>
            <a:r>
              <a:rPr lang="zh-CN" altLang="en-US" dirty="0" smtClean="0"/>
              <a:t>运算符</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en-US" altLang="zh-CN" dirty="0" smtClean="0">
                <a:hlinkClick r:id="rId3" action="ppaction://hlinkfile"/>
              </a:rPr>
              <a:t>example</a:t>
            </a:r>
            <a:endParaRPr lang="en-US" altLang="zh-CN" dirty="0" smtClean="0"/>
          </a:p>
          <a:p>
            <a:endParaRPr lang="en-US" altLang="zh-CN" dirty="0" smtClean="0"/>
          </a:p>
        </p:txBody>
      </p:sp>
      <p:graphicFrame>
        <p:nvGraphicFramePr>
          <p:cNvPr id="5" name="表格 4"/>
          <p:cNvGraphicFramePr>
            <a:graphicFrameLocks noGrp="1"/>
          </p:cNvGraphicFramePr>
          <p:nvPr>
            <p:extLst/>
          </p:nvPr>
        </p:nvGraphicFramePr>
        <p:xfrm>
          <a:off x="2423593" y="2420890"/>
          <a:ext cx="7704855" cy="3600401"/>
        </p:xfrm>
        <a:graphic>
          <a:graphicData uri="http://schemas.openxmlformats.org/drawingml/2006/table">
            <a:tbl>
              <a:tblPr firstRow="1" bandRow="1">
                <a:tableStyleId>{00A15C55-8517-42AA-B614-E9B94910E393}</a:tableStyleId>
              </a:tblPr>
              <a:tblGrid>
                <a:gridCol w="1712190">
                  <a:extLst>
                    <a:ext uri="{9D8B030D-6E8A-4147-A177-3AD203B41FA5}">
                      <a16:colId xmlns:a16="http://schemas.microsoft.com/office/drawing/2014/main" val="20000"/>
                    </a:ext>
                  </a:extLst>
                </a:gridCol>
                <a:gridCol w="2568285">
                  <a:extLst>
                    <a:ext uri="{9D8B030D-6E8A-4147-A177-3AD203B41FA5}">
                      <a16:colId xmlns:a16="http://schemas.microsoft.com/office/drawing/2014/main" val="20001"/>
                    </a:ext>
                  </a:extLst>
                </a:gridCol>
                <a:gridCol w="3424380">
                  <a:extLst>
                    <a:ext uri="{9D8B030D-6E8A-4147-A177-3AD203B41FA5}">
                      <a16:colId xmlns:a16="http://schemas.microsoft.com/office/drawing/2014/main" val="20002"/>
                    </a:ext>
                  </a:extLst>
                </a:gridCol>
              </a:tblGrid>
              <a:tr h="514343">
                <a:tc>
                  <a:txBody>
                    <a:bodyPr/>
                    <a:lstStyle/>
                    <a:p>
                      <a:pPr algn="ctr"/>
                      <a:r>
                        <a:rPr lang="zh-CN" altLang="en-US" sz="2400" dirty="0" smtClean="0"/>
                        <a:t>结果</a:t>
                      </a:r>
                      <a:endParaRPr lang="zh-CN" altLang="en-US" sz="2400" dirty="0"/>
                    </a:p>
                  </a:txBody>
                  <a:tcPr anchor="ctr"/>
                </a:tc>
                <a:tc>
                  <a:txBody>
                    <a:bodyPr/>
                    <a:lstStyle/>
                    <a:p>
                      <a:pPr algn="ctr"/>
                      <a:r>
                        <a:rPr lang="zh-CN" altLang="en-US" sz="2400" dirty="0" smtClean="0"/>
                        <a:t>值情况</a:t>
                      </a:r>
                      <a:endParaRPr lang="zh-CN" altLang="en-US" sz="2400" dirty="0"/>
                    </a:p>
                  </a:txBody>
                  <a:tcPr anchor="ctr"/>
                </a:tc>
                <a:tc>
                  <a:txBody>
                    <a:bodyPr/>
                    <a:lstStyle/>
                    <a:p>
                      <a:pPr algn="ctr"/>
                      <a:r>
                        <a:rPr lang="zh-CN" altLang="en-US" sz="2400" dirty="0" smtClean="0"/>
                        <a:t>举例</a:t>
                      </a:r>
                      <a:endParaRPr lang="zh-CN" altLang="en-US" sz="2400" dirty="0"/>
                    </a:p>
                  </a:txBody>
                  <a:tcPr anchor="ctr"/>
                </a:tc>
                <a:extLst>
                  <a:ext uri="{0D108BD9-81ED-4DB2-BD59-A6C34878D82A}">
                    <a16:rowId xmlns:a16="http://schemas.microsoft.com/office/drawing/2014/main" val="10000"/>
                  </a:ext>
                </a:extLst>
              </a:tr>
              <a:tr h="514343">
                <a:tc>
                  <a:txBody>
                    <a:bodyPr/>
                    <a:lstStyle/>
                    <a:p>
                      <a:pPr algn="ctr"/>
                      <a:r>
                        <a:rPr lang="en-US" altLang="zh-CN" sz="2400" smtClean="0"/>
                        <a:t>undeifined</a:t>
                      </a:r>
                      <a:endParaRPr lang="zh-CN" altLang="en-US" sz="2400" dirty="0"/>
                    </a:p>
                  </a:txBody>
                  <a:tcPr anchor="ctr"/>
                </a:tc>
                <a:tc>
                  <a:txBody>
                    <a:bodyPr/>
                    <a:lstStyle/>
                    <a:p>
                      <a:pPr algn="ctr"/>
                      <a:r>
                        <a:rPr lang="zh-CN" altLang="en-US" sz="2400" dirty="0" smtClean="0"/>
                        <a:t>未定义</a:t>
                      </a:r>
                      <a:endParaRPr lang="zh-CN" altLang="en-US" sz="2400" dirty="0"/>
                    </a:p>
                  </a:txBody>
                  <a:tcPr anchor="ctr"/>
                </a:tc>
                <a:tc>
                  <a:txBody>
                    <a:bodyPr/>
                    <a:lstStyle/>
                    <a:p>
                      <a:pPr algn="ctr"/>
                      <a:r>
                        <a:rPr lang="en-US" altLang="zh-CN" sz="2400" dirty="0" err="1" smtClean="0"/>
                        <a:t>typeof</a:t>
                      </a:r>
                      <a:r>
                        <a:rPr lang="en-US" altLang="zh-CN" sz="2400" dirty="0" smtClean="0"/>
                        <a:t> x</a:t>
                      </a:r>
                      <a:endParaRPr lang="zh-CN" altLang="en-US" sz="2400" dirty="0"/>
                    </a:p>
                  </a:txBody>
                  <a:tcPr anchor="ctr"/>
                </a:tc>
                <a:extLst>
                  <a:ext uri="{0D108BD9-81ED-4DB2-BD59-A6C34878D82A}">
                    <a16:rowId xmlns:a16="http://schemas.microsoft.com/office/drawing/2014/main" val="10001"/>
                  </a:ext>
                </a:extLst>
              </a:tr>
              <a:tr h="514343">
                <a:tc>
                  <a:txBody>
                    <a:bodyPr/>
                    <a:lstStyle/>
                    <a:p>
                      <a:pPr algn="ctr"/>
                      <a:r>
                        <a:rPr lang="en-US" altLang="zh-CN" sz="2400" dirty="0" err="1" smtClean="0"/>
                        <a:t>boolean</a:t>
                      </a:r>
                      <a:endParaRPr lang="zh-CN" altLang="en-US" sz="2400" dirty="0"/>
                    </a:p>
                  </a:txBody>
                  <a:tcPr anchor="ctr"/>
                </a:tc>
                <a:tc>
                  <a:txBody>
                    <a:bodyPr/>
                    <a:lstStyle/>
                    <a:p>
                      <a:pPr algn="ctr"/>
                      <a:r>
                        <a:rPr lang="zh-CN" altLang="en-US" sz="2400" dirty="0" smtClean="0"/>
                        <a:t>布尔值</a:t>
                      </a:r>
                      <a:endParaRPr lang="zh-CN" altLang="en-US" sz="2400" dirty="0"/>
                    </a:p>
                  </a:txBody>
                  <a:tcPr anchor="ctr"/>
                </a:tc>
                <a:tc>
                  <a:txBody>
                    <a:bodyPr/>
                    <a:lstStyle/>
                    <a:p>
                      <a:pPr algn="ctr"/>
                      <a:r>
                        <a:rPr lang="en-US" altLang="zh-CN" sz="2400" dirty="0" err="1" smtClean="0"/>
                        <a:t>typeof</a:t>
                      </a:r>
                      <a:r>
                        <a:rPr lang="en-US" altLang="zh-CN" sz="2400" baseline="0" dirty="0" smtClean="0"/>
                        <a:t> true</a:t>
                      </a:r>
                      <a:endParaRPr lang="zh-CN" altLang="en-US" sz="2400" dirty="0"/>
                    </a:p>
                  </a:txBody>
                  <a:tcPr anchor="ctr"/>
                </a:tc>
                <a:extLst>
                  <a:ext uri="{0D108BD9-81ED-4DB2-BD59-A6C34878D82A}">
                    <a16:rowId xmlns:a16="http://schemas.microsoft.com/office/drawing/2014/main" val="10002"/>
                  </a:ext>
                </a:extLst>
              </a:tr>
              <a:tr h="514343">
                <a:tc>
                  <a:txBody>
                    <a:bodyPr/>
                    <a:lstStyle/>
                    <a:p>
                      <a:pPr algn="ctr"/>
                      <a:r>
                        <a:rPr lang="en-US" altLang="zh-CN" sz="2400" dirty="0" smtClean="0"/>
                        <a:t>string</a:t>
                      </a:r>
                      <a:endParaRPr lang="zh-CN" altLang="en-US" sz="2400" dirty="0"/>
                    </a:p>
                  </a:txBody>
                  <a:tcPr anchor="ctr"/>
                </a:tc>
                <a:tc>
                  <a:txBody>
                    <a:bodyPr/>
                    <a:lstStyle/>
                    <a:p>
                      <a:pPr algn="ctr"/>
                      <a:r>
                        <a:rPr lang="zh-CN" altLang="en-US" sz="2400" dirty="0" smtClean="0"/>
                        <a:t>字符串</a:t>
                      </a:r>
                      <a:endParaRPr lang="zh-CN" altLang="en-US" sz="2400" dirty="0"/>
                    </a:p>
                  </a:txBody>
                  <a:tcPr anchor="ctr"/>
                </a:tc>
                <a:tc>
                  <a:txBody>
                    <a:bodyPr/>
                    <a:lstStyle/>
                    <a:p>
                      <a:pPr algn="ctr"/>
                      <a:r>
                        <a:rPr lang="en-US" altLang="zh-CN" sz="2400" dirty="0" err="1" smtClean="0"/>
                        <a:t>typeof</a:t>
                      </a:r>
                      <a:r>
                        <a:rPr lang="en-US" altLang="zh-CN" sz="2400" baseline="0" dirty="0" smtClean="0"/>
                        <a:t> “</a:t>
                      </a:r>
                      <a:r>
                        <a:rPr lang="en-US" altLang="zh-CN" sz="2400" baseline="0" dirty="0" err="1" smtClean="0"/>
                        <a:t>zdl</a:t>
                      </a:r>
                      <a:r>
                        <a:rPr lang="en-US" altLang="zh-CN" sz="2400" baseline="0" dirty="0" smtClean="0"/>
                        <a:t>”</a:t>
                      </a:r>
                      <a:endParaRPr lang="zh-CN" altLang="en-US" sz="2400" dirty="0"/>
                    </a:p>
                  </a:txBody>
                  <a:tcPr anchor="ctr"/>
                </a:tc>
                <a:extLst>
                  <a:ext uri="{0D108BD9-81ED-4DB2-BD59-A6C34878D82A}">
                    <a16:rowId xmlns:a16="http://schemas.microsoft.com/office/drawing/2014/main" val="10003"/>
                  </a:ext>
                </a:extLst>
              </a:tr>
              <a:tr h="514343">
                <a:tc>
                  <a:txBody>
                    <a:bodyPr/>
                    <a:lstStyle/>
                    <a:p>
                      <a:pPr algn="ctr"/>
                      <a:r>
                        <a:rPr lang="en-US" altLang="zh-CN" sz="2400" dirty="0" smtClean="0"/>
                        <a:t>number</a:t>
                      </a:r>
                      <a:endParaRPr lang="zh-CN" altLang="en-US" sz="2400" dirty="0"/>
                    </a:p>
                  </a:txBody>
                  <a:tcPr anchor="ctr"/>
                </a:tc>
                <a:tc>
                  <a:txBody>
                    <a:bodyPr/>
                    <a:lstStyle/>
                    <a:p>
                      <a:pPr algn="ctr"/>
                      <a:r>
                        <a:rPr lang="zh-CN" altLang="en-US" sz="2400" dirty="0" smtClean="0"/>
                        <a:t>数值</a:t>
                      </a:r>
                      <a:endParaRPr lang="zh-CN" altLang="en-US" sz="2400" dirty="0"/>
                    </a:p>
                  </a:txBody>
                  <a:tcPr anchor="ctr"/>
                </a:tc>
                <a:tc>
                  <a:txBody>
                    <a:bodyPr/>
                    <a:lstStyle/>
                    <a:p>
                      <a:pPr algn="ctr"/>
                      <a:r>
                        <a:rPr lang="en-US" altLang="zh-CN" sz="2400" dirty="0" err="1" smtClean="0"/>
                        <a:t>typeof</a:t>
                      </a:r>
                      <a:r>
                        <a:rPr lang="en-US" altLang="zh-CN" sz="2400" dirty="0" smtClean="0"/>
                        <a:t> 2</a:t>
                      </a:r>
                      <a:endParaRPr lang="zh-CN" altLang="en-US" sz="2400" dirty="0"/>
                    </a:p>
                  </a:txBody>
                  <a:tcPr anchor="ctr"/>
                </a:tc>
                <a:extLst>
                  <a:ext uri="{0D108BD9-81ED-4DB2-BD59-A6C34878D82A}">
                    <a16:rowId xmlns:a16="http://schemas.microsoft.com/office/drawing/2014/main" val="10004"/>
                  </a:ext>
                </a:extLst>
              </a:tr>
              <a:tr h="514343">
                <a:tc>
                  <a:txBody>
                    <a:bodyPr/>
                    <a:lstStyle/>
                    <a:p>
                      <a:pPr algn="ctr"/>
                      <a:r>
                        <a:rPr lang="en-US" altLang="zh-CN" sz="2400" dirty="0" smtClean="0"/>
                        <a:t>object</a:t>
                      </a:r>
                      <a:endParaRPr lang="zh-CN" altLang="en-US" sz="2400" dirty="0"/>
                    </a:p>
                  </a:txBody>
                  <a:tcPr anchor="ctr"/>
                </a:tc>
                <a:tc>
                  <a:txBody>
                    <a:bodyPr/>
                    <a:lstStyle/>
                    <a:p>
                      <a:pPr algn="ctr"/>
                      <a:r>
                        <a:rPr lang="zh-CN" altLang="en-US" sz="2400" dirty="0" smtClean="0"/>
                        <a:t>对象、数组或</a:t>
                      </a:r>
                      <a:r>
                        <a:rPr lang="en-US" altLang="zh-CN" sz="2400" dirty="0" smtClean="0"/>
                        <a:t>null</a:t>
                      </a:r>
                      <a:endParaRPr lang="zh-CN" altLang="en-US" sz="2400" dirty="0"/>
                    </a:p>
                  </a:txBody>
                  <a:tcPr anchor="ctr"/>
                </a:tc>
                <a:tc>
                  <a:txBody>
                    <a:bodyPr/>
                    <a:lstStyle/>
                    <a:p>
                      <a:pPr algn="ctr"/>
                      <a:r>
                        <a:rPr lang="en-US" altLang="zh-CN" sz="2400" dirty="0" err="1" smtClean="0"/>
                        <a:t>typeof</a:t>
                      </a:r>
                      <a:r>
                        <a:rPr lang="en-US" altLang="zh-CN" sz="2400" dirty="0" smtClean="0"/>
                        <a:t> student1</a:t>
                      </a:r>
                      <a:endParaRPr lang="zh-CN" altLang="en-US" sz="2400" dirty="0"/>
                    </a:p>
                  </a:txBody>
                  <a:tcPr anchor="ctr"/>
                </a:tc>
                <a:extLst>
                  <a:ext uri="{0D108BD9-81ED-4DB2-BD59-A6C34878D82A}">
                    <a16:rowId xmlns:a16="http://schemas.microsoft.com/office/drawing/2014/main" val="10005"/>
                  </a:ext>
                </a:extLst>
              </a:tr>
              <a:tr h="514343">
                <a:tc>
                  <a:txBody>
                    <a:bodyPr/>
                    <a:lstStyle/>
                    <a:p>
                      <a:pPr algn="ctr"/>
                      <a:r>
                        <a:rPr lang="en-US" altLang="zh-CN" sz="2400" dirty="0" smtClean="0"/>
                        <a:t>function</a:t>
                      </a:r>
                      <a:endParaRPr lang="zh-CN" altLang="en-US" sz="2400" dirty="0"/>
                    </a:p>
                  </a:txBody>
                  <a:tcPr anchor="ctr"/>
                </a:tc>
                <a:tc>
                  <a:txBody>
                    <a:bodyPr/>
                    <a:lstStyle/>
                    <a:p>
                      <a:pPr algn="ctr"/>
                      <a:r>
                        <a:rPr lang="zh-CN" altLang="en-US" sz="2400" dirty="0" smtClean="0"/>
                        <a:t>函数、类</a:t>
                      </a:r>
                      <a:endParaRPr lang="zh-CN" altLang="en-US" sz="2400" dirty="0"/>
                    </a:p>
                  </a:txBody>
                  <a:tcPr anchor="ctr"/>
                </a:tc>
                <a:tc>
                  <a:txBody>
                    <a:bodyPr/>
                    <a:lstStyle/>
                    <a:p>
                      <a:pPr algn="ctr"/>
                      <a:r>
                        <a:rPr lang="en-US" altLang="zh-CN" sz="2400" dirty="0" err="1" smtClean="0"/>
                        <a:t>typeof</a:t>
                      </a:r>
                      <a:r>
                        <a:rPr lang="en-US" altLang="zh-CN" sz="2400" dirty="0" smtClean="0"/>
                        <a:t> </a:t>
                      </a:r>
                      <a:r>
                        <a:rPr lang="en-US" altLang="zh-CN" sz="2400" dirty="0" err="1" smtClean="0"/>
                        <a:t>sayAge</a:t>
                      </a:r>
                      <a:endParaRPr lang="zh-CN" altLang="en-US" sz="2400" dirty="0"/>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9477114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再论对象类型和原型</a:t>
            </a:r>
            <a:endParaRPr lang="zh-CN" altLang="en-US" dirty="0"/>
          </a:p>
        </p:txBody>
      </p:sp>
      <p:sp>
        <p:nvSpPr>
          <p:cNvPr id="3" name="内容占位符 2"/>
          <p:cNvSpPr>
            <a:spLocks noGrp="1"/>
          </p:cNvSpPr>
          <p:nvPr>
            <p:ph idx="1"/>
          </p:nvPr>
        </p:nvSpPr>
        <p:spPr>
          <a:xfrm>
            <a:off x="1055440" y="1700808"/>
            <a:ext cx="10363200" cy="4114800"/>
          </a:xfrm>
        </p:spPr>
        <p:txBody>
          <a:bodyPr/>
          <a:lstStyle/>
          <a:p>
            <a:r>
              <a:rPr lang="zh-CN" altLang="en-US" dirty="0" smtClean="0"/>
              <a:t>对象构造函数（具体类型）的探询</a:t>
            </a:r>
            <a:endParaRPr lang="en-US" altLang="zh-CN" dirty="0" smtClean="0"/>
          </a:p>
          <a:p>
            <a:pPr lvl="1"/>
            <a:r>
              <a:rPr lang="zh-CN" altLang="en-US" dirty="0" smtClean="0"/>
              <a:t>可以通过</a:t>
            </a:r>
            <a:r>
              <a:rPr lang="en-US" altLang="zh-CN" dirty="0" err="1" smtClean="0"/>
              <a:t>instance.constructor</a:t>
            </a:r>
            <a:r>
              <a:rPr lang="zh-CN" altLang="en-US" dirty="0" smtClean="0"/>
              <a:t>来得到</a:t>
            </a:r>
          </a:p>
          <a:p>
            <a:r>
              <a:rPr lang="zh-CN" altLang="en-US" dirty="0" smtClean="0"/>
              <a:t>判断对象是否是某个具体类型的实例</a:t>
            </a:r>
            <a:endParaRPr lang="en-US" altLang="zh-CN" dirty="0" smtClean="0"/>
          </a:p>
          <a:p>
            <a:pPr lvl="1"/>
            <a:r>
              <a:rPr lang="en-US" altLang="zh-CN" dirty="0" err="1" smtClean="0"/>
              <a:t>instanceof</a:t>
            </a:r>
            <a:r>
              <a:rPr lang="zh-CN" altLang="en-US" dirty="0" smtClean="0"/>
              <a:t>运算符</a:t>
            </a:r>
            <a:endParaRPr lang="en-US" altLang="zh-CN" dirty="0" smtClean="0"/>
          </a:p>
          <a:p>
            <a:pPr lvl="1"/>
            <a:r>
              <a:rPr lang="zh-CN" altLang="en-US" dirty="0" smtClean="0"/>
              <a:t>某个实例是其继承原型链上所有原型类型的实例</a:t>
            </a:r>
            <a:endParaRPr lang="en-US" altLang="zh-CN" dirty="0" smtClean="0"/>
          </a:p>
          <a:p>
            <a:pPr lvl="1"/>
            <a:r>
              <a:rPr lang="en-US" altLang="zh-CN" dirty="0" smtClean="0"/>
              <a:t>instance </a:t>
            </a:r>
            <a:r>
              <a:rPr lang="en-US" altLang="zh-CN" dirty="0" err="1" smtClean="0"/>
              <a:t>instanceof</a:t>
            </a:r>
            <a:r>
              <a:rPr lang="en-US" altLang="zh-CN" dirty="0" smtClean="0"/>
              <a:t> </a:t>
            </a:r>
            <a:r>
              <a:rPr lang="en-US" altLang="zh-CN" dirty="0" err="1" smtClean="0"/>
              <a:t>SubType</a:t>
            </a:r>
            <a:r>
              <a:rPr lang="en-US" altLang="zh-CN" dirty="0" smtClean="0"/>
              <a:t>	//true</a:t>
            </a:r>
          </a:p>
          <a:p>
            <a:pPr lvl="1"/>
            <a:r>
              <a:rPr lang="en-US" altLang="zh-CN" dirty="0" smtClean="0"/>
              <a:t>instance </a:t>
            </a:r>
            <a:r>
              <a:rPr lang="en-US" altLang="zh-CN" dirty="0" err="1" smtClean="0"/>
              <a:t>instanceof</a:t>
            </a:r>
            <a:r>
              <a:rPr lang="en-US" altLang="zh-CN" dirty="0" smtClean="0"/>
              <a:t> </a:t>
            </a:r>
            <a:r>
              <a:rPr lang="en-US" altLang="zh-CN" dirty="0" err="1" smtClean="0"/>
              <a:t>SuperType</a:t>
            </a:r>
            <a:r>
              <a:rPr lang="en-US" altLang="zh-CN" dirty="0" smtClean="0"/>
              <a:t>	//true</a:t>
            </a:r>
            <a:endParaRPr lang="zh-CN" altLang="en-US" dirty="0" smtClean="0"/>
          </a:p>
          <a:p>
            <a:pPr lvl="1"/>
            <a:r>
              <a:rPr lang="en-US" altLang="zh-CN" dirty="0" smtClean="0"/>
              <a:t>instance </a:t>
            </a:r>
            <a:r>
              <a:rPr lang="en-US" altLang="zh-CN" dirty="0" err="1" smtClean="0"/>
              <a:t>instanceof</a:t>
            </a:r>
            <a:r>
              <a:rPr lang="en-US" altLang="zh-CN" dirty="0" smtClean="0"/>
              <a:t> Object		//true</a:t>
            </a:r>
          </a:p>
          <a:p>
            <a:pPr lvl="1"/>
            <a:r>
              <a:rPr lang="zh-CN" altLang="en-US" dirty="0" smtClean="0"/>
              <a:t>注意其作为运算符优先级并不高</a:t>
            </a:r>
            <a:endParaRPr lang="en-US" altLang="zh-CN" dirty="0" smtClean="0"/>
          </a:p>
          <a:p>
            <a:pPr lvl="1"/>
            <a:r>
              <a:rPr lang="en-US" altLang="zh-CN" dirty="0" smtClean="0">
                <a:hlinkClick r:id="rId3" action="ppaction://hlinkfile"/>
              </a:rPr>
              <a:t>example1</a:t>
            </a:r>
            <a:r>
              <a:rPr lang="en-US" altLang="zh-CN" dirty="0" smtClean="0"/>
              <a:t> vs. </a:t>
            </a:r>
            <a:r>
              <a:rPr lang="en-US" altLang="zh-CN" dirty="0" smtClean="0">
                <a:hlinkClick r:id="rId4" action="ppaction://hlinkfile"/>
              </a:rPr>
              <a:t>example2</a:t>
            </a:r>
            <a:r>
              <a:rPr lang="en-US" altLang="zh-CN" dirty="0" smtClean="0"/>
              <a:t> vs. </a:t>
            </a:r>
            <a:r>
              <a:rPr lang="en-US" altLang="zh-CN" dirty="0" smtClean="0">
                <a:hlinkClick r:id="rId5" action="ppaction://hlinkfile"/>
              </a:rPr>
              <a:t>example3</a:t>
            </a:r>
            <a:r>
              <a:rPr lang="en-US" altLang="zh-CN" dirty="0" smtClean="0"/>
              <a:t> vs. </a:t>
            </a:r>
            <a:r>
              <a:rPr lang="en-US" altLang="zh-CN" dirty="0" smtClean="0">
                <a:hlinkClick r:id="rId6" action="ppaction://hlinkfile"/>
              </a:rPr>
              <a:t>example4</a:t>
            </a:r>
            <a:endParaRPr lang="en-US" altLang="zh-CN" dirty="0" smtClean="0"/>
          </a:p>
          <a:p>
            <a:pPr lvl="1"/>
            <a:endParaRPr lang="zh-CN" altLang="en-US" dirty="0"/>
          </a:p>
        </p:txBody>
      </p:sp>
    </p:spTree>
    <p:extLst>
      <p:ext uri="{BB962C8B-B14F-4D97-AF65-F5344CB8AC3E}">
        <p14:creationId xmlns:p14="http://schemas.microsoft.com/office/powerpoint/2010/main" val="2699972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再论对象类型和原型</a:t>
            </a:r>
          </a:p>
        </p:txBody>
      </p:sp>
      <p:sp>
        <p:nvSpPr>
          <p:cNvPr id="3" name="内容占位符 2"/>
          <p:cNvSpPr>
            <a:spLocks noGrp="1"/>
          </p:cNvSpPr>
          <p:nvPr>
            <p:ph sz="half" idx="1"/>
          </p:nvPr>
        </p:nvSpPr>
        <p:spPr/>
        <p:txBody>
          <a:bodyPr/>
          <a:lstStyle/>
          <a:p>
            <a:r>
              <a:rPr lang="zh-CN" altLang="en-US" dirty="0" smtClean="0"/>
              <a:t>对象</a:t>
            </a:r>
            <a:r>
              <a:rPr lang="zh-CN" altLang="en-US" dirty="0"/>
              <a:t>原型的</a:t>
            </a:r>
            <a:r>
              <a:rPr lang="zh-CN" altLang="en-US" dirty="0" smtClean="0"/>
              <a:t>探询</a:t>
            </a:r>
            <a:endParaRPr lang="en-US" altLang="zh-CN" dirty="0" smtClean="0"/>
          </a:p>
          <a:p>
            <a:pPr lvl="1"/>
            <a:r>
              <a:rPr lang="zh-CN" altLang="en-US" dirty="0"/>
              <a:t>在</a:t>
            </a:r>
            <a:r>
              <a:rPr lang="en-US" altLang="zh-CN" dirty="0"/>
              <a:t>ECMAScript3</a:t>
            </a:r>
            <a:r>
              <a:rPr lang="zh-CN" altLang="en-US" dirty="0"/>
              <a:t>中，一般通过</a:t>
            </a:r>
            <a:r>
              <a:rPr lang="en-US" altLang="zh-CN" dirty="0" err="1"/>
              <a:t>o.constructor.prototype</a:t>
            </a:r>
            <a:r>
              <a:rPr lang="zh-CN" altLang="en-US" dirty="0"/>
              <a:t>来检测原型</a:t>
            </a:r>
            <a:endParaRPr lang="en-US" altLang="zh-CN" dirty="0"/>
          </a:p>
          <a:p>
            <a:pPr lvl="1"/>
            <a:r>
              <a:rPr lang="zh-CN" altLang="en-US" dirty="0" smtClean="0"/>
              <a:t>在</a:t>
            </a:r>
            <a:r>
              <a:rPr lang="en-US" altLang="zh-CN" dirty="0" smtClean="0"/>
              <a:t>ECMAScript5</a:t>
            </a:r>
            <a:r>
              <a:rPr lang="zh-CN" altLang="en-US" dirty="0" smtClean="0"/>
              <a:t>中，通过</a:t>
            </a:r>
            <a:r>
              <a:rPr lang="en-US" altLang="zh-CN" dirty="0" err="1" smtClean="0"/>
              <a:t>Object.getPrototypeOf</a:t>
            </a:r>
            <a:r>
              <a:rPr lang="en-US" altLang="zh-CN" dirty="0" smtClean="0"/>
              <a:t>(o)</a:t>
            </a:r>
            <a:r>
              <a:rPr lang="zh-CN" altLang="en-US" dirty="0" smtClean="0"/>
              <a:t>函数，可以方便地得到对象</a:t>
            </a:r>
            <a:r>
              <a:rPr lang="en-US" altLang="zh-CN" dirty="0" smtClean="0"/>
              <a:t>o</a:t>
            </a:r>
            <a:r>
              <a:rPr lang="zh-CN" altLang="en-US" dirty="0" smtClean="0"/>
              <a:t>的原型</a:t>
            </a:r>
            <a:endParaRPr lang="en-US" altLang="zh-CN" dirty="0" smtClean="0"/>
          </a:p>
          <a:p>
            <a:pPr lvl="1"/>
            <a:r>
              <a:rPr lang="zh-CN" altLang="en-US" dirty="0"/>
              <a:t>在</a:t>
            </a:r>
            <a:r>
              <a:rPr lang="en-US" altLang="zh-CN" dirty="0" smtClean="0"/>
              <a:t>ECMAScript6</a:t>
            </a:r>
            <a:r>
              <a:rPr lang="zh-CN" altLang="en-US" dirty="0" smtClean="0"/>
              <a:t>中</a:t>
            </a:r>
            <a:r>
              <a:rPr lang="zh-CN" altLang="en-US" dirty="0"/>
              <a:t>，还</a:t>
            </a:r>
            <a:r>
              <a:rPr lang="zh-CN" altLang="en-US" dirty="0" smtClean="0"/>
              <a:t>暴露了</a:t>
            </a:r>
            <a:r>
              <a:rPr lang="en-US" altLang="zh-CN" dirty="0" smtClean="0"/>
              <a:t>__proto__</a:t>
            </a:r>
            <a:r>
              <a:rPr lang="zh-CN" altLang="en-US" dirty="0" smtClean="0"/>
              <a:t>的属性，用于原型的查询</a:t>
            </a:r>
            <a:endParaRPr lang="en-US" altLang="zh-CN" dirty="0" smtClean="0"/>
          </a:p>
          <a:p>
            <a:pPr lvl="1"/>
            <a:r>
              <a:rPr lang="en-US" altLang="zh-CN" dirty="0" smtClean="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828881"/>
            <a:ext cx="5080000" cy="2267038"/>
          </a:xfrm>
          <a:prstGeom prst="rect">
            <a:avLst/>
          </a:prstGeom>
        </p:spPr>
      </p:pic>
    </p:spTree>
    <p:extLst>
      <p:ext uri="{BB962C8B-B14F-4D97-AF65-F5344CB8AC3E}">
        <p14:creationId xmlns:p14="http://schemas.microsoft.com/office/powerpoint/2010/main" val="72663747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再论对象类型和原型</a:t>
            </a:r>
          </a:p>
        </p:txBody>
      </p:sp>
      <p:sp>
        <p:nvSpPr>
          <p:cNvPr id="3" name="内容占位符 2"/>
          <p:cNvSpPr>
            <a:spLocks noGrp="1"/>
          </p:cNvSpPr>
          <p:nvPr>
            <p:ph idx="1"/>
          </p:nvPr>
        </p:nvSpPr>
        <p:spPr/>
        <p:txBody>
          <a:bodyPr/>
          <a:lstStyle/>
          <a:p>
            <a:r>
              <a:rPr lang="en-US" altLang="zh-CN" dirty="0"/>
              <a:t>__proto</a:t>
            </a:r>
            <a:r>
              <a:rPr lang="en-US" altLang="zh-CN" dirty="0" smtClean="0"/>
              <a:t>__</a:t>
            </a:r>
          </a:p>
          <a:p>
            <a:pPr lvl="1"/>
            <a:r>
              <a:rPr lang="en-US" altLang="zh-CN" dirty="0" smtClean="0"/>
              <a:t>__</a:t>
            </a:r>
            <a:r>
              <a:rPr lang="en-US" altLang="zh-CN" dirty="0"/>
              <a:t>proto__</a:t>
            </a:r>
            <a:r>
              <a:rPr lang="zh-CN" altLang="en-US" dirty="0"/>
              <a:t>属性是系统内部用的一个属性，用于指向</a:t>
            </a:r>
            <a:r>
              <a:rPr lang="zh-CN" altLang="en-US" dirty="0" smtClean="0"/>
              <a:t>对象实例的原型</a:t>
            </a:r>
            <a:endParaRPr lang="en-US" altLang="zh-CN" dirty="0" smtClean="0"/>
          </a:p>
          <a:p>
            <a:pPr lvl="1"/>
            <a:r>
              <a:rPr lang="en-US" altLang="zh-CN" dirty="0" smtClean="0"/>
              <a:t>Firefox</a:t>
            </a:r>
            <a:r>
              <a:rPr lang="zh-CN" altLang="en-US" dirty="0"/>
              <a:t>、</a:t>
            </a:r>
            <a:r>
              <a:rPr lang="en-US" altLang="zh-CN" dirty="0" smtClean="0"/>
              <a:t>Chrome</a:t>
            </a:r>
            <a:r>
              <a:rPr lang="zh-CN" altLang="en-US" dirty="0" smtClean="0"/>
              <a:t>、</a:t>
            </a:r>
            <a:r>
              <a:rPr lang="en-US" altLang="zh-CN" dirty="0" smtClean="0"/>
              <a:t>Safari</a:t>
            </a:r>
            <a:r>
              <a:rPr lang="zh-CN" altLang="en-US" dirty="0" smtClean="0"/>
              <a:t>和</a:t>
            </a:r>
            <a:r>
              <a:rPr lang="en-US" altLang="zh-CN" dirty="0" smtClean="0"/>
              <a:t>IE11</a:t>
            </a:r>
            <a:r>
              <a:rPr lang="zh-CN" altLang="en-US" dirty="0" smtClean="0"/>
              <a:t>中都实现了 </a:t>
            </a:r>
            <a:r>
              <a:rPr lang="en-US" altLang="zh-CN" dirty="0"/>
              <a:t>__proto</a:t>
            </a:r>
            <a:r>
              <a:rPr lang="en-US" altLang="zh-CN" dirty="0" smtClean="0"/>
              <a:t>__</a:t>
            </a:r>
          </a:p>
          <a:p>
            <a:pPr lvl="1"/>
            <a:r>
              <a:rPr lang="zh-CN" altLang="en-US" dirty="0" smtClean="0"/>
              <a:t>在</a:t>
            </a:r>
            <a:r>
              <a:rPr lang="en-US" altLang="zh-CN" dirty="0"/>
              <a:t>ES6</a:t>
            </a:r>
            <a:r>
              <a:rPr lang="zh-CN" altLang="en-US" dirty="0"/>
              <a:t>中被写入标准附录</a:t>
            </a:r>
            <a:r>
              <a:rPr lang="zh-CN" altLang="en-US" dirty="0" smtClean="0"/>
              <a:t>，仅要求浏览器中必须实现</a:t>
            </a:r>
            <a:endParaRPr lang="en-US" altLang="zh-CN" dirty="0" smtClean="0"/>
          </a:p>
          <a:p>
            <a:pPr lvl="1"/>
            <a:r>
              <a:rPr lang="zh-CN" altLang="en-US" dirty="0" smtClean="0"/>
              <a:t>一般</a:t>
            </a:r>
            <a:r>
              <a:rPr lang="zh-CN" altLang="en-US" dirty="0"/>
              <a:t>不建议直接使用</a:t>
            </a:r>
          </a:p>
        </p:txBody>
      </p:sp>
    </p:spTree>
    <p:extLst>
      <p:ext uri="{BB962C8B-B14F-4D97-AF65-F5344CB8AC3E}">
        <p14:creationId xmlns:p14="http://schemas.microsoft.com/office/powerpoint/2010/main" val="264611425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再论对象类型和原型</a:t>
            </a:r>
          </a:p>
        </p:txBody>
      </p:sp>
      <p:sp>
        <p:nvSpPr>
          <p:cNvPr id="3" name="内容占位符 2"/>
          <p:cNvSpPr>
            <a:spLocks noGrp="1"/>
          </p:cNvSpPr>
          <p:nvPr>
            <p:ph sz="half" idx="1"/>
          </p:nvPr>
        </p:nvSpPr>
        <p:spPr/>
        <p:txBody>
          <a:bodyPr/>
          <a:lstStyle/>
          <a:p>
            <a:r>
              <a:rPr lang="en-US" altLang="zh-CN" dirty="0" smtClean="0"/>
              <a:t>extends</a:t>
            </a:r>
            <a:r>
              <a:rPr lang="zh-CN" altLang="en-US" dirty="0" smtClean="0"/>
              <a:t>模式下的继承链</a:t>
            </a:r>
            <a:endParaRPr lang="en-US" altLang="zh-CN" dirty="0" smtClean="0"/>
          </a:p>
          <a:p>
            <a:pPr lvl="1"/>
            <a:r>
              <a:rPr lang="en-US" altLang="zh-CN" dirty="0" err="1" smtClean="0"/>
              <a:t>Subtype.__</a:t>
            </a:r>
            <a:r>
              <a:rPr lang="en-US" altLang="zh-CN" dirty="0" err="1"/>
              <a:t>proto</a:t>
            </a:r>
            <a:r>
              <a:rPr lang="en-US" altLang="zh-CN" dirty="0"/>
              <a:t>__</a:t>
            </a:r>
            <a:r>
              <a:rPr lang="zh-CN" altLang="en-US" dirty="0" smtClean="0"/>
              <a:t>表示构造函数的继承，指向</a:t>
            </a:r>
            <a:r>
              <a:rPr lang="en-US" altLang="zh-CN" dirty="0" err="1" smtClean="0"/>
              <a:t>Supertype</a:t>
            </a:r>
            <a:endParaRPr lang="en-US" altLang="zh-CN" dirty="0" smtClean="0"/>
          </a:p>
          <a:p>
            <a:pPr lvl="1"/>
            <a:r>
              <a:rPr lang="en-US" altLang="zh-CN" dirty="0" err="1" smtClean="0"/>
              <a:t>Subtype.prototype.__proto</a:t>
            </a:r>
            <a:r>
              <a:rPr lang="en-US" altLang="zh-CN" dirty="0" smtClean="0"/>
              <a:t>__</a:t>
            </a:r>
            <a:r>
              <a:rPr lang="zh-CN" altLang="en-US" dirty="0" smtClean="0"/>
              <a:t>表示方法的继承，指向</a:t>
            </a:r>
            <a:r>
              <a:rPr lang="en-US" altLang="zh-CN" dirty="0" err="1" smtClean="0"/>
              <a:t>Supertype.prototype</a:t>
            </a:r>
            <a:endParaRPr lang="en-US" altLang="zh-CN" dirty="0" smtClean="0"/>
          </a:p>
          <a:p>
            <a:pPr lvl="1"/>
            <a:r>
              <a:rPr lang="en-US" altLang="zh-CN" dirty="0" smtClean="0"/>
              <a:t>Subtype</a:t>
            </a:r>
            <a:r>
              <a:rPr lang="zh-CN" altLang="en-US" dirty="0" smtClean="0"/>
              <a:t>实例的</a:t>
            </a:r>
            <a:r>
              <a:rPr lang="en-US" altLang="zh-CN" dirty="0" smtClean="0"/>
              <a:t>__proto__</a:t>
            </a:r>
            <a:r>
              <a:rPr lang="zh-CN" altLang="en-US" dirty="0" smtClean="0"/>
              <a:t>，指向</a:t>
            </a:r>
            <a:r>
              <a:rPr lang="en-US" altLang="zh-CN" dirty="0" err="1" smtClean="0"/>
              <a:t>Subtype.prototype</a:t>
            </a:r>
            <a:endParaRPr lang="en-US" altLang="zh-CN" dirty="0" smtClean="0"/>
          </a:p>
          <a:p>
            <a:pPr lvl="1"/>
            <a:r>
              <a:rPr lang="en-US" altLang="zh-CN" dirty="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73139" y="1905000"/>
            <a:ext cx="4935322" cy="4114800"/>
          </a:xfrm>
          <a:prstGeom prst="rect">
            <a:avLst/>
          </a:prstGeom>
        </p:spPr>
      </p:pic>
    </p:spTree>
    <p:extLst>
      <p:ext uri="{BB962C8B-B14F-4D97-AF65-F5344CB8AC3E}">
        <p14:creationId xmlns:p14="http://schemas.microsoft.com/office/powerpoint/2010/main" val="61152923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再论对象类型和原型</a:t>
            </a:r>
          </a:p>
        </p:txBody>
      </p:sp>
      <p:graphicFrame>
        <p:nvGraphicFramePr>
          <p:cNvPr id="5" name="内容占位符 3"/>
          <p:cNvGraphicFramePr>
            <a:graphicFrameLocks noGrp="1"/>
          </p:cNvGraphicFramePr>
          <p:nvPr>
            <p:ph idx="1"/>
            <p:extLst/>
          </p:nvPr>
        </p:nvGraphicFramePr>
        <p:xfrm>
          <a:off x="2315580" y="1772816"/>
          <a:ext cx="3097628" cy="1363216"/>
        </p:xfrm>
        <a:graphic>
          <a:graphicData uri="http://schemas.openxmlformats.org/drawingml/2006/table">
            <a:tbl>
              <a:tblPr firstRow="1" bandRow="1">
                <a:tableStyleId>{7E9639D4-E3E2-4D34-9284-5A2195B3D0D7}</a:tableStyleId>
              </a:tblPr>
              <a:tblGrid>
                <a:gridCol w="1548814">
                  <a:extLst>
                    <a:ext uri="{9D8B030D-6E8A-4147-A177-3AD203B41FA5}">
                      <a16:colId xmlns:a16="http://schemas.microsoft.com/office/drawing/2014/main" val="20000"/>
                    </a:ext>
                  </a:extLst>
                </a:gridCol>
                <a:gridCol w="1548814">
                  <a:extLst>
                    <a:ext uri="{9D8B030D-6E8A-4147-A177-3AD203B41FA5}">
                      <a16:colId xmlns:a16="http://schemas.microsoft.com/office/drawing/2014/main" val="20001"/>
                    </a:ext>
                  </a:extLst>
                </a:gridCol>
              </a:tblGrid>
              <a:tr h="681608">
                <a:tc gridSpan="2">
                  <a:txBody>
                    <a:bodyPr/>
                    <a:lstStyle/>
                    <a:p>
                      <a:pPr algn="ctr"/>
                      <a:r>
                        <a:rPr lang="en-US" altLang="zh-CN" sz="2800" dirty="0" err="1" smtClean="0"/>
                        <a:t>SuperType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graphicFrame>
        <p:nvGraphicFramePr>
          <p:cNvPr id="6" name="内容占位符 3"/>
          <p:cNvGraphicFramePr>
            <a:graphicFrameLocks/>
          </p:cNvGraphicFramePr>
          <p:nvPr>
            <p:extLst/>
          </p:nvPr>
        </p:nvGraphicFramePr>
        <p:xfrm>
          <a:off x="6456040" y="1772816"/>
          <a:ext cx="3529676" cy="2044824"/>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400" dirty="0" err="1" smtClean="0"/>
                        <a:t>SuperType</a:t>
                      </a:r>
                      <a:r>
                        <a:rPr lang="en-US" altLang="zh-CN" sz="2400" dirty="0" smtClean="0"/>
                        <a:t> Prototype</a:t>
                      </a:r>
                      <a:endParaRPr lang="zh-CN" altLang="en-US" sz="24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constructor</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err="1" smtClean="0"/>
                        <a:t>getSuperV</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(function)</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7" name="肘形连接符 6"/>
          <p:cNvCxnSpPr>
            <a:stCxn id="11" idx="6"/>
            <a:endCxn id="6" idx="1"/>
          </p:cNvCxnSpPr>
          <p:nvPr/>
        </p:nvCxnSpPr>
        <p:spPr>
          <a:xfrm flipV="1">
            <a:off x="4664432" y="2795228"/>
            <a:ext cx="1791609" cy="12700"/>
          </a:xfrm>
          <a:prstGeom prst="bentConnector3">
            <a:avLst>
              <a:gd name="adj1" fmla="val 99869"/>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2" idx="6"/>
            <a:endCxn id="5" idx="0"/>
          </p:cNvCxnSpPr>
          <p:nvPr/>
        </p:nvCxnSpPr>
        <p:spPr>
          <a:xfrm flipH="1" flipV="1">
            <a:off x="3864394" y="1772816"/>
            <a:ext cx="5316910" cy="979574"/>
          </a:xfrm>
          <a:prstGeom prst="bentConnector4">
            <a:avLst>
              <a:gd name="adj1" fmla="val -21497"/>
              <a:gd name="adj2" fmla="val 123337"/>
            </a:avLst>
          </a:prstGeom>
          <a:ln w="12700">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内容占位符 3"/>
          <p:cNvGraphicFramePr>
            <a:graphicFrameLocks/>
          </p:cNvGraphicFramePr>
          <p:nvPr>
            <p:extLst/>
          </p:nvPr>
        </p:nvGraphicFramePr>
        <p:xfrm>
          <a:off x="2338615" y="3246102"/>
          <a:ext cx="3203072" cy="2044824"/>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err="1" smtClean="0"/>
                        <a:t>SubType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prototype</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10" name="肘形连接符 9"/>
          <p:cNvCxnSpPr>
            <a:stCxn id="13" idx="6"/>
            <a:endCxn id="16" idx="1"/>
          </p:cNvCxnSpPr>
          <p:nvPr/>
        </p:nvCxnSpPr>
        <p:spPr>
          <a:xfrm>
            <a:off x="4664431" y="4186045"/>
            <a:ext cx="1858418" cy="1224621"/>
          </a:xfrm>
          <a:prstGeom prst="bentConnector3">
            <a:avLst>
              <a:gd name="adj1" fmla="val 7380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448407" y="2698956"/>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965280" y="2643418"/>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48407" y="4077072"/>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6" name="内容占位符 3"/>
          <p:cNvGraphicFramePr>
            <a:graphicFrameLocks/>
          </p:cNvGraphicFramePr>
          <p:nvPr>
            <p:extLst/>
          </p:nvPr>
        </p:nvGraphicFramePr>
        <p:xfrm>
          <a:off x="6522849" y="4047449"/>
          <a:ext cx="3529676" cy="2726432"/>
        </p:xfrm>
        <a:graphic>
          <a:graphicData uri="http://schemas.openxmlformats.org/drawingml/2006/table">
            <a:tbl>
              <a:tblPr firstRow="1" bandRow="1">
                <a:tableStyleId>{7E9639D4-E3E2-4D34-9284-5A2195B3D0D7}</a:tableStyleId>
              </a:tblPr>
              <a:tblGrid>
                <a:gridCol w="1775176">
                  <a:extLst>
                    <a:ext uri="{9D8B030D-6E8A-4147-A177-3AD203B41FA5}">
                      <a16:colId xmlns:a16="http://schemas.microsoft.com/office/drawing/2014/main" val="20000"/>
                    </a:ext>
                  </a:extLst>
                </a:gridCol>
                <a:gridCol w="1754500">
                  <a:extLst>
                    <a:ext uri="{9D8B030D-6E8A-4147-A177-3AD203B41FA5}">
                      <a16:colId xmlns:a16="http://schemas.microsoft.com/office/drawing/2014/main" val="20001"/>
                    </a:ext>
                  </a:extLst>
                </a:gridCol>
              </a:tblGrid>
              <a:tr h="681608">
                <a:tc gridSpan="2">
                  <a:txBody>
                    <a:bodyPr/>
                    <a:lstStyle/>
                    <a:p>
                      <a:pPr algn="ctr"/>
                      <a:r>
                        <a:rPr lang="en-US" altLang="zh-CN" sz="2400" dirty="0" err="1" smtClean="0"/>
                        <a:t>SubType</a:t>
                      </a:r>
                      <a:r>
                        <a:rPr lang="en-US" altLang="zh-CN" sz="2400" dirty="0" smtClean="0"/>
                        <a:t> Prototype</a:t>
                      </a:r>
                      <a:endParaRPr lang="zh-CN" altLang="en-US" sz="24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r h="681608">
                <a:tc>
                  <a:txBody>
                    <a:bodyPr/>
                    <a:lstStyle/>
                    <a:p>
                      <a:pPr algn="ctr"/>
                      <a:r>
                        <a:rPr lang="en-US" altLang="zh-CN" sz="2400" dirty="0" smtClean="0"/>
                        <a:t>property</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r>
                        <a:rPr lang="en-US" altLang="zh-CN" sz="2400" dirty="0" smtClean="0"/>
                        <a:t>true</a:t>
                      </a: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2"/>
                  </a:ext>
                </a:extLst>
              </a:tr>
              <a:tr h="681608">
                <a:tc>
                  <a:txBody>
                    <a:bodyPr/>
                    <a:lstStyle/>
                    <a:p>
                      <a:pPr algn="ctr"/>
                      <a:r>
                        <a:rPr lang="en-US" altLang="zh-CN" sz="2400" dirty="0" err="1" smtClean="0"/>
                        <a:t>getSubV</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marL="0" algn="ctr" defTabSz="914400" rtl="0" eaLnBrk="1" latinLnBrk="0" hangingPunct="1"/>
                      <a:r>
                        <a:rPr lang="en-US" altLang="zh-CN" sz="2400" kern="1200" dirty="0" smtClean="0">
                          <a:solidFill>
                            <a:schemeClr val="tx1"/>
                          </a:solidFill>
                          <a:latin typeface="+mn-lt"/>
                          <a:ea typeface="+mn-ea"/>
                          <a:cs typeface="+mn-cs"/>
                        </a:rPr>
                        <a:t>(function)</a:t>
                      </a:r>
                      <a:endParaRPr lang="zh-CN" altLang="en-US" sz="2400" kern="1200" dirty="0">
                        <a:solidFill>
                          <a:schemeClr val="tx1"/>
                        </a:solidFill>
                        <a:latin typeface="+mn-lt"/>
                        <a:ea typeface="+mn-ea"/>
                        <a:cs typeface="+mn-cs"/>
                      </a:endParaRPr>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17" name="椭圆 16"/>
          <p:cNvSpPr/>
          <p:nvPr/>
        </p:nvSpPr>
        <p:spPr>
          <a:xfrm>
            <a:off x="8971944" y="4941168"/>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a:stCxn id="17" idx="6"/>
            <a:endCxn id="6" idx="1"/>
          </p:cNvCxnSpPr>
          <p:nvPr/>
        </p:nvCxnSpPr>
        <p:spPr bwMode="auto">
          <a:xfrm flipH="1" flipV="1">
            <a:off x="6456040" y="2795228"/>
            <a:ext cx="2731928" cy="2254912"/>
          </a:xfrm>
          <a:prstGeom prst="bentConnector5">
            <a:avLst>
              <a:gd name="adj1" fmla="val -46473"/>
              <a:gd name="adj2" fmla="val 50334"/>
              <a:gd name="adj3" fmla="val 108368"/>
            </a:avLst>
          </a:prstGeom>
          <a:solidFill>
            <a:schemeClr val="accent1"/>
          </a:solidFill>
          <a:ln w="9525" cap="flat" cmpd="sng" algn="ctr">
            <a:solidFill>
              <a:srgbClr val="EA2042"/>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8" name="内容占位符 3"/>
          <p:cNvGraphicFramePr>
            <a:graphicFrameLocks/>
          </p:cNvGraphicFramePr>
          <p:nvPr>
            <p:extLst/>
          </p:nvPr>
        </p:nvGraphicFramePr>
        <p:xfrm>
          <a:off x="2351584" y="5480404"/>
          <a:ext cx="3203072" cy="1363216"/>
        </p:xfrm>
        <a:graphic>
          <a:graphicData uri="http://schemas.openxmlformats.org/drawingml/2006/table">
            <a:tbl>
              <a:tblPr firstRow="1" bandRow="1">
                <a:tableStyleId>{7E9639D4-E3E2-4D34-9284-5A2195B3D0D7}</a:tableStyleId>
              </a:tblPr>
              <a:tblGrid>
                <a:gridCol w="1601536">
                  <a:extLst>
                    <a:ext uri="{9D8B030D-6E8A-4147-A177-3AD203B41FA5}">
                      <a16:colId xmlns:a16="http://schemas.microsoft.com/office/drawing/2014/main" val="20000"/>
                    </a:ext>
                  </a:extLst>
                </a:gridCol>
                <a:gridCol w="1601536">
                  <a:extLst>
                    <a:ext uri="{9D8B030D-6E8A-4147-A177-3AD203B41FA5}">
                      <a16:colId xmlns:a16="http://schemas.microsoft.com/office/drawing/2014/main" val="20001"/>
                    </a:ext>
                  </a:extLst>
                </a:gridCol>
              </a:tblGrid>
              <a:tr h="681608">
                <a:tc gridSpan="2">
                  <a:txBody>
                    <a:bodyPr/>
                    <a:lstStyle/>
                    <a:p>
                      <a:pPr algn="ctr"/>
                      <a:r>
                        <a:rPr lang="en-US" altLang="zh-CN" sz="2800" dirty="0" smtClean="0"/>
                        <a:t>instance</a:t>
                      </a:r>
                      <a:endParaRPr lang="zh-CN" altLang="en-US" sz="2800" dirty="0"/>
                    </a:p>
                  </a:txBody>
                  <a:tcPr anchor="ctr"/>
                </a:tc>
                <a:tc hMerge="1">
                  <a:txBody>
                    <a:bodyPr/>
                    <a:lstStyle/>
                    <a:p>
                      <a:endParaRPr lang="zh-CN" altLang="en-US"/>
                    </a:p>
                  </a:txBody>
                  <a:tcPr/>
                </a:tc>
                <a:extLst>
                  <a:ext uri="{0D108BD9-81ED-4DB2-BD59-A6C34878D82A}">
                    <a16:rowId xmlns:a16="http://schemas.microsoft.com/office/drawing/2014/main" val="10000"/>
                  </a:ext>
                </a:extLst>
              </a:tr>
              <a:tr h="681608">
                <a:tc>
                  <a:txBody>
                    <a:bodyPr/>
                    <a:lstStyle/>
                    <a:p>
                      <a:pPr algn="ctr"/>
                      <a:r>
                        <a:rPr lang="en-US" altLang="zh-CN" sz="2400" dirty="0" smtClean="0"/>
                        <a:t>_proto_</a:t>
                      </a:r>
                      <a:endParaRPr lang="zh-CN" altLang="en-US" sz="2400" dirty="0"/>
                    </a:p>
                  </a:txBody>
                  <a:tcPr anchor="ctr">
                    <a:lnR w="12700" cap="flat" cmpd="sng" algn="ctr">
                      <a:solidFill>
                        <a:schemeClr val="bg2">
                          <a:lumMod val="50000"/>
                        </a:schemeClr>
                      </a:solidFill>
                      <a:prstDash val="solid"/>
                      <a:round/>
                      <a:headEnd type="none" w="med" len="med"/>
                      <a:tailEnd type="none" w="med" len="med"/>
                    </a:lnR>
                  </a:tcPr>
                </a:tc>
                <a:tc>
                  <a:txBody>
                    <a:bodyPr/>
                    <a:lstStyle/>
                    <a:p>
                      <a:pPr algn="ctr"/>
                      <a:endParaRPr lang="zh-CN" altLang="en-US" sz="2400" dirty="0"/>
                    </a:p>
                  </a:txBody>
                  <a:tcPr anchor="ctr">
                    <a:lnL w="12700" cap="flat" cmpd="sng" algn="ctr">
                      <a:solidFill>
                        <a:schemeClr val="bg2">
                          <a:lumMod val="50000"/>
                        </a:schemeClr>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sp>
        <p:nvSpPr>
          <p:cNvPr id="19" name="椭圆 18"/>
          <p:cNvSpPr/>
          <p:nvPr/>
        </p:nvSpPr>
        <p:spPr>
          <a:xfrm>
            <a:off x="4448407" y="6448249"/>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肘形连接符 25"/>
          <p:cNvCxnSpPr>
            <a:stCxn id="19" idx="6"/>
            <a:endCxn id="16" idx="1"/>
          </p:cNvCxnSpPr>
          <p:nvPr/>
        </p:nvCxnSpPr>
        <p:spPr bwMode="auto">
          <a:xfrm flipV="1">
            <a:off x="4664431" y="5410665"/>
            <a:ext cx="1858418" cy="1146556"/>
          </a:xfrm>
          <a:prstGeom prst="bentConnector3">
            <a:avLst>
              <a:gd name="adj1" fmla="val 73663"/>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椭圆 21"/>
          <p:cNvSpPr/>
          <p:nvPr/>
        </p:nvSpPr>
        <p:spPr>
          <a:xfrm>
            <a:off x="4448407" y="4832343"/>
            <a:ext cx="216024" cy="217944"/>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肘形连接符 22"/>
          <p:cNvCxnSpPr>
            <a:endCxn id="5" idx="3"/>
          </p:cNvCxnSpPr>
          <p:nvPr/>
        </p:nvCxnSpPr>
        <p:spPr bwMode="auto">
          <a:xfrm rot="5400000" flipH="1" flipV="1">
            <a:off x="3795447" y="3323409"/>
            <a:ext cx="2486744" cy="748777"/>
          </a:xfrm>
          <a:prstGeom prst="bentConnector4">
            <a:avLst>
              <a:gd name="adj1" fmla="val -476"/>
              <a:gd name="adj2" fmla="val 162225"/>
            </a:avLst>
          </a:prstGeom>
          <a:solidFill>
            <a:schemeClr val="accent1"/>
          </a:solidFill>
          <a:ln w="9525"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80531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Rectangle 2"/>
          <p:cNvSpPr>
            <a:spLocks noGrp="1" noChangeArrowheads="1"/>
          </p:cNvSpPr>
          <p:nvPr>
            <p:ph type="title"/>
          </p:nvPr>
        </p:nvSpPr>
        <p:spPr/>
        <p:txBody>
          <a:bodyPr/>
          <a:lstStyle/>
          <a:p>
            <a:r>
              <a:rPr lang="zh-CN" altLang="en-US" dirty="0"/>
              <a:t>客户端脚本的工作机制</a:t>
            </a:r>
          </a:p>
        </p:txBody>
      </p:sp>
      <p:sp>
        <p:nvSpPr>
          <p:cNvPr id="1567747"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Web Browser</a:t>
            </a:r>
            <a:r>
              <a:rPr lang="zh-CN" altLang="en-US" dirty="0" smtClean="0"/>
              <a:t>对象</a:t>
            </a:r>
            <a:endParaRPr lang="en-US" altLang="zh-CN" dirty="0"/>
          </a:p>
          <a:p>
            <a:pPr lvl="1"/>
            <a:r>
              <a:rPr lang="zh-CN" altLang="en-US" dirty="0"/>
              <a:t>但该对象可作为一个</a:t>
            </a:r>
            <a:r>
              <a:rPr lang="en-US" altLang="zh-CN" dirty="0"/>
              <a:t>ActiveX document container</a:t>
            </a:r>
            <a:r>
              <a:rPr lang="zh-CN" altLang="en-US" dirty="0"/>
              <a:t>，根据当前文档的类型来加载相应的</a:t>
            </a:r>
            <a:r>
              <a:rPr lang="en-US" altLang="zh-CN" dirty="0"/>
              <a:t>ActiveX document </a:t>
            </a:r>
            <a:r>
              <a:rPr lang="en-US" altLang="zh-CN" dirty="0" smtClean="0"/>
              <a:t>server</a:t>
            </a:r>
            <a:r>
              <a:rPr lang="zh-CN" altLang="en-US" dirty="0"/>
              <a:t>；</a:t>
            </a:r>
            <a:r>
              <a:rPr lang="zh-CN" altLang="en-US" dirty="0" smtClean="0"/>
              <a:t>这些</a:t>
            </a:r>
            <a:r>
              <a:rPr lang="en-US" altLang="zh-CN" dirty="0"/>
              <a:t>ActiveX document server</a:t>
            </a:r>
            <a:r>
              <a:rPr lang="zh-CN" altLang="en-US" dirty="0"/>
              <a:t>具备对特定类型的文档进行解析和显示的</a:t>
            </a:r>
            <a:r>
              <a:rPr lang="zh-CN" altLang="en-US" dirty="0" smtClean="0"/>
              <a:t>功能</a:t>
            </a:r>
            <a:endParaRPr lang="zh-CN" altLang="en-US" dirty="0"/>
          </a:p>
          <a:p>
            <a:pPr lvl="1"/>
            <a:r>
              <a:rPr lang="zh-CN" altLang="en-US" dirty="0"/>
              <a:t>由此</a:t>
            </a:r>
            <a:r>
              <a:rPr lang="en-US" altLang="zh-CN" dirty="0"/>
              <a:t>IE</a:t>
            </a:r>
            <a:r>
              <a:rPr lang="zh-CN" altLang="en-US" dirty="0"/>
              <a:t>成为一个独立于文档类型的浏览器，它不仅仅能够浏览和操作</a:t>
            </a:r>
            <a:r>
              <a:rPr lang="en-US" altLang="zh-CN" dirty="0"/>
              <a:t>HTML</a:t>
            </a:r>
            <a:r>
              <a:rPr lang="zh-CN" altLang="en-US" dirty="0"/>
              <a:t>文档，还能够用于浏览和操作其它任何</a:t>
            </a:r>
            <a:r>
              <a:rPr lang="en-US" altLang="zh-CN" dirty="0"/>
              <a:t>ActiveX document</a:t>
            </a:r>
            <a:r>
              <a:rPr lang="zh-CN" altLang="en-US" dirty="0"/>
              <a:t>（例如</a:t>
            </a:r>
            <a:r>
              <a:rPr lang="en-US" altLang="zh-CN" dirty="0"/>
              <a:t>Word</a:t>
            </a:r>
            <a:r>
              <a:rPr lang="zh-CN" altLang="en-US" dirty="0"/>
              <a:t>、</a:t>
            </a:r>
            <a:r>
              <a:rPr lang="en-US" altLang="zh-CN" dirty="0"/>
              <a:t>Excel</a:t>
            </a:r>
            <a:r>
              <a:rPr lang="zh-CN" altLang="en-US" dirty="0"/>
              <a:t>等）</a:t>
            </a:r>
          </a:p>
        </p:txBody>
      </p:sp>
    </p:spTree>
    <p:extLst>
      <p:ext uri="{BB962C8B-B14F-4D97-AF65-F5344CB8AC3E}">
        <p14:creationId xmlns:p14="http://schemas.microsoft.com/office/powerpoint/2010/main" val="398536884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再论对象类型和原型</a:t>
            </a:r>
          </a:p>
        </p:txBody>
      </p:sp>
      <p:sp>
        <p:nvSpPr>
          <p:cNvPr id="3" name="内容占位符 2"/>
          <p:cNvSpPr>
            <a:spLocks noGrp="1"/>
          </p:cNvSpPr>
          <p:nvPr>
            <p:ph sz="half" idx="1"/>
          </p:nvPr>
        </p:nvSpPr>
        <p:spPr/>
        <p:txBody>
          <a:bodyPr/>
          <a:lstStyle/>
          <a:p>
            <a:r>
              <a:rPr lang="zh-CN" altLang="en-US" dirty="0" smtClean="0"/>
              <a:t>设置某个对象的原型</a:t>
            </a:r>
            <a:endParaRPr lang="en-US" altLang="zh-CN" dirty="0" smtClean="0"/>
          </a:p>
          <a:p>
            <a:pPr lvl="1"/>
            <a:r>
              <a:rPr lang="en-US" altLang="zh-CN" dirty="0" smtClean="0"/>
              <a:t>ECMAScript6</a:t>
            </a:r>
            <a:r>
              <a:rPr lang="zh-CN" altLang="en-US" dirty="0" smtClean="0"/>
              <a:t>中</a:t>
            </a:r>
            <a:r>
              <a:rPr lang="zh-CN" altLang="en-US" dirty="0"/>
              <a:t>提供了</a:t>
            </a:r>
            <a:r>
              <a:rPr lang="en-US" altLang="zh-CN" dirty="0" err="1" smtClean="0"/>
              <a:t>Object.setPrototypeOf</a:t>
            </a:r>
            <a:r>
              <a:rPr lang="en-US" altLang="zh-CN" dirty="0" smtClean="0"/>
              <a:t>(o</a:t>
            </a:r>
            <a:r>
              <a:rPr lang="zh-CN" altLang="en-US" dirty="0" smtClean="0"/>
              <a:t>，</a:t>
            </a:r>
            <a:r>
              <a:rPr lang="en-US" altLang="zh-CN" dirty="0" smtClean="0"/>
              <a:t>proto)</a:t>
            </a:r>
            <a:r>
              <a:rPr lang="zh-CN" altLang="en-US" dirty="0"/>
              <a:t>函数，可以方便</a:t>
            </a:r>
            <a:r>
              <a:rPr lang="zh-CN" altLang="en-US" dirty="0" smtClean="0"/>
              <a:t>地</a:t>
            </a:r>
            <a:r>
              <a:rPr lang="zh-CN" altLang="en-US" dirty="0"/>
              <a:t>设置</a:t>
            </a:r>
            <a:r>
              <a:rPr lang="zh-CN" altLang="en-US" dirty="0" smtClean="0"/>
              <a:t>对象</a:t>
            </a:r>
            <a:r>
              <a:rPr lang="en-US" altLang="zh-CN" dirty="0"/>
              <a:t>o</a:t>
            </a:r>
            <a:r>
              <a:rPr lang="zh-CN" altLang="en-US" dirty="0"/>
              <a:t>的</a:t>
            </a:r>
            <a:r>
              <a:rPr lang="zh-CN" altLang="en-US" dirty="0" smtClean="0"/>
              <a:t>原型</a:t>
            </a:r>
            <a:endParaRPr lang="en-US" altLang="zh-CN" dirty="0" smtClean="0"/>
          </a:p>
          <a:p>
            <a:pPr lvl="1"/>
            <a:r>
              <a:rPr lang="zh-CN" altLang="en-US" dirty="0" smtClean="0"/>
              <a:t>提供了运行时更改原型的可能</a:t>
            </a:r>
            <a:endParaRPr lang="en-US" altLang="zh-CN" dirty="0" smtClean="0"/>
          </a:p>
          <a:p>
            <a:pPr lvl="1"/>
            <a:r>
              <a:rPr lang="en-US" altLang="zh-CN" dirty="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797021" y="1905000"/>
            <a:ext cx="4287558" cy="4114800"/>
          </a:xfrm>
          <a:prstGeom prst="rect">
            <a:avLst/>
          </a:prstGeom>
        </p:spPr>
      </p:pic>
    </p:spTree>
    <p:extLst>
      <p:ext uri="{BB962C8B-B14F-4D97-AF65-F5344CB8AC3E}">
        <p14:creationId xmlns:p14="http://schemas.microsoft.com/office/powerpoint/2010/main" val="192644382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再论对象类型和原型</a:t>
            </a:r>
          </a:p>
        </p:txBody>
      </p:sp>
      <p:sp>
        <p:nvSpPr>
          <p:cNvPr id="3" name="内容占位符 2"/>
          <p:cNvSpPr>
            <a:spLocks noGrp="1"/>
          </p:cNvSpPr>
          <p:nvPr>
            <p:ph idx="1"/>
          </p:nvPr>
        </p:nvSpPr>
        <p:spPr/>
        <p:txBody>
          <a:bodyPr/>
          <a:lstStyle/>
          <a:p>
            <a:r>
              <a:rPr lang="zh-CN" altLang="en-US" dirty="0" smtClean="0"/>
              <a:t>判断对象是否是某个实例的原型</a:t>
            </a:r>
            <a:endParaRPr lang="en-US" altLang="zh-CN" dirty="0" smtClean="0"/>
          </a:p>
          <a:p>
            <a:pPr lvl="1"/>
            <a:r>
              <a:rPr lang="en-US" altLang="zh-CN" dirty="0" err="1"/>
              <a:t>isPrototypeOf</a:t>
            </a:r>
            <a:r>
              <a:rPr lang="en-US" altLang="zh-CN" dirty="0" smtClean="0"/>
              <a:t>()</a:t>
            </a:r>
            <a:r>
              <a:rPr lang="zh-CN" altLang="en-US" dirty="0" smtClean="0"/>
              <a:t>函数，</a:t>
            </a:r>
            <a:r>
              <a:rPr lang="en-US" altLang="zh-CN" dirty="0" err="1" smtClean="0"/>
              <a:t>oProto.isPrototypeOf</a:t>
            </a:r>
            <a:r>
              <a:rPr lang="en-US" altLang="zh-CN" dirty="0" smtClean="0"/>
              <a:t>(o)</a:t>
            </a:r>
          </a:p>
          <a:p>
            <a:pPr lvl="1"/>
            <a:r>
              <a:rPr lang="zh-CN" altLang="en-US" dirty="0" smtClean="0"/>
              <a:t>反过来也就是判断</a:t>
            </a:r>
            <a:r>
              <a:rPr lang="en-US" altLang="zh-CN" dirty="0" smtClean="0"/>
              <a:t>o</a:t>
            </a:r>
            <a:r>
              <a:rPr lang="zh-CN" altLang="en-US" dirty="0" smtClean="0"/>
              <a:t>的原型是啥</a:t>
            </a:r>
            <a:endParaRPr lang="en-US" altLang="zh-CN" dirty="0" smtClean="0"/>
          </a:p>
          <a:p>
            <a:pPr lvl="1"/>
            <a:r>
              <a:rPr lang="zh-CN" altLang="en-US" dirty="0" smtClean="0"/>
              <a:t>对比</a:t>
            </a:r>
            <a:r>
              <a:rPr lang="en-US" altLang="zh-CN" dirty="0" err="1" smtClean="0"/>
              <a:t>o._proto</a:t>
            </a:r>
            <a:r>
              <a:rPr lang="en-US" altLang="zh-CN" dirty="0" smtClean="0"/>
              <a:t>_</a:t>
            </a:r>
            <a:r>
              <a:rPr lang="zh-CN" altLang="en-US" dirty="0" smtClean="0"/>
              <a:t>和</a:t>
            </a:r>
            <a:r>
              <a:rPr lang="en-US" altLang="zh-CN" dirty="0" err="1" smtClean="0"/>
              <a:t>oProto</a:t>
            </a:r>
            <a:r>
              <a:rPr lang="zh-CN" altLang="en-US" dirty="0" smtClean="0"/>
              <a:t>的关系</a:t>
            </a:r>
            <a:endParaRPr lang="en-US" altLang="zh-CN" dirty="0" smtClean="0"/>
          </a:p>
          <a:p>
            <a:pPr lvl="1"/>
            <a:r>
              <a:rPr lang="en-US" altLang="zh-CN" dirty="0" err="1" smtClean="0"/>
              <a:t>var</a:t>
            </a:r>
            <a:r>
              <a:rPr lang="en-US" altLang="zh-CN" dirty="0" smtClean="0"/>
              <a:t> o = {};</a:t>
            </a:r>
            <a:br>
              <a:rPr lang="en-US" altLang="zh-CN" dirty="0" smtClean="0"/>
            </a:br>
            <a:r>
              <a:rPr lang="en-US" altLang="zh-CN" dirty="0" err="1" smtClean="0"/>
              <a:t>Object.prototype.isPrototypeOf</a:t>
            </a:r>
            <a:r>
              <a:rPr lang="en-US" altLang="zh-CN" dirty="0" smtClean="0"/>
              <a:t>(o) 		//true</a:t>
            </a:r>
            <a:br>
              <a:rPr lang="en-US" altLang="zh-CN" dirty="0" smtClean="0"/>
            </a:br>
            <a:r>
              <a:rPr lang="en-US" altLang="zh-CN" dirty="0" err="1" smtClean="0"/>
              <a:t>Object.isPrototypeOf</a:t>
            </a:r>
            <a:r>
              <a:rPr lang="en-US" altLang="zh-CN" dirty="0" smtClean="0"/>
              <a:t>(o)			//false</a:t>
            </a:r>
            <a:br>
              <a:rPr lang="en-US" altLang="zh-CN" dirty="0" smtClean="0"/>
            </a:br>
            <a:r>
              <a:rPr lang="en-US" altLang="zh-CN" dirty="0" err="1" smtClean="0"/>
              <a:t>o.isPrototypeOf</a:t>
            </a:r>
            <a:r>
              <a:rPr lang="en-US" altLang="zh-CN" dirty="0" smtClean="0"/>
              <a:t>(Object)			//false</a:t>
            </a:r>
            <a:br>
              <a:rPr lang="en-US" altLang="zh-CN" dirty="0" smtClean="0"/>
            </a:br>
            <a:r>
              <a:rPr lang="en-US" altLang="zh-CN" dirty="0" err="1" smtClean="0"/>
              <a:t>Object.prototype.isPrototypeOf</a:t>
            </a:r>
            <a:r>
              <a:rPr lang="en-US" altLang="zh-CN" dirty="0"/>
              <a:t>(</a:t>
            </a:r>
            <a:r>
              <a:rPr lang="en-US" altLang="zh-CN" dirty="0" err="1"/>
              <a:t>Fucntion</a:t>
            </a:r>
            <a:r>
              <a:rPr lang="en-US" altLang="zh-CN" dirty="0"/>
              <a:t>)</a:t>
            </a:r>
            <a:r>
              <a:rPr lang="en-US" altLang="zh-CN" dirty="0" smtClean="0"/>
              <a:t>	//true</a:t>
            </a:r>
          </a:p>
          <a:p>
            <a:pPr lvl="1"/>
            <a:r>
              <a:rPr lang="en-US" altLang="zh-CN" dirty="0" smtClean="0">
                <a:hlinkClick r:id="rId3" action="ppaction://hlinkfile"/>
              </a:rPr>
              <a:t>example</a:t>
            </a:r>
            <a:r>
              <a:rPr lang="en-US" altLang="zh-CN" dirty="0"/>
              <a:t/>
            </a:r>
            <a:br>
              <a:rPr lang="en-US" altLang="zh-CN" dirty="0"/>
            </a:br>
            <a:endParaRPr lang="zh-CN" altLang="en-US" dirty="0"/>
          </a:p>
        </p:txBody>
      </p:sp>
    </p:spTree>
    <p:extLst>
      <p:ext uri="{BB962C8B-B14F-4D97-AF65-F5344CB8AC3E}">
        <p14:creationId xmlns:p14="http://schemas.microsoft.com/office/powerpoint/2010/main" val="6074913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对象属性辨析</a:t>
            </a:r>
            <a:endParaRPr lang="zh-CN" altLang="en-US" dirty="0"/>
          </a:p>
        </p:txBody>
      </p:sp>
      <p:sp>
        <p:nvSpPr>
          <p:cNvPr id="3" name="内容占位符 2"/>
          <p:cNvSpPr>
            <a:spLocks noGrp="1"/>
          </p:cNvSpPr>
          <p:nvPr>
            <p:ph idx="1"/>
          </p:nvPr>
        </p:nvSpPr>
        <p:spPr/>
        <p:txBody>
          <a:bodyPr/>
          <a:lstStyle/>
          <a:p>
            <a:r>
              <a:rPr lang="zh-CN" altLang="en-US" dirty="0" smtClean="0"/>
              <a:t>判断某个属性是否从属于某个对象</a:t>
            </a:r>
            <a:endParaRPr lang="en-US" altLang="zh-CN" dirty="0" smtClean="0"/>
          </a:p>
          <a:p>
            <a:pPr lvl="1"/>
            <a:r>
              <a:rPr lang="zh-CN" altLang="en-US" dirty="0" smtClean="0"/>
              <a:t>即判断某个对象是否可以使用某个属性，并不辨别该属性是从原型继承来的还是实例自身属性</a:t>
            </a:r>
            <a:endParaRPr lang="en-US" altLang="zh-CN" dirty="0" smtClean="0"/>
          </a:p>
          <a:p>
            <a:pPr lvl="1"/>
            <a:r>
              <a:rPr lang="en-US" altLang="zh-CN" dirty="0" smtClean="0"/>
              <a:t>in</a:t>
            </a:r>
            <a:r>
              <a:rPr lang="zh-CN" altLang="en-US" dirty="0" smtClean="0"/>
              <a:t>运算符，左侧需是字符串或可转为字符串</a:t>
            </a:r>
            <a:endParaRPr lang="en-US" altLang="zh-CN" dirty="0" smtClean="0"/>
          </a:p>
          <a:p>
            <a:pPr lvl="1"/>
            <a:r>
              <a:rPr lang="en-US" altLang="zh-CN" dirty="0" smtClean="0"/>
              <a:t>function Student(id){this.id=id;}</a:t>
            </a:r>
            <a:br>
              <a:rPr lang="en-US" altLang="zh-CN" dirty="0" smtClean="0"/>
            </a:br>
            <a:r>
              <a:rPr lang="en-US" altLang="zh-CN" dirty="0" smtClean="0"/>
              <a:t>Student.prototype.name=“</a:t>
            </a:r>
            <a:r>
              <a:rPr lang="en-US" altLang="zh-CN" dirty="0" err="1" smtClean="0"/>
              <a:t>zdl</a:t>
            </a:r>
            <a:r>
              <a:rPr lang="en-US" altLang="zh-CN" dirty="0" smtClean="0"/>
              <a:t>”;</a:t>
            </a:r>
            <a:br>
              <a:rPr lang="en-US" altLang="zh-CN" dirty="0" smtClean="0"/>
            </a:br>
            <a:r>
              <a:rPr lang="en-US" altLang="zh-CN" dirty="0" smtClean="0"/>
              <a:t>student1 = new Student(“1”);</a:t>
            </a:r>
            <a:br>
              <a:rPr lang="en-US" altLang="zh-CN" dirty="0" smtClean="0"/>
            </a:br>
            <a:r>
              <a:rPr lang="en-US" altLang="zh-CN" dirty="0" smtClean="0"/>
              <a:t>“id” in student1		//true</a:t>
            </a:r>
            <a:br>
              <a:rPr lang="en-US" altLang="zh-CN" dirty="0" smtClean="0"/>
            </a:br>
            <a:r>
              <a:rPr lang="en-US" altLang="zh-CN" dirty="0" smtClean="0"/>
              <a:t>“name” in student1		//true</a:t>
            </a:r>
            <a:br>
              <a:rPr lang="en-US" altLang="zh-CN" dirty="0" smtClean="0"/>
            </a:br>
            <a:r>
              <a:rPr lang="en-US" altLang="zh-CN" dirty="0" smtClean="0"/>
              <a:t>“class” in student1		//false</a:t>
            </a:r>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400420854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对象属性辨析</a:t>
            </a:r>
          </a:p>
        </p:txBody>
      </p:sp>
      <p:sp>
        <p:nvSpPr>
          <p:cNvPr id="3" name="内容占位符 2"/>
          <p:cNvSpPr>
            <a:spLocks noGrp="1"/>
          </p:cNvSpPr>
          <p:nvPr>
            <p:ph idx="1"/>
          </p:nvPr>
        </p:nvSpPr>
        <p:spPr/>
        <p:txBody>
          <a:bodyPr/>
          <a:lstStyle/>
          <a:p>
            <a:r>
              <a:rPr lang="zh-CN" altLang="en-US" dirty="0" smtClean="0"/>
              <a:t>判断某个属性是否属于某个对象的实例属性</a:t>
            </a:r>
            <a:endParaRPr lang="en-US" altLang="zh-CN" dirty="0" smtClean="0"/>
          </a:p>
          <a:p>
            <a:pPr lvl="1"/>
            <a:r>
              <a:rPr lang="zh-CN" altLang="en-US" dirty="0" smtClean="0"/>
              <a:t>即判断某个对象是否可以使用某个属性，且该属性属于实例自身属性，不是从原型继承所得</a:t>
            </a:r>
            <a:endParaRPr lang="en-US" altLang="zh-CN" dirty="0" smtClean="0"/>
          </a:p>
          <a:p>
            <a:pPr lvl="1"/>
            <a:r>
              <a:rPr lang="en-US" altLang="zh-CN" dirty="0" err="1" smtClean="0"/>
              <a:t>hasOwnProperty</a:t>
            </a:r>
            <a:r>
              <a:rPr lang="en-US" altLang="zh-CN" dirty="0" smtClean="0"/>
              <a:t>()</a:t>
            </a:r>
            <a:r>
              <a:rPr lang="zh-CN" altLang="en-US" dirty="0" smtClean="0"/>
              <a:t>方法</a:t>
            </a:r>
            <a:endParaRPr lang="en-US" altLang="zh-CN" dirty="0" smtClean="0"/>
          </a:p>
          <a:p>
            <a:pPr lvl="1"/>
            <a:r>
              <a:rPr lang="en-US" altLang="zh-CN" dirty="0" smtClean="0"/>
              <a:t>function Student(id){this.id=id;}</a:t>
            </a:r>
            <a:br>
              <a:rPr lang="en-US" altLang="zh-CN" dirty="0" smtClean="0"/>
            </a:br>
            <a:r>
              <a:rPr lang="en-US" altLang="zh-CN" dirty="0" smtClean="0"/>
              <a:t>Student.prototype.name=“</a:t>
            </a:r>
            <a:r>
              <a:rPr lang="en-US" altLang="zh-CN" dirty="0" err="1" smtClean="0"/>
              <a:t>zdl</a:t>
            </a:r>
            <a:r>
              <a:rPr lang="en-US" altLang="zh-CN" dirty="0" smtClean="0"/>
              <a:t>”;</a:t>
            </a:r>
            <a:br>
              <a:rPr lang="en-US" altLang="zh-CN" dirty="0" smtClean="0"/>
            </a:br>
            <a:r>
              <a:rPr lang="en-US" altLang="zh-CN" dirty="0" smtClean="0"/>
              <a:t>student1 = new Student(“1”);</a:t>
            </a:r>
            <a:br>
              <a:rPr lang="en-US" altLang="zh-CN" dirty="0" smtClean="0"/>
            </a:br>
            <a:r>
              <a:rPr lang="en-US" altLang="zh-CN" dirty="0" smtClean="0"/>
              <a:t>student1.hasOwnProperty</a:t>
            </a:r>
            <a:r>
              <a:rPr lang="en-US" altLang="zh-CN" dirty="0"/>
              <a:t>(</a:t>
            </a:r>
            <a:r>
              <a:rPr lang="en-US" altLang="zh-CN" dirty="0" smtClean="0"/>
              <a:t>“id”) 		//true</a:t>
            </a:r>
            <a:br>
              <a:rPr lang="en-US" altLang="zh-CN" dirty="0" smtClean="0"/>
            </a:br>
            <a:r>
              <a:rPr lang="en-US" altLang="zh-CN" dirty="0"/>
              <a:t>student1.hasOwnProperty</a:t>
            </a:r>
            <a:r>
              <a:rPr lang="en-US" altLang="zh-CN" dirty="0" smtClean="0"/>
              <a:t>(“name”)		//false</a:t>
            </a:r>
            <a:br>
              <a:rPr lang="en-US" altLang="zh-CN" dirty="0" smtClean="0"/>
            </a:br>
            <a:r>
              <a:rPr lang="en-US" altLang="zh-CN" dirty="0"/>
              <a:t>student1.hasOwnProperty</a:t>
            </a:r>
            <a:r>
              <a:rPr lang="en-US" altLang="zh-CN" dirty="0" smtClean="0"/>
              <a:t>(“class” )		//false</a:t>
            </a:r>
          </a:p>
          <a:p>
            <a:pPr lvl="1"/>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endParaRPr lang="zh-CN" altLang="en-US" dirty="0"/>
          </a:p>
        </p:txBody>
      </p:sp>
    </p:spTree>
    <p:extLst>
      <p:ext uri="{BB962C8B-B14F-4D97-AF65-F5344CB8AC3E}">
        <p14:creationId xmlns:p14="http://schemas.microsoft.com/office/powerpoint/2010/main" val="124831997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对象属性辨析</a:t>
            </a:r>
          </a:p>
        </p:txBody>
      </p:sp>
      <p:sp>
        <p:nvSpPr>
          <p:cNvPr id="3" name="内容占位符 2"/>
          <p:cNvSpPr>
            <a:spLocks noGrp="1"/>
          </p:cNvSpPr>
          <p:nvPr>
            <p:ph idx="1"/>
          </p:nvPr>
        </p:nvSpPr>
        <p:spPr/>
        <p:txBody>
          <a:bodyPr/>
          <a:lstStyle/>
          <a:p>
            <a:r>
              <a:rPr lang="zh-CN" altLang="en-US" dirty="0" smtClean="0"/>
              <a:t>对象属性从属情况的判断</a:t>
            </a:r>
            <a:endParaRPr lang="en-US" altLang="zh-CN" dirty="0" smtClean="0"/>
          </a:p>
          <a:p>
            <a:pPr marL="0" indent="0">
              <a:buNone/>
            </a:pPr>
            <a:endParaRPr lang="zh-CN" altLang="en-US" dirty="0"/>
          </a:p>
        </p:txBody>
      </p:sp>
      <p:graphicFrame>
        <p:nvGraphicFramePr>
          <p:cNvPr id="4" name="表格 3"/>
          <p:cNvGraphicFramePr>
            <a:graphicFrameLocks noGrp="1"/>
          </p:cNvGraphicFramePr>
          <p:nvPr>
            <p:extLst/>
          </p:nvPr>
        </p:nvGraphicFramePr>
        <p:xfrm>
          <a:off x="2495601" y="2564904"/>
          <a:ext cx="7848873" cy="3454896"/>
        </p:xfrm>
        <a:graphic>
          <a:graphicData uri="http://schemas.openxmlformats.org/drawingml/2006/table">
            <a:tbl>
              <a:tblPr firstRow="1" bandRow="1">
                <a:tableStyleId>{073A0DAA-6AF3-43AB-8588-CEC1D06C72B9}</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3312369">
                  <a:extLst>
                    <a:ext uri="{9D8B030D-6E8A-4147-A177-3AD203B41FA5}">
                      <a16:colId xmlns:a16="http://schemas.microsoft.com/office/drawing/2014/main" val="20002"/>
                    </a:ext>
                  </a:extLst>
                </a:gridCol>
              </a:tblGrid>
              <a:tr h="863724">
                <a:tc>
                  <a:txBody>
                    <a:bodyPr/>
                    <a:lstStyle/>
                    <a:p>
                      <a:pPr algn="ctr"/>
                      <a:r>
                        <a:rPr lang="zh-CN" altLang="en-US" sz="2400" dirty="0" smtClean="0"/>
                        <a:t>情况</a:t>
                      </a:r>
                      <a:endParaRPr lang="zh-CN" altLang="en-US" sz="2400" dirty="0"/>
                    </a:p>
                  </a:txBody>
                  <a:tcPr anchor="ctr"/>
                </a:tc>
                <a:tc>
                  <a:txBody>
                    <a:bodyPr/>
                    <a:lstStyle/>
                    <a:p>
                      <a:pPr algn="ctr"/>
                      <a:r>
                        <a:rPr lang="en-US" altLang="zh-CN" sz="2400" dirty="0" smtClean="0"/>
                        <a:t>in</a:t>
                      </a:r>
                      <a:r>
                        <a:rPr lang="zh-CN" altLang="en-US" sz="2400" dirty="0" smtClean="0"/>
                        <a:t>值</a:t>
                      </a:r>
                      <a:endParaRPr lang="zh-CN" altLang="en-US" sz="2400" dirty="0"/>
                    </a:p>
                  </a:txBody>
                  <a:tcPr anchor="ctr"/>
                </a:tc>
                <a:tc>
                  <a:txBody>
                    <a:bodyPr/>
                    <a:lstStyle/>
                    <a:p>
                      <a:pPr algn="ctr"/>
                      <a:r>
                        <a:rPr lang="en-US" altLang="zh-CN" sz="2400" dirty="0" err="1" smtClean="0"/>
                        <a:t>hasOwnProperty</a:t>
                      </a:r>
                      <a:r>
                        <a:rPr lang="zh-CN" altLang="en-US" sz="2400" dirty="0" smtClean="0"/>
                        <a:t>值</a:t>
                      </a:r>
                      <a:endParaRPr lang="zh-CN" altLang="en-US" sz="2400" dirty="0"/>
                    </a:p>
                  </a:txBody>
                  <a:tcPr anchor="ctr"/>
                </a:tc>
                <a:extLst>
                  <a:ext uri="{0D108BD9-81ED-4DB2-BD59-A6C34878D82A}">
                    <a16:rowId xmlns:a16="http://schemas.microsoft.com/office/drawing/2014/main" val="10000"/>
                  </a:ext>
                </a:extLst>
              </a:tr>
              <a:tr h="863724">
                <a:tc>
                  <a:txBody>
                    <a:bodyPr/>
                    <a:lstStyle/>
                    <a:p>
                      <a:pPr algn="ctr"/>
                      <a:r>
                        <a:rPr lang="zh-CN" altLang="en-US" sz="2400" dirty="0" smtClean="0"/>
                        <a:t>实例属性</a:t>
                      </a:r>
                      <a:endParaRPr lang="zh-CN" altLang="en-US" sz="2400" dirty="0"/>
                    </a:p>
                  </a:txBody>
                  <a:tcPr anchor="ctr"/>
                </a:tc>
                <a:tc>
                  <a:txBody>
                    <a:bodyPr/>
                    <a:lstStyle/>
                    <a:p>
                      <a:pPr algn="ctr"/>
                      <a:r>
                        <a:rPr lang="en-US" altLang="zh-CN" sz="2400" dirty="0" smtClean="0"/>
                        <a:t>true</a:t>
                      </a:r>
                      <a:endParaRPr lang="zh-CN" altLang="en-US" sz="2400" dirty="0"/>
                    </a:p>
                  </a:txBody>
                  <a:tcPr anchor="ctr"/>
                </a:tc>
                <a:tc>
                  <a:txBody>
                    <a:bodyPr/>
                    <a:lstStyle/>
                    <a:p>
                      <a:pPr algn="ctr"/>
                      <a:r>
                        <a:rPr lang="en-US" altLang="zh-CN" sz="2400" dirty="0" smtClean="0"/>
                        <a:t>true</a:t>
                      </a:r>
                      <a:endParaRPr lang="zh-CN" altLang="en-US" sz="2400" dirty="0"/>
                    </a:p>
                  </a:txBody>
                  <a:tcPr anchor="ctr"/>
                </a:tc>
                <a:extLst>
                  <a:ext uri="{0D108BD9-81ED-4DB2-BD59-A6C34878D82A}">
                    <a16:rowId xmlns:a16="http://schemas.microsoft.com/office/drawing/2014/main" val="10001"/>
                  </a:ext>
                </a:extLst>
              </a:tr>
              <a:tr h="863724">
                <a:tc>
                  <a:txBody>
                    <a:bodyPr/>
                    <a:lstStyle/>
                    <a:p>
                      <a:pPr algn="ctr"/>
                      <a:r>
                        <a:rPr lang="zh-CN" altLang="en-US" sz="2400" dirty="0" smtClean="0"/>
                        <a:t>原型属性</a:t>
                      </a:r>
                      <a:endParaRPr lang="zh-CN" altLang="en-US" sz="2400" dirty="0"/>
                    </a:p>
                  </a:txBody>
                  <a:tcPr anchor="ctr"/>
                </a:tc>
                <a:tc>
                  <a:txBody>
                    <a:bodyPr/>
                    <a:lstStyle/>
                    <a:p>
                      <a:pPr algn="ctr"/>
                      <a:r>
                        <a:rPr lang="en-US" altLang="zh-CN" sz="2400" dirty="0" smtClean="0"/>
                        <a:t>true</a:t>
                      </a:r>
                      <a:endParaRPr lang="zh-CN" altLang="en-US" sz="2400" dirty="0"/>
                    </a:p>
                  </a:txBody>
                  <a:tcPr anchor="ctr"/>
                </a:tc>
                <a:tc>
                  <a:txBody>
                    <a:bodyPr/>
                    <a:lstStyle/>
                    <a:p>
                      <a:pPr algn="ctr"/>
                      <a:r>
                        <a:rPr lang="en-US" altLang="zh-CN" sz="2400" dirty="0" smtClean="0"/>
                        <a:t>false</a:t>
                      </a:r>
                      <a:endParaRPr lang="zh-CN" altLang="en-US" sz="2400" dirty="0"/>
                    </a:p>
                  </a:txBody>
                  <a:tcPr anchor="ctr"/>
                </a:tc>
                <a:extLst>
                  <a:ext uri="{0D108BD9-81ED-4DB2-BD59-A6C34878D82A}">
                    <a16:rowId xmlns:a16="http://schemas.microsoft.com/office/drawing/2014/main" val="10002"/>
                  </a:ext>
                </a:extLst>
              </a:tr>
              <a:tr h="863724">
                <a:tc>
                  <a:txBody>
                    <a:bodyPr/>
                    <a:lstStyle/>
                    <a:p>
                      <a:pPr algn="ctr"/>
                      <a:r>
                        <a:rPr lang="zh-CN" altLang="en-US" sz="2400" dirty="0" smtClean="0"/>
                        <a:t>非属性</a:t>
                      </a:r>
                      <a:endParaRPr lang="zh-CN" altLang="en-US" sz="2400" dirty="0"/>
                    </a:p>
                  </a:txBody>
                  <a:tcPr anchor="ctr"/>
                </a:tc>
                <a:tc>
                  <a:txBody>
                    <a:bodyPr/>
                    <a:lstStyle/>
                    <a:p>
                      <a:pPr algn="ctr"/>
                      <a:r>
                        <a:rPr lang="en-US" altLang="zh-CN" sz="2400" dirty="0" smtClean="0"/>
                        <a:t>false</a:t>
                      </a:r>
                      <a:endParaRPr lang="zh-CN" altLang="en-US" sz="2400" dirty="0"/>
                    </a:p>
                  </a:txBody>
                  <a:tcPr anchor="ctr"/>
                </a:tc>
                <a:tc>
                  <a:txBody>
                    <a:bodyPr/>
                    <a:lstStyle/>
                    <a:p>
                      <a:pPr algn="ctr"/>
                      <a:r>
                        <a:rPr lang="en-US" altLang="zh-CN" sz="2400" dirty="0" smtClean="0"/>
                        <a:t>false</a:t>
                      </a:r>
                      <a:endParaRPr lang="zh-CN" altLang="en-US" sz="2400"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418923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a:t>
            </a:r>
            <a:r>
              <a:rPr lang="zh-CN" altLang="en-US" dirty="0" smtClean="0"/>
              <a:t>对需注意辨析的概念</a:t>
            </a:r>
            <a:endParaRPr lang="zh-CN" altLang="en-US" dirty="0"/>
          </a:p>
        </p:txBody>
      </p:sp>
      <p:sp>
        <p:nvSpPr>
          <p:cNvPr id="3" name="内容占位符 2"/>
          <p:cNvSpPr>
            <a:spLocks noGrp="1"/>
          </p:cNvSpPr>
          <p:nvPr>
            <p:ph idx="1"/>
          </p:nvPr>
        </p:nvSpPr>
        <p:spPr/>
        <p:txBody>
          <a:bodyPr/>
          <a:lstStyle/>
          <a:p>
            <a:r>
              <a:rPr lang="zh-CN" altLang="en-US" dirty="0" smtClean="0"/>
              <a:t>实例的</a:t>
            </a:r>
            <a:r>
              <a:rPr lang="en-US" altLang="zh-CN" dirty="0" smtClean="0"/>
              <a:t>__proto__</a:t>
            </a:r>
            <a:r>
              <a:rPr lang="zh-CN" altLang="en-US" dirty="0" smtClean="0"/>
              <a:t>和（构造）函数的</a:t>
            </a:r>
            <a:r>
              <a:rPr lang="en-US" altLang="zh-CN" dirty="0" smtClean="0"/>
              <a:t>prototype</a:t>
            </a:r>
          </a:p>
          <a:p>
            <a:endParaRPr lang="en-US" altLang="zh-CN" dirty="0"/>
          </a:p>
          <a:p>
            <a:r>
              <a:rPr lang="zh-CN" altLang="en-US" dirty="0" smtClean="0"/>
              <a:t>对象的</a:t>
            </a:r>
            <a:r>
              <a:rPr lang="en-US" altLang="zh-CN" dirty="0" smtClean="0"/>
              <a:t>constructor</a:t>
            </a:r>
            <a:r>
              <a:rPr lang="zh-CN" altLang="en-US" dirty="0" smtClean="0"/>
              <a:t>属性和类的</a:t>
            </a:r>
            <a:r>
              <a:rPr lang="en-US" altLang="zh-CN" dirty="0" smtClean="0"/>
              <a:t>constructor</a:t>
            </a:r>
            <a:r>
              <a:rPr lang="zh-CN" altLang="en-US" dirty="0" smtClean="0"/>
              <a:t>方法</a:t>
            </a:r>
            <a:endParaRPr lang="en-US" altLang="zh-CN" dirty="0" smtClean="0"/>
          </a:p>
          <a:p>
            <a:endParaRPr lang="en-US" altLang="zh-CN" dirty="0"/>
          </a:p>
          <a:p>
            <a:r>
              <a:rPr lang="zh-CN" altLang="en-US" dirty="0" smtClean="0"/>
              <a:t>子类中的</a:t>
            </a:r>
            <a:r>
              <a:rPr lang="en-US" altLang="zh-CN" dirty="0" smtClean="0"/>
              <a:t>super()</a:t>
            </a:r>
            <a:r>
              <a:rPr lang="zh-CN" altLang="en-US" dirty="0" smtClean="0"/>
              <a:t>和</a:t>
            </a:r>
            <a:r>
              <a:rPr lang="en-US" altLang="zh-CN" dirty="0" smtClean="0"/>
              <a:t>super</a:t>
            </a:r>
            <a:r>
              <a:rPr lang="zh-CN" altLang="en-US" dirty="0" smtClean="0"/>
              <a:t>关键字</a:t>
            </a:r>
            <a:endParaRPr lang="zh-CN" altLang="en-US" dirty="0"/>
          </a:p>
        </p:txBody>
      </p:sp>
    </p:spTree>
    <p:extLst>
      <p:ext uri="{BB962C8B-B14F-4D97-AF65-F5344CB8AC3E}">
        <p14:creationId xmlns:p14="http://schemas.microsoft.com/office/powerpoint/2010/main" val="255424899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内</a:t>
            </a:r>
            <a:r>
              <a:rPr lang="zh-CN" altLang="en-US" dirty="0" smtClean="0"/>
              <a:t>建类型和对象</a:t>
            </a:r>
            <a:endParaRPr lang="en-US" altLang="zh-CN" dirty="0"/>
          </a:p>
        </p:txBody>
      </p:sp>
    </p:spTree>
    <p:extLst>
      <p:ext uri="{BB962C8B-B14F-4D97-AF65-F5344CB8AC3E}">
        <p14:creationId xmlns:p14="http://schemas.microsoft.com/office/powerpoint/2010/main" val="211857027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a:t>
            </a:r>
            <a:r>
              <a:rPr lang="zh-CN" altLang="en-US" dirty="0" smtClean="0"/>
              <a:t>建类型和对象</a:t>
            </a:r>
            <a:endParaRPr lang="zh-CN" altLang="en-US" dirty="0"/>
          </a:p>
        </p:txBody>
      </p:sp>
      <p:sp>
        <p:nvSpPr>
          <p:cNvPr id="3" name="内容占位符 2"/>
          <p:cNvSpPr>
            <a:spLocks noGrp="1"/>
          </p:cNvSpPr>
          <p:nvPr>
            <p:ph idx="1"/>
          </p:nvPr>
        </p:nvSpPr>
        <p:spPr/>
        <p:txBody>
          <a:bodyPr/>
          <a:lstStyle/>
          <a:p>
            <a:r>
              <a:rPr lang="en-US" altLang="zh-CN" dirty="0" smtClean="0"/>
              <a:t>ECMA-262 11</a:t>
            </a:r>
            <a:r>
              <a:rPr lang="en-US" altLang="zh-CN" baseline="30000" dirty="0" smtClean="0"/>
              <a:t>th</a:t>
            </a:r>
            <a:r>
              <a:rPr lang="en-US" altLang="zh-CN" dirty="0" smtClean="0"/>
              <a:t> Edition</a:t>
            </a:r>
            <a:r>
              <a:rPr lang="zh-CN" altLang="en-US" dirty="0" smtClean="0"/>
              <a:t>中规定了若干内建类型和对象</a:t>
            </a:r>
            <a:endParaRPr lang="en-US" altLang="zh-CN" dirty="0" smtClean="0"/>
          </a:p>
          <a:p>
            <a:pPr lvl="1"/>
            <a:r>
              <a:rPr lang="zh-CN" altLang="en-US" dirty="0" smtClean="0"/>
              <a:t>内建类型包括</a:t>
            </a:r>
            <a:endParaRPr lang="en-US" altLang="zh-CN" dirty="0" smtClean="0"/>
          </a:p>
          <a:p>
            <a:pPr lvl="2"/>
            <a:r>
              <a:rPr lang="en-US" altLang="zh-CN" dirty="0" smtClean="0"/>
              <a:t>Object</a:t>
            </a:r>
            <a:r>
              <a:rPr lang="zh-CN" altLang="en-US" dirty="0" smtClean="0"/>
              <a:t>、</a:t>
            </a:r>
            <a:r>
              <a:rPr lang="en-US" altLang="zh-CN" dirty="0" smtClean="0"/>
              <a:t>Function</a:t>
            </a:r>
            <a:r>
              <a:rPr lang="zh-CN" altLang="en-US" dirty="0" smtClean="0"/>
              <a:t>、</a:t>
            </a:r>
            <a:r>
              <a:rPr lang="en-US" altLang="zh-CN" dirty="0" smtClean="0"/>
              <a:t>Boolean</a:t>
            </a:r>
            <a:r>
              <a:rPr lang="zh-CN" altLang="en-US" dirty="0" smtClean="0"/>
              <a:t>、</a:t>
            </a:r>
            <a:r>
              <a:rPr lang="en-US" altLang="zh-CN" dirty="0" smtClean="0"/>
              <a:t>Number</a:t>
            </a:r>
            <a:r>
              <a:rPr lang="zh-CN" altLang="en-US" dirty="0" smtClean="0"/>
              <a:t>、</a:t>
            </a:r>
            <a:r>
              <a:rPr lang="en-US" altLang="zh-CN" dirty="0"/>
              <a:t>String</a:t>
            </a:r>
            <a:r>
              <a:rPr lang="zh-CN" altLang="en-US" dirty="0"/>
              <a:t>、</a:t>
            </a:r>
            <a:r>
              <a:rPr lang="en-US" altLang="zh-CN" dirty="0" smtClean="0"/>
              <a:t>Symbol</a:t>
            </a:r>
            <a:endParaRPr lang="en-US" altLang="zh-CN" dirty="0"/>
          </a:p>
          <a:p>
            <a:pPr lvl="2"/>
            <a:r>
              <a:rPr lang="en-US" altLang="zh-CN" dirty="0"/>
              <a:t>Array</a:t>
            </a:r>
            <a:r>
              <a:rPr lang="zh-CN" altLang="en-US" dirty="0"/>
              <a:t>、</a:t>
            </a:r>
            <a:r>
              <a:rPr lang="en-US" altLang="zh-CN" dirty="0" err="1"/>
              <a:t>TypedArray</a:t>
            </a:r>
            <a:r>
              <a:rPr lang="zh-CN" altLang="en-US" dirty="0"/>
              <a:t>、</a:t>
            </a:r>
            <a:r>
              <a:rPr lang="en-US" altLang="zh-CN" dirty="0" err="1"/>
              <a:t>ArrayBuffer</a:t>
            </a:r>
            <a:r>
              <a:rPr lang="zh-CN" altLang="en-US" dirty="0"/>
              <a:t>、</a:t>
            </a:r>
            <a:r>
              <a:rPr lang="en-US" altLang="zh-CN" dirty="0" err="1"/>
              <a:t>DataView</a:t>
            </a:r>
            <a:endParaRPr lang="en-US" altLang="zh-CN" dirty="0"/>
          </a:p>
          <a:p>
            <a:pPr lvl="2"/>
            <a:r>
              <a:rPr lang="en-US" altLang="zh-CN" dirty="0" smtClean="0"/>
              <a:t>Map</a:t>
            </a:r>
            <a:r>
              <a:rPr lang="zh-CN" altLang="en-US" dirty="0" smtClean="0"/>
              <a:t>、</a:t>
            </a:r>
            <a:r>
              <a:rPr lang="en-US" altLang="zh-CN" dirty="0" smtClean="0"/>
              <a:t>Set</a:t>
            </a:r>
            <a:r>
              <a:rPr lang="zh-CN" altLang="en-US" dirty="0" smtClean="0"/>
              <a:t>、</a:t>
            </a:r>
            <a:r>
              <a:rPr lang="en-US" altLang="zh-CN" dirty="0" err="1" smtClean="0"/>
              <a:t>WeakMap</a:t>
            </a:r>
            <a:r>
              <a:rPr lang="zh-CN" altLang="en-US" dirty="0" smtClean="0"/>
              <a:t>、</a:t>
            </a:r>
            <a:r>
              <a:rPr lang="en-US" altLang="zh-CN" dirty="0" err="1" smtClean="0"/>
              <a:t>WeakSet</a:t>
            </a:r>
            <a:endParaRPr lang="en-US" altLang="zh-CN" dirty="0" smtClean="0"/>
          </a:p>
          <a:p>
            <a:pPr lvl="2"/>
            <a:r>
              <a:rPr lang="en-US" altLang="zh-CN" dirty="0" smtClean="0"/>
              <a:t>Error</a:t>
            </a:r>
            <a:r>
              <a:rPr lang="zh-CN" altLang="en-US" dirty="0"/>
              <a:t>、</a:t>
            </a:r>
            <a:r>
              <a:rPr lang="en-US" altLang="zh-CN" dirty="0"/>
              <a:t>Date</a:t>
            </a:r>
            <a:r>
              <a:rPr lang="zh-CN" altLang="en-US" dirty="0"/>
              <a:t>、</a:t>
            </a:r>
            <a:r>
              <a:rPr lang="en-US" altLang="zh-CN" dirty="0" err="1" smtClean="0"/>
              <a:t>RegExp</a:t>
            </a:r>
            <a:r>
              <a:rPr lang="zh-CN" altLang="en-US" dirty="0" smtClean="0"/>
              <a:t>、</a:t>
            </a:r>
            <a:r>
              <a:rPr lang="en-US" altLang="zh-CN" dirty="0" smtClean="0"/>
              <a:t>Promise</a:t>
            </a:r>
            <a:r>
              <a:rPr lang="zh-CN" altLang="en-US" dirty="0" smtClean="0"/>
              <a:t>、</a:t>
            </a:r>
            <a:r>
              <a:rPr lang="en-US" altLang="zh-CN" dirty="0" smtClean="0"/>
              <a:t>Proxy</a:t>
            </a:r>
          </a:p>
          <a:p>
            <a:pPr lvl="1"/>
            <a:r>
              <a:rPr lang="zh-CN" altLang="en-US" dirty="0"/>
              <a:t>内</a:t>
            </a:r>
            <a:r>
              <a:rPr lang="zh-CN" altLang="en-US" dirty="0" smtClean="0"/>
              <a:t>建对象包括：</a:t>
            </a:r>
            <a:r>
              <a:rPr lang="en-US" altLang="zh-CN" dirty="0" smtClean="0"/>
              <a:t>Global</a:t>
            </a:r>
            <a:r>
              <a:rPr lang="zh-CN" altLang="en-US" dirty="0" smtClean="0"/>
              <a:t>、</a:t>
            </a:r>
            <a:r>
              <a:rPr lang="en-US" altLang="zh-CN" dirty="0" smtClean="0"/>
              <a:t>Math</a:t>
            </a:r>
            <a:r>
              <a:rPr lang="zh-CN" altLang="en-US" dirty="0" smtClean="0"/>
              <a:t>、</a:t>
            </a:r>
            <a:r>
              <a:rPr lang="en-US" altLang="zh-CN" dirty="0" smtClean="0"/>
              <a:t>JSON</a:t>
            </a:r>
            <a:r>
              <a:rPr lang="zh-CN" altLang="en-US" dirty="0" smtClean="0"/>
              <a:t>、</a:t>
            </a:r>
            <a:r>
              <a:rPr lang="en-US" altLang="zh-CN" dirty="0" smtClean="0"/>
              <a:t>Reflect</a:t>
            </a:r>
          </a:p>
          <a:p>
            <a:pPr lvl="1"/>
            <a:r>
              <a:rPr lang="zh-CN" altLang="en-US" dirty="0" smtClean="0"/>
              <a:t>可以生成内建类型的对象实例</a:t>
            </a:r>
            <a:endParaRPr lang="en-US" altLang="zh-CN" dirty="0" smtClean="0"/>
          </a:p>
        </p:txBody>
      </p:sp>
    </p:spTree>
    <p:extLst>
      <p:ext uri="{BB962C8B-B14F-4D97-AF65-F5344CB8AC3E}">
        <p14:creationId xmlns:p14="http://schemas.microsoft.com/office/powerpoint/2010/main" val="27831473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Object</a:t>
            </a:r>
            <a:r>
              <a:rPr lang="zh-CN" altLang="en-US" dirty="0"/>
              <a:t>类型</a:t>
            </a:r>
          </a:p>
        </p:txBody>
      </p:sp>
      <p:sp>
        <p:nvSpPr>
          <p:cNvPr id="3" name="内容占位符 2"/>
          <p:cNvSpPr>
            <a:spLocks noGrp="1"/>
          </p:cNvSpPr>
          <p:nvPr>
            <p:ph idx="1"/>
          </p:nvPr>
        </p:nvSpPr>
        <p:spPr/>
        <p:txBody>
          <a:bodyPr/>
          <a:lstStyle/>
          <a:p>
            <a:r>
              <a:rPr lang="en-US" altLang="zh-CN" dirty="0" smtClean="0"/>
              <a:t>JavaScript</a:t>
            </a:r>
            <a:r>
              <a:rPr lang="zh-CN" altLang="en-US" dirty="0" smtClean="0"/>
              <a:t>中所有对象都继承自</a:t>
            </a:r>
            <a:r>
              <a:rPr lang="en-US" altLang="zh-CN" dirty="0" smtClean="0"/>
              <a:t>Object</a:t>
            </a:r>
            <a:r>
              <a:rPr lang="zh-CN" altLang="en-US" dirty="0" smtClean="0"/>
              <a:t>类型</a:t>
            </a:r>
            <a:endParaRPr lang="en-US" altLang="zh-CN" dirty="0" smtClean="0"/>
          </a:p>
          <a:p>
            <a:r>
              <a:rPr lang="zh-CN" altLang="en-US" dirty="0" smtClean="0"/>
              <a:t>对象字面量属于</a:t>
            </a:r>
            <a:r>
              <a:rPr lang="en-US" altLang="zh-CN" dirty="0" smtClean="0"/>
              <a:t>Object</a:t>
            </a:r>
            <a:r>
              <a:rPr lang="zh-CN" altLang="en-US" dirty="0" smtClean="0"/>
              <a:t>类型</a:t>
            </a:r>
            <a:endParaRPr lang="en-US" altLang="zh-CN" dirty="0" smtClean="0"/>
          </a:p>
          <a:p>
            <a:r>
              <a:rPr lang="en-US" altLang="zh-CN" dirty="0" smtClean="0"/>
              <a:t>Object</a:t>
            </a:r>
            <a:r>
              <a:rPr lang="zh-CN" altLang="en-US" dirty="0" smtClean="0"/>
              <a:t>类型拥有一些基本的属性和方法</a:t>
            </a:r>
            <a:endParaRPr lang="en-US" altLang="zh-CN" dirty="0" smtClean="0"/>
          </a:p>
          <a:p>
            <a:pPr lvl="1"/>
            <a:r>
              <a:rPr lang="en-US" altLang="zh-CN" dirty="0" smtClean="0"/>
              <a:t>constructor</a:t>
            </a:r>
            <a:r>
              <a:rPr lang="zh-CN" altLang="en-US" dirty="0" smtClean="0"/>
              <a:t>属性：指向初始化对象的构造函数</a:t>
            </a:r>
            <a:endParaRPr lang="en-US" altLang="zh-CN" dirty="0" smtClean="0"/>
          </a:p>
          <a:p>
            <a:pPr lvl="1"/>
            <a:r>
              <a:rPr lang="en-US" altLang="zh-CN" dirty="0" err="1" smtClean="0"/>
              <a:t>toString</a:t>
            </a:r>
            <a:r>
              <a:rPr lang="zh-CN" altLang="en-US" dirty="0" smtClean="0"/>
              <a:t>方法：对象向字符串转换时调用的方法</a:t>
            </a:r>
            <a:endParaRPr lang="en-US" altLang="zh-CN" dirty="0" smtClean="0"/>
          </a:p>
          <a:p>
            <a:pPr lvl="1"/>
            <a:r>
              <a:rPr lang="en-US" altLang="zh-CN" dirty="0" err="1" smtClean="0"/>
              <a:t>valueOf</a:t>
            </a:r>
            <a:r>
              <a:rPr lang="zh-CN" altLang="en-US" dirty="0" smtClean="0"/>
              <a:t>方法：对象向基本数据类型转换时调用的方法，未必转换为数字</a:t>
            </a:r>
            <a:endParaRPr lang="en-US" altLang="zh-CN" dirty="0" smtClean="0"/>
          </a:p>
          <a:p>
            <a:pPr lvl="1"/>
            <a:r>
              <a:rPr lang="en-US" altLang="zh-CN" dirty="0" smtClean="0"/>
              <a:t>create</a:t>
            </a:r>
            <a:r>
              <a:rPr lang="zh-CN" altLang="en-US" dirty="0" smtClean="0"/>
              <a:t>、</a:t>
            </a:r>
            <a:r>
              <a:rPr lang="en-US" altLang="zh-CN" dirty="0" err="1" smtClean="0"/>
              <a:t>hasOwnProperty</a:t>
            </a:r>
            <a:r>
              <a:rPr lang="zh-CN" altLang="en-US" dirty="0" smtClean="0"/>
              <a:t>、</a:t>
            </a:r>
            <a:r>
              <a:rPr lang="en-US" altLang="zh-CN" dirty="0" err="1" smtClean="0"/>
              <a:t>isProprotypeOf</a:t>
            </a:r>
            <a:r>
              <a:rPr lang="zh-CN" altLang="en-US" dirty="0" smtClean="0"/>
              <a:t>、</a:t>
            </a:r>
            <a:r>
              <a:rPr lang="en-US" altLang="zh-CN" dirty="0" err="1" smtClean="0"/>
              <a:t>getPrototypeOf</a:t>
            </a:r>
            <a:r>
              <a:rPr lang="zh-CN" altLang="en-US" dirty="0" smtClean="0"/>
              <a:t>、</a:t>
            </a:r>
            <a:r>
              <a:rPr lang="en-US" altLang="zh-CN" dirty="0" err="1" smtClean="0"/>
              <a:t>setPrototypeOf</a:t>
            </a:r>
            <a:r>
              <a:rPr lang="zh-CN" altLang="en-US" dirty="0" smtClean="0"/>
              <a:t>等</a:t>
            </a:r>
            <a:r>
              <a:rPr lang="zh-CN" altLang="en-US" dirty="0"/>
              <a:t>方法</a:t>
            </a:r>
          </a:p>
        </p:txBody>
      </p:sp>
    </p:spTree>
    <p:extLst>
      <p:ext uri="{BB962C8B-B14F-4D97-AF65-F5344CB8AC3E}">
        <p14:creationId xmlns:p14="http://schemas.microsoft.com/office/powerpoint/2010/main" val="75794281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属性特性</a:t>
            </a:r>
            <a:endParaRPr lang="zh-CN" altLang="en-US" dirty="0"/>
          </a:p>
        </p:txBody>
      </p:sp>
      <p:sp>
        <p:nvSpPr>
          <p:cNvPr id="3" name="内容占位符 2"/>
          <p:cNvSpPr>
            <a:spLocks noGrp="1"/>
          </p:cNvSpPr>
          <p:nvPr>
            <p:ph idx="1"/>
          </p:nvPr>
        </p:nvSpPr>
        <p:spPr/>
        <p:txBody>
          <a:bodyPr/>
          <a:lstStyle/>
          <a:p>
            <a:r>
              <a:rPr lang="zh-CN" altLang="en-US" dirty="0" smtClean="0"/>
              <a:t>对象</a:t>
            </a:r>
            <a:r>
              <a:rPr lang="zh-CN" altLang="en-US" dirty="0"/>
              <a:t>的属性（</a:t>
            </a:r>
            <a:r>
              <a:rPr lang="en-US" altLang="zh-CN" dirty="0"/>
              <a:t>property</a:t>
            </a:r>
            <a:r>
              <a:rPr lang="zh-CN" altLang="en-US" dirty="0" smtClean="0"/>
              <a:t>）在创建时都带有一些特征值（</a:t>
            </a:r>
            <a:r>
              <a:rPr lang="en-US" altLang="zh-CN" dirty="0" smtClean="0"/>
              <a:t>characteristic</a:t>
            </a:r>
            <a:r>
              <a:rPr lang="zh-CN" altLang="en-US" dirty="0" smtClean="0"/>
              <a:t>），用于定义其行为</a:t>
            </a:r>
            <a:endParaRPr lang="en-US" altLang="zh-CN" dirty="0" smtClean="0"/>
          </a:p>
          <a:p>
            <a:r>
              <a:rPr lang="en-US" altLang="zh-CN" dirty="0" smtClean="0"/>
              <a:t>ECMAScript5</a:t>
            </a:r>
            <a:r>
              <a:rPr lang="zh-CN" altLang="en-US" dirty="0" smtClean="0"/>
              <a:t>通过内部使用的特性（</a:t>
            </a:r>
            <a:r>
              <a:rPr lang="en-US" altLang="zh-CN" dirty="0" smtClean="0"/>
              <a:t>attribute</a:t>
            </a:r>
            <a:r>
              <a:rPr lang="zh-CN" altLang="en-US" dirty="0" smtClean="0"/>
              <a:t>），描述了属性的各种特征</a:t>
            </a:r>
            <a:endParaRPr lang="en-US" altLang="zh-CN" dirty="0" smtClean="0"/>
          </a:p>
          <a:p>
            <a:pPr lvl="1"/>
            <a:r>
              <a:rPr lang="zh-CN" altLang="en-US" dirty="0" smtClean="0"/>
              <a:t>这些特性供引擎使用，不能在程序中直接访问</a:t>
            </a:r>
            <a:endParaRPr lang="en-US" altLang="zh-CN" dirty="0" smtClean="0"/>
          </a:p>
          <a:p>
            <a:pPr lvl="1"/>
            <a:r>
              <a:rPr lang="zh-CN" altLang="en-US" dirty="0" smtClean="0"/>
              <a:t>特性被放在两对方括号中，如</a:t>
            </a:r>
            <a:r>
              <a:rPr lang="en-US" altLang="zh-CN" dirty="0"/>
              <a:t>[[Writable]]</a:t>
            </a:r>
            <a:endParaRPr lang="en-US" altLang="zh-CN" dirty="0" smtClean="0"/>
          </a:p>
          <a:p>
            <a:r>
              <a:rPr lang="zh-CN" altLang="en-US" dirty="0" smtClean="0"/>
              <a:t>属性根据</a:t>
            </a:r>
            <a:r>
              <a:rPr lang="zh-CN" altLang="en-US" dirty="0"/>
              <a:t>属性特性（</a:t>
            </a:r>
            <a:r>
              <a:rPr lang="en-US" altLang="zh-CN" dirty="0"/>
              <a:t>property attribute</a:t>
            </a:r>
            <a:r>
              <a:rPr lang="zh-CN" altLang="en-US" dirty="0"/>
              <a:t>）被</a:t>
            </a:r>
            <a:r>
              <a:rPr lang="zh-CN" altLang="en-US" dirty="0" smtClean="0"/>
              <a:t>分为数据属性和访问器属性</a:t>
            </a:r>
            <a:endParaRPr lang="en-US" altLang="zh-CN" dirty="0" smtClean="0"/>
          </a:p>
        </p:txBody>
      </p:sp>
    </p:spTree>
    <p:extLst>
      <p:ext uri="{BB962C8B-B14F-4D97-AF65-F5344CB8AC3E}">
        <p14:creationId xmlns:p14="http://schemas.microsoft.com/office/powerpoint/2010/main" val="25328756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Rectangle 2"/>
          <p:cNvSpPr>
            <a:spLocks noGrp="1" noChangeArrowheads="1"/>
          </p:cNvSpPr>
          <p:nvPr>
            <p:ph type="title"/>
          </p:nvPr>
        </p:nvSpPr>
        <p:spPr/>
        <p:txBody>
          <a:bodyPr/>
          <a:lstStyle/>
          <a:p>
            <a:r>
              <a:rPr lang="zh-CN" altLang="en-US" dirty="0"/>
              <a:t>客户端脚本的工作机制</a:t>
            </a:r>
          </a:p>
        </p:txBody>
      </p:sp>
      <p:sp>
        <p:nvSpPr>
          <p:cNvPr id="1568771"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Web Browser</a:t>
            </a:r>
            <a:r>
              <a:rPr lang="zh-CN" altLang="en-US" dirty="0" smtClean="0"/>
              <a:t>对象</a:t>
            </a:r>
            <a:endParaRPr lang="en-US" altLang="zh-CN" dirty="0"/>
          </a:p>
          <a:p>
            <a:pPr lvl="1"/>
            <a:r>
              <a:rPr lang="en-US" altLang="zh-CN" dirty="0"/>
              <a:t>Web Browser</a:t>
            </a:r>
            <a:r>
              <a:rPr lang="zh-CN" altLang="en-US" dirty="0"/>
              <a:t>对象不仅可以用于</a:t>
            </a:r>
            <a:r>
              <a:rPr lang="en-US" altLang="zh-CN" dirty="0"/>
              <a:t>Microsoft IE</a:t>
            </a:r>
            <a:r>
              <a:rPr lang="zh-CN" altLang="en-US" dirty="0" smtClean="0"/>
              <a:t>中</a:t>
            </a:r>
            <a:endParaRPr lang="en-US" altLang="zh-CN" dirty="0" smtClean="0"/>
          </a:p>
          <a:p>
            <a:pPr lvl="1"/>
            <a:r>
              <a:rPr lang="zh-CN" altLang="en-US" dirty="0" smtClean="0"/>
              <a:t>用户</a:t>
            </a:r>
            <a:r>
              <a:rPr lang="zh-CN" altLang="en-US" dirty="0"/>
              <a:t>也可和</a:t>
            </a:r>
            <a:r>
              <a:rPr lang="en-US" altLang="zh-CN" dirty="0"/>
              <a:t>IE</a:t>
            </a:r>
            <a:r>
              <a:rPr lang="zh-CN" altLang="en-US" dirty="0"/>
              <a:t>一样将</a:t>
            </a:r>
            <a:r>
              <a:rPr lang="en-US" altLang="zh-CN" dirty="0"/>
              <a:t>Web Browser</a:t>
            </a:r>
            <a:r>
              <a:rPr lang="zh-CN" altLang="en-US" dirty="0"/>
              <a:t>对象包含在自己开发的应用程序中，从而实现类似于</a:t>
            </a:r>
            <a:r>
              <a:rPr lang="en-US" altLang="zh-CN" dirty="0"/>
              <a:t>IE </a:t>
            </a:r>
            <a:r>
              <a:rPr lang="zh-CN" altLang="en-US" dirty="0"/>
              <a:t>的</a:t>
            </a:r>
            <a:r>
              <a:rPr lang="zh-CN" altLang="en-US" dirty="0" smtClean="0"/>
              <a:t>功能</a:t>
            </a:r>
            <a:endParaRPr lang="zh-CN" altLang="en-US" dirty="0"/>
          </a:p>
        </p:txBody>
      </p:sp>
    </p:spTree>
    <p:extLst>
      <p:ext uri="{BB962C8B-B14F-4D97-AF65-F5344CB8AC3E}">
        <p14:creationId xmlns:p14="http://schemas.microsoft.com/office/powerpoint/2010/main" val="327899741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属性特性</a:t>
            </a:r>
          </a:p>
        </p:txBody>
      </p:sp>
      <p:sp>
        <p:nvSpPr>
          <p:cNvPr id="3" name="内容占位符 2"/>
          <p:cNvSpPr>
            <a:spLocks noGrp="1"/>
          </p:cNvSpPr>
          <p:nvPr>
            <p:ph idx="1"/>
          </p:nvPr>
        </p:nvSpPr>
        <p:spPr/>
        <p:txBody>
          <a:bodyPr/>
          <a:lstStyle/>
          <a:p>
            <a:r>
              <a:rPr lang="zh-CN" altLang="en-US" dirty="0" smtClean="0"/>
              <a:t>数据属性</a:t>
            </a:r>
            <a:endParaRPr lang="en-US" altLang="zh-CN" dirty="0" smtClean="0"/>
          </a:p>
          <a:p>
            <a:pPr lvl="1"/>
            <a:r>
              <a:rPr lang="zh-CN" altLang="en-US" dirty="0" smtClean="0"/>
              <a:t>包含一个数据值的位置</a:t>
            </a:r>
            <a:endParaRPr lang="en-US" altLang="zh-CN" dirty="0" smtClean="0"/>
          </a:p>
          <a:p>
            <a:pPr lvl="1"/>
            <a:r>
              <a:rPr lang="en-US" altLang="zh-CN" dirty="0" smtClean="0"/>
              <a:t>[[</a:t>
            </a:r>
            <a:r>
              <a:rPr lang="en-US" altLang="zh-CN" dirty="0"/>
              <a:t>Configurable]]</a:t>
            </a:r>
            <a:r>
              <a:rPr lang="zh-CN" altLang="en-US" dirty="0"/>
              <a:t>：表示能否通过</a:t>
            </a:r>
            <a:r>
              <a:rPr lang="en-US" altLang="zh-CN" dirty="0"/>
              <a:t>delete</a:t>
            </a:r>
            <a:r>
              <a:rPr lang="zh-CN" altLang="en-US" dirty="0"/>
              <a:t>删除属性，或修订属性特性；默认</a:t>
            </a:r>
            <a:r>
              <a:rPr lang="en-US" altLang="zh-CN" dirty="0"/>
              <a:t>true</a:t>
            </a:r>
          </a:p>
          <a:p>
            <a:pPr lvl="1"/>
            <a:r>
              <a:rPr lang="en-US" altLang="zh-CN" dirty="0"/>
              <a:t>[[Enumerable]]</a:t>
            </a:r>
            <a:r>
              <a:rPr lang="zh-CN" altLang="en-US" dirty="0"/>
              <a:t>：是否可以被</a:t>
            </a:r>
            <a:r>
              <a:rPr lang="en-US" altLang="zh-CN" dirty="0"/>
              <a:t>for-in</a:t>
            </a:r>
            <a:r>
              <a:rPr lang="zh-CN" altLang="en-US" dirty="0"/>
              <a:t>循环访问到，默认</a:t>
            </a:r>
            <a:r>
              <a:rPr lang="en-US" altLang="zh-CN" dirty="0"/>
              <a:t>true</a:t>
            </a:r>
          </a:p>
          <a:p>
            <a:pPr lvl="1"/>
            <a:r>
              <a:rPr lang="en-US" altLang="zh-CN" dirty="0"/>
              <a:t>[[Writable]]</a:t>
            </a:r>
            <a:r>
              <a:rPr lang="zh-CN" altLang="en-US" dirty="0"/>
              <a:t>：是否能修改数据属性的值，默认</a:t>
            </a:r>
            <a:r>
              <a:rPr lang="en-US" altLang="zh-CN" dirty="0"/>
              <a:t>true</a:t>
            </a:r>
          </a:p>
          <a:p>
            <a:pPr lvl="1"/>
            <a:r>
              <a:rPr lang="en-US" altLang="zh-CN" dirty="0"/>
              <a:t>[[Value]]</a:t>
            </a:r>
            <a:r>
              <a:rPr lang="zh-CN" altLang="en-US" dirty="0"/>
              <a:t>：数据属性的数据值，默认</a:t>
            </a:r>
            <a:r>
              <a:rPr lang="en-US" altLang="zh-CN" dirty="0"/>
              <a:t>undefined</a:t>
            </a:r>
          </a:p>
          <a:p>
            <a:endParaRPr lang="zh-CN" altLang="en-US" dirty="0"/>
          </a:p>
        </p:txBody>
      </p:sp>
    </p:spTree>
    <p:extLst>
      <p:ext uri="{BB962C8B-B14F-4D97-AF65-F5344CB8AC3E}">
        <p14:creationId xmlns:p14="http://schemas.microsoft.com/office/powerpoint/2010/main" val="420963497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属性特性</a:t>
            </a:r>
          </a:p>
        </p:txBody>
      </p:sp>
      <p:sp>
        <p:nvSpPr>
          <p:cNvPr id="3" name="内容占位符 2"/>
          <p:cNvSpPr>
            <a:spLocks noGrp="1"/>
          </p:cNvSpPr>
          <p:nvPr>
            <p:ph idx="1"/>
          </p:nvPr>
        </p:nvSpPr>
        <p:spPr/>
        <p:txBody>
          <a:bodyPr/>
          <a:lstStyle/>
          <a:p>
            <a:r>
              <a:rPr lang="zh-CN" altLang="en-US" dirty="0" smtClean="0"/>
              <a:t>访问器属性</a:t>
            </a:r>
            <a:endParaRPr lang="en-US" altLang="zh-CN" dirty="0" smtClean="0"/>
          </a:p>
          <a:p>
            <a:pPr lvl="1"/>
            <a:r>
              <a:rPr lang="zh-CN" altLang="en-US" dirty="0"/>
              <a:t>访问</a:t>
            </a:r>
            <a:r>
              <a:rPr lang="zh-CN" altLang="en-US" dirty="0" smtClean="0"/>
              <a:t>器属性不包含数值，但包含一对</a:t>
            </a:r>
            <a:r>
              <a:rPr lang="en-US" altLang="zh-CN" dirty="0" smtClean="0"/>
              <a:t>getter</a:t>
            </a:r>
            <a:r>
              <a:rPr lang="zh-CN" altLang="en-US" dirty="0" smtClean="0"/>
              <a:t>和</a:t>
            </a:r>
            <a:r>
              <a:rPr lang="en-US" altLang="zh-CN" dirty="0" smtClean="0"/>
              <a:t>setter</a:t>
            </a:r>
            <a:r>
              <a:rPr lang="zh-CN" altLang="en-US" dirty="0" smtClean="0"/>
              <a:t>函数（都不是必需的）</a:t>
            </a:r>
            <a:endParaRPr lang="en-US" altLang="zh-CN" dirty="0" smtClean="0"/>
          </a:p>
          <a:p>
            <a:pPr lvl="1"/>
            <a:r>
              <a:rPr lang="en-US" altLang="zh-CN" dirty="0"/>
              <a:t>[[Configurable]]</a:t>
            </a:r>
            <a:r>
              <a:rPr lang="zh-CN" altLang="en-US" dirty="0"/>
              <a:t>：表示能否通过</a:t>
            </a:r>
            <a:r>
              <a:rPr lang="en-US" altLang="zh-CN" dirty="0"/>
              <a:t>delete</a:t>
            </a:r>
            <a:r>
              <a:rPr lang="zh-CN" altLang="en-US" dirty="0"/>
              <a:t>删除属性，或修订属性特性；默认</a:t>
            </a:r>
            <a:r>
              <a:rPr lang="en-US" altLang="zh-CN" dirty="0"/>
              <a:t>true</a:t>
            </a:r>
          </a:p>
          <a:p>
            <a:pPr lvl="1"/>
            <a:r>
              <a:rPr lang="en-US" altLang="zh-CN" dirty="0"/>
              <a:t>[[Enumerable]]</a:t>
            </a:r>
            <a:r>
              <a:rPr lang="zh-CN" altLang="en-US" dirty="0"/>
              <a:t>：是否可以被</a:t>
            </a:r>
            <a:r>
              <a:rPr lang="en-US" altLang="zh-CN" dirty="0"/>
              <a:t>for-in</a:t>
            </a:r>
            <a:r>
              <a:rPr lang="zh-CN" altLang="en-US" dirty="0"/>
              <a:t>循环访问到，默认</a:t>
            </a:r>
            <a:r>
              <a:rPr lang="en-US" altLang="zh-CN" dirty="0"/>
              <a:t>true</a:t>
            </a:r>
          </a:p>
          <a:p>
            <a:pPr lvl="1"/>
            <a:r>
              <a:rPr lang="en-US" altLang="zh-CN" dirty="0"/>
              <a:t>[[Get]]</a:t>
            </a:r>
            <a:r>
              <a:rPr lang="zh-CN" altLang="en-US" dirty="0" smtClean="0"/>
              <a:t>：</a:t>
            </a:r>
            <a:r>
              <a:rPr lang="zh-CN" altLang="en-US" dirty="0"/>
              <a:t>读取</a:t>
            </a:r>
            <a:r>
              <a:rPr lang="zh-CN" altLang="en-US" dirty="0" smtClean="0"/>
              <a:t>属性时调用的函数，</a:t>
            </a:r>
            <a:r>
              <a:rPr lang="zh-CN" altLang="en-US" dirty="0"/>
              <a:t>默认</a:t>
            </a:r>
            <a:r>
              <a:rPr lang="en-US" altLang="zh-CN" dirty="0"/>
              <a:t>undefined</a:t>
            </a:r>
          </a:p>
          <a:p>
            <a:pPr lvl="1"/>
            <a:r>
              <a:rPr lang="en-US" altLang="zh-CN" dirty="0"/>
              <a:t>[[Set]]</a:t>
            </a:r>
            <a:r>
              <a:rPr lang="zh-CN" altLang="en-US" dirty="0" smtClean="0"/>
              <a:t>：写入</a:t>
            </a:r>
            <a:r>
              <a:rPr lang="zh-CN" altLang="en-US" dirty="0"/>
              <a:t>属性时调用的函数</a:t>
            </a:r>
            <a:r>
              <a:rPr lang="zh-CN" altLang="en-US" dirty="0" smtClean="0"/>
              <a:t>，</a:t>
            </a:r>
            <a:r>
              <a:rPr lang="zh-CN" altLang="en-US" dirty="0"/>
              <a:t>默认</a:t>
            </a:r>
            <a:r>
              <a:rPr lang="en-US" altLang="zh-CN" dirty="0"/>
              <a:t>undefined</a:t>
            </a:r>
          </a:p>
          <a:p>
            <a:pPr lvl="1"/>
            <a:endParaRPr lang="zh-CN" altLang="en-US" dirty="0"/>
          </a:p>
        </p:txBody>
      </p:sp>
    </p:spTree>
    <p:extLst>
      <p:ext uri="{BB962C8B-B14F-4D97-AF65-F5344CB8AC3E}">
        <p14:creationId xmlns:p14="http://schemas.microsoft.com/office/powerpoint/2010/main" val="355518375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属性特性</a:t>
            </a:r>
          </a:p>
        </p:txBody>
      </p:sp>
      <p:sp>
        <p:nvSpPr>
          <p:cNvPr id="3" name="内容占位符 2"/>
          <p:cNvSpPr>
            <a:spLocks noGrp="1"/>
          </p:cNvSpPr>
          <p:nvPr>
            <p:ph sz="half" idx="1"/>
          </p:nvPr>
        </p:nvSpPr>
        <p:spPr/>
        <p:txBody>
          <a:bodyPr/>
          <a:lstStyle/>
          <a:p>
            <a:r>
              <a:rPr lang="en-US" altLang="zh-CN" dirty="0" smtClean="0"/>
              <a:t>ECMAScript5</a:t>
            </a:r>
            <a:r>
              <a:rPr lang="zh-CN" altLang="en-US" dirty="0" smtClean="0"/>
              <a:t>中定义了若干函数，用于设定属性的特性值</a:t>
            </a:r>
            <a:endParaRPr lang="en-US" altLang="zh-CN" dirty="0" smtClean="0"/>
          </a:p>
          <a:p>
            <a:pPr lvl="1"/>
            <a:r>
              <a:rPr lang="en-US" altLang="zh-CN" dirty="0" err="1" smtClean="0"/>
              <a:t>Object.defineProperty</a:t>
            </a:r>
            <a:r>
              <a:rPr lang="en-US" altLang="zh-CN" dirty="0" smtClean="0"/>
              <a:t>()</a:t>
            </a:r>
          </a:p>
          <a:p>
            <a:pPr lvl="2"/>
            <a:r>
              <a:rPr lang="zh-CN" altLang="en-US" dirty="0" smtClean="0"/>
              <a:t>定义对象某个属性的值和</a:t>
            </a:r>
            <a:r>
              <a:rPr lang="en-US" altLang="zh-CN" dirty="0" smtClean="0"/>
              <a:t>/</a:t>
            </a:r>
            <a:r>
              <a:rPr lang="zh-CN" altLang="en-US" dirty="0" smtClean="0"/>
              <a:t>或特性</a:t>
            </a:r>
            <a:endParaRPr lang="en-US" altLang="zh-CN" dirty="0" smtClean="0"/>
          </a:p>
          <a:p>
            <a:pPr lvl="2"/>
            <a:r>
              <a:rPr lang="zh-CN" altLang="en-US" dirty="0" smtClean="0"/>
              <a:t>此时</a:t>
            </a:r>
            <a:r>
              <a:rPr lang="en-US" altLang="zh-CN" dirty="0" smtClean="0"/>
              <a:t>Configurable/Enumerable/Writable</a:t>
            </a:r>
            <a:r>
              <a:rPr lang="zh-CN" altLang="en-US" dirty="0" smtClean="0"/>
              <a:t>默认是</a:t>
            </a:r>
            <a:r>
              <a:rPr lang="en-US" altLang="zh-CN" dirty="0" smtClean="0"/>
              <a:t>false</a:t>
            </a:r>
          </a:p>
          <a:p>
            <a:pPr lvl="2"/>
            <a:r>
              <a:rPr lang="en-US" altLang="zh-CN" dirty="0" smtClean="0">
                <a:hlinkClick r:id="rId3" action="ppaction://hlinkfile"/>
              </a:rPr>
              <a:t>example1</a:t>
            </a:r>
            <a:r>
              <a:rPr lang="en-US" altLang="zh-CN" dirty="0" smtClean="0"/>
              <a:t> </a:t>
            </a:r>
          </a:p>
          <a:p>
            <a:pPr lvl="2"/>
            <a:r>
              <a:rPr lang="en-US" altLang="zh-CN" dirty="0" smtClean="0">
                <a:hlinkClick r:id="rId4" action="ppaction://hlinkfile"/>
              </a:rPr>
              <a:t>example2</a:t>
            </a:r>
            <a:endParaRPr lang="en-US" altLang="zh-CN" dirty="0" smtClean="0"/>
          </a:p>
          <a:p>
            <a:pPr lvl="2"/>
            <a:r>
              <a:rPr lang="en-US" altLang="zh-CN" dirty="0" smtClean="0">
                <a:hlinkClick r:id="rId5" action="ppaction://hlinkfile"/>
              </a:rPr>
              <a:t>example3</a:t>
            </a:r>
            <a:endParaRPr lang="en-US" altLang="zh-CN" dirty="0"/>
          </a:p>
          <a:p>
            <a:endParaRPr lang="zh-CN" altLang="en-US" dirty="0"/>
          </a:p>
        </p:txBody>
      </p:sp>
      <p:pic>
        <p:nvPicPr>
          <p:cNvPr id="5" name="内容占位符 4"/>
          <p:cNvPicPr>
            <a:picLocks noGrp="1" noChangeAspect="1"/>
          </p:cNvPicPr>
          <p:nvPr>
            <p:ph sz="half" idx="2"/>
          </p:nvPr>
        </p:nvPicPr>
        <p:blipFill>
          <a:blip r:embed="rId6"/>
          <a:stretch>
            <a:fillRect/>
          </a:stretch>
        </p:blipFill>
        <p:spPr>
          <a:xfrm>
            <a:off x="6400800" y="2962721"/>
            <a:ext cx="5080000" cy="1999357"/>
          </a:xfrm>
          <a:prstGeom prst="rect">
            <a:avLst/>
          </a:prstGeom>
        </p:spPr>
      </p:pic>
    </p:spTree>
    <p:extLst>
      <p:ext uri="{BB962C8B-B14F-4D97-AF65-F5344CB8AC3E}">
        <p14:creationId xmlns:p14="http://schemas.microsoft.com/office/powerpoint/2010/main" val="359599482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属性特性</a:t>
            </a:r>
          </a:p>
        </p:txBody>
      </p:sp>
      <p:pic>
        <p:nvPicPr>
          <p:cNvPr id="9" name="内容占位符 8"/>
          <p:cNvPicPr>
            <a:picLocks noGrp="1" noChangeAspect="1"/>
          </p:cNvPicPr>
          <p:nvPr>
            <p:ph sz="half" idx="2"/>
          </p:nvPr>
        </p:nvPicPr>
        <p:blipFill>
          <a:blip r:embed="rId2"/>
          <a:stretch>
            <a:fillRect/>
          </a:stretch>
        </p:blipFill>
        <p:spPr>
          <a:xfrm>
            <a:off x="6400800" y="2266404"/>
            <a:ext cx="5080000" cy="3391991"/>
          </a:xfrm>
          <a:prstGeom prst="rect">
            <a:avLst/>
          </a:prstGeom>
        </p:spPr>
      </p:pic>
      <p:pic>
        <p:nvPicPr>
          <p:cNvPr id="8" name="内容占位符 7"/>
          <p:cNvPicPr>
            <a:picLocks noGrp="1" noChangeAspect="1"/>
          </p:cNvPicPr>
          <p:nvPr>
            <p:ph sz="half" idx="1"/>
          </p:nvPr>
        </p:nvPicPr>
        <p:blipFill>
          <a:blip r:embed="rId3"/>
          <a:stretch>
            <a:fillRect/>
          </a:stretch>
        </p:blipFill>
        <p:spPr>
          <a:xfrm>
            <a:off x="1117600" y="2959293"/>
            <a:ext cx="5080000" cy="2006213"/>
          </a:xfrm>
          <a:prstGeom prst="rect">
            <a:avLst/>
          </a:prstGeom>
        </p:spPr>
      </p:pic>
    </p:spTree>
    <p:extLst>
      <p:ext uri="{BB962C8B-B14F-4D97-AF65-F5344CB8AC3E}">
        <p14:creationId xmlns:p14="http://schemas.microsoft.com/office/powerpoint/2010/main" val="403966556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属性特性</a:t>
            </a:r>
          </a:p>
        </p:txBody>
      </p:sp>
      <p:sp>
        <p:nvSpPr>
          <p:cNvPr id="3" name="内容占位符 2"/>
          <p:cNvSpPr>
            <a:spLocks noGrp="1"/>
          </p:cNvSpPr>
          <p:nvPr>
            <p:ph sz="half" idx="1"/>
          </p:nvPr>
        </p:nvSpPr>
        <p:spPr/>
        <p:txBody>
          <a:bodyPr/>
          <a:lstStyle/>
          <a:p>
            <a:r>
              <a:rPr lang="en-US" altLang="zh-CN" dirty="0"/>
              <a:t>ECMAScript5</a:t>
            </a:r>
            <a:r>
              <a:rPr lang="zh-CN" altLang="en-US" dirty="0"/>
              <a:t>中定义了若干函数，用于设定属性的特性值</a:t>
            </a:r>
            <a:endParaRPr lang="en-US" altLang="zh-CN" dirty="0"/>
          </a:p>
          <a:p>
            <a:pPr lvl="1"/>
            <a:r>
              <a:rPr lang="en-US" altLang="zh-CN" dirty="0" err="1" smtClean="0"/>
              <a:t>Object.defineProperties</a:t>
            </a:r>
            <a:r>
              <a:rPr lang="en-US" altLang="zh-CN" dirty="0"/>
              <a:t>()</a:t>
            </a:r>
          </a:p>
          <a:p>
            <a:pPr lvl="1"/>
            <a:r>
              <a:rPr lang="zh-CN" altLang="en-US" dirty="0"/>
              <a:t>定义对象一批属性的值和</a:t>
            </a:r>
            <a:r>
              <a:rPr lang="en-US" altLang="zh-CN" dirty="0"/>
              <a:t>/</a:t>
            </a:r>
            <a:r>
              <a:rPr lang="zh-CN" altLang="en-US" dirty="0"/>
              <a:t>或特性</a:t>
            </a:r>
            <a:r>
              <a:rPr lang="en-US" altLang="zh-CN" dirty="0"/>
              <a:t>	</a:t>
            </a:r>
            <a:endParaRPr lang="en-US" altLang="zh-CN" dirty="0" smtClean="0"/>
          </a:p>
          <a:p>
            <a:pPr lvl="1"/>
            <a:r>
              <a:rPr lang="en-US" altLang="zh-CN" dirty="0" smtClean="0">
                <a:hlinkClick r:id="rId3"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712335" y="1905000"/>
            <a:ext cx="4456929" cy="4114800"/>
          </a:xfrm>
          <a:prstGeom prst="rect">
            <a:avLst/>
          </a:prstGeom>
        </p:spPr>
      </p:pic>
    </p:spTree>
    <p:extLst>
      <p:ext uri="{BB962C8B-B14F-4D97-AF65-F5344CB8AC3E}">
        <p14:creationId xmlns:p14="http://schemas.microsoft.com/office/powerpoint/2010/main" val="157273538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属性特性</a:t>
            </a:r>
          </a:p>
        </p:txBody>
      </p:sp>
      <p:sp>
        <p:nvSpPr>
          <p:cNvPr id="3" name="内容占位符 2"/>
          <p:cNvSpPr>
            <a:spLocks noGrp="1"/>
          </p:cNvSpPr>
          <p:nvPr>
            <p:ph idx="1"/>
          </p:nvPr>
        </p:nvSpPr>
        <p:spPr/>
        <p:txBody>
          <a:bodyPr/>
          <a:lstStyle/>
          <a:p>
            <a:r>
              <a:rPr lang="en-US" altLang="zh-CN" dirty="0"/>
              <a:t>ECMAScript5</a:t>
            </a:r>
            <a:r>
              <a:rPr lang="zh-CN" altLang="en-US" dirty="0"/>
              <a:t>中定义了若干函数，用于设定属性的特性值</a:t>
            </a:r>
            <a:endParaRPr lang="en-US" altLang="zh-CN" dirty="0"/>
          </a:p>
          <a:p>
            <a:pPr lvl="1"/>
            <a:r>
              <a:rPr lang="en-US" altLang="zh-CN" dirty="0" err="1"/>
              <a:t>Object.getOwnPropertyDesciptor</a:t>
            </a:r>
            <a:r>
              <a:rPr lang="en-US" altLang="zh-CN" dirty="0"/>
              <a:t>()</a:t>
            </a:r>
          </a:p>
          <a:p>
            <a:pPr lvl="1"/>
            <a:r>
              <a:rPr lang="zh-CN" altLang="en-US" dirty="0"/>
              <a:t>取得对象给定属性的描述符，描述符给出了属性的特征值集合</a:t>
            </a:r>
            <a:r>
              <a:rPr lang="en-US" altLang="zh-CN" dirty="0"/>
              <a:t>		</a:t>
            </a:r>
            <a:endParaRPr lang="en-US" altLang="zh-CN" dirty="0" smtClean="0"/>
          </a:p>
          <a:p>
            <a:pPr lvl="1"/>
            <a:r>
              <a:rPr lang="en-US" altLang="zh-CN" dirty="0" smtClean="0">
                <a:hlinkClick r:id="rId3" action="ppaction://hlinkfile"/>
              </a:rPr>
              <a:t>example</a:t>
            </a:r>
            <a:endParaRPr lang="zh-CN" altLang="en-US" dirty="0"/>
          </a:p>
          <a:p>
            <a:pPr lvl="1"/>
            <a:endParaRPr lang="zh-CN" altLang="en-US" dirty="0"/>
          </a:p>
        </p:txBody>
      </p:sp>
    </p:spTree>
    <p:extLst>
      <p:ext uri="{BB962C8B-B14F-4D97-AF65-F5344CB8AC3E}">
        <p14:creationId xmlns:p14="http://schemas.microsoft.com/office/powerpoint/2010/main" val="240841397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属性特性</a:t>
            </a:r>
          </a:p>
        </p:txBody>
      </p:sp>
      <p:pic>
        <p:nvPicPr>
          <p:cNvPr id="7" name="内容占位符 6"/>
          <p:cNvPicPr>
            <a:picLocks noGrp="1" noChangeAspect="1"/>
          </p:cNvPicPr>
          <p:nvPr>
            <p:ph sz="half" idx="1"/>
          </p:nvPr>
        </p:nvPicPr>
        <p:blipFill>
          <a:blip r:embed="rId2"/>
          <a:stretch>
            <a:fillRect/>
          </a:stretch>
        </p:blipFill>
        <p:spPr>
          <a:xfrm>
            <a:off x="1343642" y="1905000"/>
            <a:ext cx="4627916" cy="4114800"/>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2701439"/>
            <a:ext cx="5080000" cy="2521921"/>
          </a:xfrm>
          <a:prstGeom prst="rect">
            <a:avLst/>
          </a:prstGeom>
        </p:spPr>
      </p:pic>
    </p:spTree>
    <p:extLst>
      <p:ext uri="{BB962C8B-B14F-4D97-AF65-F5344CB8AC3E}">
        <p14:creationId xmlns:p14="http://schemas.microsoft.com/office/powerpoint/2010/main" val="2812383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属性特性</a:t>
            </a:r>
          </a:p>
        </p:txBody>
      </p:sp>
      <p:sp>
        <p:nvSpPr>
          <p:cNvPr id="3" name="内容占位符 2"/>
          <p:cNvSpPr>
            <a:spLocks noGrp="1"/>
          </p:cNvSpPr>
          <p:nvPr>
            <p:ph sz="half" idx="1"/>
          </p:nvPr>
        </p:nvSpPr>
        <p:spPr/>
        <p:txBody>
          <a:bodyPr/>
          <a:lstStyle/>
          <a:p>
            <a:r>
              <a:rPr lang="zh-CN" altLang="en-US" dirty="0" smtClean="0"/>
              <a:t>在</a:t>
            </a:r>
            <a:r>
              <a:rPr lang="en-US" altLang="zh-CN" dirty="0" smtClean="0"/>
              <a:t>EcmaScript6</a:t>
            </a:r>
            <a:r>
              <a:rPr lang="zh-CN" altLang="en-US" dirty="0" smtClean="0"/>
              <a:t>中，可以在</a:t>
            </a:r>
            <a:r>
              <a:rPr lang="en-US" altLang="zh-CN" dirty="0" smtClean="0"/>
              <a:t>class</a:t>
            </a:r>
            <a:r>
              <a:rPr lang="zh-CN" altLang="en-US" dirty="0" smtClean="0"/>
              <a:t>中使用</a:t>
            </a:r>
            <a:r>
              <a:rPr lang="en-US" altLang="zh-CN" dirty="0" smtClean="0"/>
              <a:t>get</a:t>
            </a:r>
            <a:r>
              <a:rPr lang="zh-CN" altLang="en-US" dirty="0" smtClean="0"/>
              <a:t>和</a:t>
            </a:r>
            <a:r>
              <a:rPr lang="en-US" altLang="zh-CN" dirty="0" smtClean="0"/>
              <a:t>set</a:t>
            </a:r>
            <a:r>
              <a:rPr lang="zh-CN" altLang="en-US" dirty="0" smtClean="0"/>
              <a:t>关键字来指定访问器属性 </a:t>
            </a:r>
            <a:r>
              <a:rPr lang="en-US" altLang="zh-CN" dirty="0" smtClean="0"/>
              <a:t>		</a:t>
            </a:r>
          </a:p>
          <a:p>
            <a:pPr lvl="1"/>
            <a:r>
              <a:rPr lang="zh-CN" altLang="en-US" dirty="0" smtClean="0"/>
              <a:t>通过</a:t>
            </a:r>
            <a:r>
              <a:rPr lang="en-US" altLang="zh-CN" dirty="0" smtClean="0"/>
              <a:t>get</a:t>
            </a:r>
            <a:r>
              <a:rPr lang="zh-CN" altLang="en-US" dirty="0" smtClean="0"/>
              <a:t>和</a:t>
            </a:r>
            <a:r>
              <a:rPr lang="en-US" altLang="zh-CN" dirty="0" smtClean="0"/>
              <a:t>set</a:t>
            </a:r>
            <a:r>
              <a:rPr lang="zh-CN" altLang="en-US" dirty="0" smtClean="0"/>
              <a:t>指定的取值和存值函数是定义在类原型（</a:t>
            </a:r>
            <a:r>
              <a:rPr lang="en-US" altLang="zh-CN" dirty="0" smtClean="0"/>
              <a:t>prototype</a:t>
            </a:r>
            <a:r>
              <a:rPr lang="zh-CN" altLang="en-US" dirty="0" smtClean="0"/>
              <a:t>）上的</a:t>
            </a:r>
            <a:endParaRPr lang="en-US" altLang="zh-CN" dirty="0"/>
          </a:p>
          <a:p>
            <a:pPr lvl="1"/>
            <a:r>
              <a:rPr lang="en-US" altLang="zh-CN" dirty="0" smtClean="0">
                <a:hlinkClick r:id="rId2" action="ppaction://hlinkfile"/>
              </a:rPr>
              <a:t>example</a:t>
            </a:r>
            <a:endParaRPr lang="en-US" altLang="zh-CN" dirty="0" smtClean="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027241"/>
            <a:ext cx="5080000" cy="3273967"/>
          </a:xfrm>
          <a:prstGeom prst="rect">
            <a:avLst/>
          </a:prstGeom>
        </p:spPr>
      </p:pic>
    </p:spTree>
    <p:extLst>
      <p:ext uri="{BB962C8B-B14F-4D97-AF65-F5344CB8AC3E}">
        <p14:creationId xmlns:p14="http://schemas.microsoft.com/office/powerpoint/2010/main" val="272451267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属性特性</a:t>
            </a:r>
          </a:p>
        </p:txBody>
      </p:sp>
      <p:sp>
        <p:nvSpPr>
          <p:cNvPr id="3" name="内容占位符 2"/>
          <p:cNvSpPr>
            <a:spLocks noGrp="1"/>
          </p:cNvSpPr>
          <p:nvPr>
            <p:ph sz="half" idx="1"/>
          </p:nvPr>
        </p:nvSpPr>
        <p:spPr>
          <a:xfrm>
            <a:off x="1117600" y="1700808"/>
            <a:ext cx="5080000" cy="4114800"/>
          </a:xfrm>
        </p:spPr>
        <p:txBody>
          <a:bodyPr/>
          <a:lstStyle/>
          <a:p>
            <a:r>
              <a:rPr lang="zh-CN" altLang="en-US" dirty="0"/>
              <a:t>对于访问器属性，</a:t>
            </a:r>
            <a:r>
              <a:rPr lang="en-US" altLang="zh-CN" dirty="0"/>
              <a:t>getter</a:t>
            </a:r>
            <a:r>
              <a:rPr lang="zh-CN" altLang="en-US" dirty="0"/>
              <a:t>和</a:t>
            </a:r>
            <a:r>
              <a:rPr lang="en-US" altLang="zh-CN" dirty="0"/>
              <a:t>setter</a:t>
            </a:r>
            <a:r>
              <a:rPr lang="zh-CN" altLang="en-US" dirty="0"/>
              <a:t>不一定同时指定</a:t>
            </a:r>
            <a:endParaRPr lang="en-US" altLang="zh-CN" dirty="0"/>
          </a:p>
          <a:p>
            <a:pPr lvl="1"/>
            <a:r>
              <a:rPr lang="zh-CN" altLang="en-US" dirty="0"/>
              <a:t>只指定</a:t>
            </a:r>
            <a:r>
              <a:rPr lang="en-US" altLang="zh-CN" dirty="0"/>
              <a:t>getter</a:t>
            </a:r>
            <a:r>
              <a:rPr lang="zh-CN" altLang="en-US" dirty="0"/>
              <a:t>则为只读</a:t>
            </a:r>
            <a:endParaRPr lang="en-US" altLang="zh-CN" dirty="0"/>
          </a:p>
          <a:p>
            <a:pPr lvl="1"/>
            <a:r>
              <a:rPr lang="zh-CN" altLang="en-US" dirty="0"/>
              <a:t>只指定</a:t>
            </a:r>
            <a:r>
              <a:rPr lang="en-US" altLang="zh-CN" dirty="0"/>
              <a:t>setter</a:t>
            </a:r>
            <a:r>
              <a:rPr lang="zh-CN" altLang="en-US" dirty="0"/>
              <a:t>则为只写</a:t>
            </a:r>
            <a:endParaRPr lang="en-US" altLang="zh-CN" dirty="0"/>
          </a:p>
          <a:p>
            <a:pPr lvl="1"/>
            <a:r>
              <a:rPr lang="zh-CN" altLang="en-US" dirty="0"/>
              <a:t>严格模式下都会抛出错误</a:t>
            </a:r>
            <a:endParaRPr lang="en-US" altLang="zh-CN" dirty="0"/>
          </a:p>
          <a:p>
            <a:r>
              <a:rPr lang="zh-CN" altLang="en-US" dirty="0"/>
              <a:t>对于老版浏览器，可以通过非标准方法</a:t>
            </a:r>
            <a:r>
              <a:rPr lang="en-US" altLang="zh-CN" dirty="0"/>
              <a:t>__</a:t>
            </a:r>
            <a:r>
              <a:rPr lang="en-US" altLang="zh-CN" dirty="0" err="1"/>
              <a:t>defineGetter</a:t>
            </a:r>
            <a:r>
              <a:rPr lang="en-US" altLang="zh-CN" dirty="0"/>
              <a:t>__()</a:t>
            </a:r>
            <a:r>
              <a:rPr lang="zh-CN" altLang="en-US" dirty="0"/>
              <a:t>和</a:t>
            </a:r>
            <a:r>
              <a:rPr lang="en-US" altLang="zh-CN" dirty="0"/>
              <a:t>__</a:t>
            </a:r>
            <a:r>
              <a:rPr lang="en-US" altLang="zh-CN" dirty="0" err="1"/>
              <a:t>defineSetter</a:t>
            </a:r>
            <a:r>
              <a:rPr lang="en-US" altLang="zh-CN" dirty="0"/>
              <a:t>__()</a:t>
            </a:r>
            <a:r>
              <a:rPr lang="zh-CN" altLang="en-US" dirty="0"/>
              <a:t>方法来实现访问器属性</a:t>
            </a:r>
            <a:endParaRPr lang="en-US" altLang="zh-CN" dirty="0"/>
          </a:p>
          <a:p>
            <a:pPr lvl="1"/>
            <a:r>
              <a:rPr lang="en-US" altLang="zh-CN" dirty="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1971884"/>
            <a:ext cx="5080000" cy="3571458"/>
          </a:xfrm>
          <a:prstGeom prst="rect">
            <a:avLst/>
          </a:prstGeom>
        </p:spPr>
      </p:pic>
    </p:spTree>
    <p:extLst>
      <p:ext uri="{BB962C8B-B14F-4D97-AF65-F5344CB8AC3E}">
        <p14:creationId xmlns:p14="http://schemas.microsoft.com/office/powerpoint/2010/main" val="157712965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防篡改对象</a:t>
            </a:r>
            <a:endParaRPr lang="zh-CN" altLang="en-US" dirty="0"/>
          </a:p>
        </p:txBody>
      </p:sp>
      <p:sp>
        <p:nvSpPr>
          <p:cNvPr id="3" name="内容占位符 2"/>
          <p:cNvSpPr>
            <a:spLocks noGrp="1"/>
          </p:cNvSpPr>
          <p:nvPr>
            <p:ph idx="1"/>
          </p:nvPr>
        </p:nvSpPr>
        <p:spPr/>
        <p:txBody>
          <a:bodyPr/>
          <a:lstStyle/>
          <a:p>
            <a:r>
              <a:rPr lang="zh-CN" altLang="en-US" dirty="0" smtClean="0"/>
              <a:t>通过属性特性，</a:t>
            </a:r>
            <a:r>
              <a:rPr lang="en-US" altLang="zh-CN" dirty="0" smtClean="0"/>
              <a:t>ECMAScript5</a:t>
            </a:r>
            <a:r>
              <a:rPr lang="zh-CN" altLang="en-US" dirty="0"/>
              <a:t>中定义了若干函数</a:t>
            </a:r>
            <a:r>
              <a:rPr lang="zh-CN" altLang="en-US" dirty="0" smtClean="0"/>
              <a:t>，用于实现</a:t>
            </a:r>
            <a:r>
              <a:rPr lang="zh-CN" altLang="en-US" dirty="0"/>
              <a:t>防篡改</a:t>
            </a:r>
            <a:r>
              <a:rPr lang="zh-CN" altLang="en-US" dirty="0" smtClean="0"/>
              <a:t>对象（</a:t>
            </a:r>
            <a:r>
              <a:rPr lang="en-US" altLang="zh-CN" dirty="0" smtClean="0"/>
              <a:t>Tamper-proof Object</a:t>
            </a:r>
            <a:r>
              <a:rPr lang="zh-CN" altLang="en-US" dirty="0" smtClean="0"/>
              <a:t>）</a:t>
            </a:r>
            <a:endParaRPr lang="en-US" altLang="zh-CN" dirty="0" smtClean="0"/>
          </a:p>
          <a:p>
            <a:pPr lvl="1"/>
            <a:r>
              <a:rPr lang="zh-CN" altLang="en-US" dirty="0" smtClean="0"/>
              <a:t>不可扩展对象</a:t>
            </a:r>
            <a:endParaRPr lang="en-US" altLang="zh-CN" dirty="0" smtClean="0"/>
          </a:p>
          <a:p>
            <a:pPr lvl="1"/>
            <a:r>
              <a:rPr lang="zh-CN" altLang="en-US" dirty="0" smtClean="0"/>
              <a:t>密封对象（</a:t>
            </a:r>
            <a:r>
              <a:rPr lang="en-US" altLang="zh-CN" dirty="0" smtClean="0"/>
              <a:t>Sealed Object</a:t>
            </a:r>
            <a:r>
              <a:rPr lang="zh-CN" altLang="en-US" dirty="0" smtClean="0"/>
              <a:t>）</a:t>
            </a:r>
            <a:endParaRPr lang="en-US" altLang="zh-CN" dirty="0" smtClean="0"/>
          </a:p>
          <a:p>
            <a:pPr lvl="1"/>
            <a:r>
              <a:rPr lang="zh-CN" altLang="en-US" dirty="0" smtClean="0"/>
              <a:t>冻结对象（</a:t>
            </a:r>
            <a:r>
              <a:rPr lang="en-US" altLang="zh-CN" dirty="0" smtClean="0"/>
              <a:t>Frozen Object</a:t>
            </a:r>
            <a:r>
              <a:rPr lang="zh-CN" altLang="en-US" dirty="0" smtClean="0"/>
              <a:t>）</a:t>
            </a:r>
            <a:endParaRPr lang="en-US" altLang="zh-CN" dirty="0" smtClean="0"/>
          </a:p>
          <a:p>
            <a:pPr lvl="1"/>
            <a:r>
              <a:rPr lang="zh-CN" altLang="en-US" dirty="0" smtClean="0"/>
              <a:t>一旦被设为防篡改对象，就不能再取消</a:t>
            </a:r>
            <a:endParaRPr lang="zh-CN" altLang="en-US" dirty="0"/>
          </a:p>
        </p:txBody>
      </p:sp>
    </p:spTree>
    <p:extLst>
      <p:ext uri="{BB962C8B-B14F-4D97-AF65-F5344CB8AC3E}">
        <p14:creationId xmlns:p14="http://schemas.microsoft.com/office/powerpoint/2010/main" val="2104930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Lecture 6</a:t>
            </a:r>
            <a:endParaRPr lang="zh-CN" altLang="en-US" dirty="0"/>
          </a:p>
        </p:txBody>
      </p:sp>
      <p:sp>
        <p:nvSpPr>
          <p:cNvPr id="6" name="副标题 5"/>
          <p:cNvSpPr>
            <a:spLocks noGrp="1"/>
          </p:cNvSpPr>
          <p:nvPr>
            <p:ph type="subTitle" idx="1"/>
          </p:nvPr>
        </p:nvSpPr>
        <p:spPr/>
        <p:txBody>
          <a:bodyPr/>
          <a:lstStyle/>
          <a:p>
            <a:r>
              <a:rPr lang="en-US" altLang="zh-CN" dirty="0" smtClean="0"/>
              <a:t>JavaScript</a:t>
            </a:r>
            <a:endParaRPr lang="zh-CN" altLang="en-US" dirty="0"/>
          </a:p>
        </p:txBody>
      </p:sp>
    </p:spTree>
    <p:extLst>
      <p:ext uri="{BB962C8B-B14F-4D97-AF65-F5344CB8AC3E}">
        <p14:creationId xmlns:p14="http://schemas.microsoft.com/office/powerpoint/2010/main" val="34707543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Rectangle 2"/>
          <p:cNvSpPr>
            <a:spLocks noGrp="1" noChangeArrowheads="1"/>
          </p:cNvSpPr>
          <p:nvPr>
            <p:ph type="title"/>
          </p:nvPr>
        </p:nvSpPr>
        <p:spPr/>
        <p:txBody>
          <a:bodyPr/>
          <a:lstStyle/>
          <a:p>
            <a:r>
              <a:rPr lang="zh-CN" altLang="en-US" dirty="0"/>
              <a:t>客户端脚本的工作机制</a:t>
            </a:r>
          </a:p>
        </p:txBody>
      </p:sp>
      <p:sp>
        <p:nvSpPr>
          <p:cNvPr id="1569795"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t>HTML Viewer</a:t>
            </a:r>
          </a:p>
          <a:p>
            <a:pPr lvl="1"/>
            <a:r>
              <a:rPr lang="zh-CN" altLang="en-US" dirty="0"/>
              <a:t>对于</a:t>
            </a:r>
            <a:r>
              <a:rPr lang="en-US" altLang="zh-CN" dirty="0"/>
              <a:t>HTML</a:t>
            </a:r>
            <a:r>
              <a:rPr lang="zh-CN" altLang="en-US" dirty="0"/>
              <a:t>文档，</a:t>
            </a:r>
            <a:r>
              <a:rPr lang="en-US" altLang="zh-CN" dirty="0"/>
              <a:t>Web Browser</a:t>
            </a:r>
            <a:r>
              <a:rPr lang="zh-CN" altLang="en-US" dirty="0"/>
              <a:t>会加载</a:t>
            </a:r>
            <a:r>
              <a:rPr lang="en-US" altLang="zh-CN" dirty="0"/>
              <a:t>Microsoft's HTML Viewer</a:t>
            </a:r>
            <a:r>
              <a:rPr lang="zh-CN" altLang="en-US" dirty="0"/>
              <a:t>（</a:t>
            </a:r>
            <a:r>
              <a:rPr lang="en-US" altLang="zh-CN" dirty="0"/>
              <a:t>MSHTML.DLL</a:t>
            </a:r>
            <a:r>
              <a:rPr lang="zh-CN" altLang="en-US" dirty="0" smtClean="0"/>
              <a:t>）</a:t>
            </a:r>
            <a:endParaRPr lang="zh-CN" altLang="en-US" dirty="0"/>
          </a:p>
          <a:p>
            <a:pPr lvl="1"/>
            <a:r>
              <a:rPr lang="en-US" altLang="zh-CN" dirty="0"/>
              <a:t>MSHTML</a:t>
            </a:r>
            <a:r>
              <a:rPr lang="zh-CN" altLang="en-US" dirty="0"/>
              <a:t>为一个</a:t>
            </a:r>
            <a:r>
              <a:rPr lang="en-US" altLang="zh-CN" dirty="0"/>
              <a:t>ActiveX document server</a:t>
            </a:r>
            <a:r>
              <a:rPr lang="zh-CN" altLang="en-US" dirty="0"/>
              <a:t>，具有解析、展现</a:t>
            </a:r>
            <a:r>
              <a:rPr lang="en-US" altLang="zh-CN" dirty="0"/>
              <a:t>HTML</a:t>
            </a:r>
            <a:r>
              <a:rPr lang="zh-CN" altLang="en-US" dirty="0"/>
              <a:t>文档的功能，并为其它程序（例如：客户端脚本程序）访问</a:t>
            </a:r>
            <a:r>
              <a:rPr lang="en-US" altLang="zh-CN" dirty="0"/>
              <a:t>HTML</a:t>
            </a:r>
            <a:r>
              <a:rPr lang="zh-CN" altLang="en-US" dirty="0"/>
              <a:t>文档提供了编程</a:t>
            </a:r>
            <a:r>
              <a:rPr lang="zh-CN" altLang="en-US" dirty="0" smtClean="0"/>
              <a:t>接口</a:t>
            </a:r>
            <a:endParaRPr lang="zh-CN" altLang="en-US" dirty="0"/>
          </a:p>
        </p:txBody>
      </p:sp>
    </p:spTree>
    <p:extLst>
      <p:ext uri="{BB962C8B-B14F-4D97-AF65-F5344CB8AC3E}">
        <p14:creationId xmlns:p14="http://schemas.microsoft.com/office/powerpoint/2010/main" val="228960740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zh-CN" altLang="en-US" dirty="0"/>
              <a:t>不可扩展</a:t>
            </a:r>
            <a:r>
              <a:rPr lang="zh-CN" altLang="en-US" dirty="0" smtClean="0"/>
              <a:t>对象</a:t>
            </a:r>
            <a:endParaRPr lang="zh-CN" altLang="en-US" dirty="0"/>
          </a:p>
        </p:txBody>
      </p:sp>
      <p:sp>
        <p:nvSpPr>
          <p:cNvPr id="3" name="内容占位符 2"/>
          <p:cNvSpPr>
            <a:spLocks noGrp="1"/>
          </p:cNvSpPr>
          <p:nvPr>
            <p:ph sz="half" idx="1"/>
          </p:nvPr>
        </p:nvSpPr>
        <p:spPr/>
        <p:txBody>
          <a:bodyPr/>
          <a:lstStyle/>
          <a:p>
            <a:r>
              <a:rPr lang="zh-CN" altLang="en-US" dirty="0" smtClean="0"/>
              <a:t>设定为不可扩展对象后就无法为对象添加属性或方法</a:t>
            </a:r>
            <a:endParaRPr lang="en-US" altLang="zh-CN" dirty="0" smtClean="0"/>
          </a:p>
          <a:p>
            <a:pPr lvl="1"/>
            <a:r>
              <a:rPr lang="zh-CN" altLang="en-US" dirty="0" smtClean="0"/>
              <a:t>通过</a:t>
            </a:r>
            <a:r>
              <a:rPr lang="en-US" altLang="zh-CN" dirty="0" err="1" smtClean="0"/>
              <a:t>Object.preventExtensions</a:t>
            </a:r>
            <a:r>
              <a:rPr lang="en-US" altLang="zh-CN" dirty="0" smtClean="0"/>
              <a:t>()</a:t>
            </a:r>
            <a:r>
              <a:rPr lang="zh-CN" altLang="en-US" dirty="0" smtClean="0"/>
              <a:t>方法设定</a:t>
            </a:r>
            <a:endParaRPr lang="en-US" altLang="zh-CN" dirty="0" smtClean="0"/>
          </a:p>
          <a:p>
            <a:pPr lvl="1"/>
            <a:r>
              <a:rPr lang="zh-CN" altLang="en-US" dirty="0" smtClean="0"/>
              <a:t>通过</a:t>
            </a:r>
            <a:r>
              <a:rPr lang="en-US" altLang="zh-CN" dirty="0" err="1"/>
              <a:t>Object.isExtensible</a:t>
            </a:r>
            <a:r>
              <a:rPr lang="en-US" altLang="zh-CN" dirty="0" smtClean="0"/>
              <a:t>()</a:t>
            </a:r>
            <a:r>
              <a:rPr lang="zh-CN" altLang="en-US" dirty="0" smtClean="0"/>
              <a:t>方法判别是否可扩展</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692400"/>
            <a:ext cx="5080000" cy="2540000"/>
          </a:xfrm>
          <a:prstGeom prst="rect">
            <a:avLst/>
          </a:prstGeom>
        </p:spPr>
      </p:pic>
    </p:spTree>
    <p:extLst>
      <p:ext uri="{BB962C8B-B14F-4D97-AF65-F5344CB8AC3E}">
        <p14:creationId xmlns:p14="http://schemas.microsoft.com/office/powerpoint/2010/main" val="142699269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密封对象</a:t>
            </a:r>
          </a:p>
        </p:txBody>
      </p:sp>
      <p:sp>
        <p:nvSpPr>
          <p:cNvPr id="3" name="内容占位符 2"/>
          <p:cNvSpPr>
            <a:spLocks noGrp="1"/>
          </p:cNvSpPr>
          <p:nvPr>
            <p:ph sz="half" idx="1"/>
          </p:nvPr>
        </p:nvSpPr>
        <p:spPr/>
        <p:txBody>
          <a:bodyPr/>
          <a:lstStyle/>
          <a:p>
            <a:r>
              <a:rPr lang="zh-CN" altLang="en-US" dirty="0" smtClean="0"/>
              <a:t>设定为密封对象后，既无法</a:t>
            </a:r>
            <a:r>
              <a:rPr lang="zh-CN" altLang="en-US" dirty="0"/>
              <a:t>为对象添加属性或</a:t>
            </a:r>
            <a:r>
              <a:rPr lang="zh-CN" altLang="en-US" dirty="0" smtClean="0"/>
              <a:t>方法，又无法为对象删除属性</a:t>
            </a:r>
            <a:r>
              <a:rPr lang="zh-CN" altLang="en-US" dirty="0"/>
              <a:t>或方法</a:t>
            </a:r>
            <a:endParaRPr lang="en-US" altLang="zh-CN" dirty="0"/>
          </a:p>
          <a:p>
            <a:pPr lvl="1"/>
            <a:r>
              <a:rPr lang="zh-CN" altLang="en-US" dirty="0" smtClean="0"/>
              <a:t>此时已有成员的</a:t>
            </a:r>
            <a:r>
              <a:rPr lang="en-US" altLang="zh-CN" dirty="0"/>
              <a:t>[[Configurable</a:t>
            </a:r>
            <a:r>
              <a:rPr lang="en-US" altLang="zh-CN" dirty="0" smtClean="0"/>
              <a:t>]]</a:t>
            </a:r>
            <a:r>
              <a:rPr lang="zh-CN" altLang="en-US" dirty="0" smtClean="0"/>
              <a:t>特性会被设为</a:t>
            </a:r>
            <a:r>
              <a:rPr lang="en-US" altLang="zh-CN" dirty="0" smtClean="0"/>
              <a:t>false</a:t>
            </a:r>
          </a:p>
          <a:p>
            <a:pPr lvl="1"/>
            <a:r>
              <a:rPr lang="zh-CN" altLang="en-US" dirty="0"/>
              <a:t>通过</a:t>
            </a:r>
            <a:r>
              <a:rPr lang="en-US" altLang="zh-CN" dirty="0" err="1" smtClean="0"/>
              <a:t>Object.seal</a:t>
            </a:r>
            <a:r>
              <a:rPr lang="en-US" altLang="zh-CN" dirty="0" smtClean="0"/>
              <a:t>()</a:t>
            </a:r>
            <a:r>
              <a:rPr lang="zh-CN" altLang="en-US" dirty="0"/>
              <a:t>方法设定</a:t>
            </a:r>
            <a:endParaRPr lang="en-US" altLang="zh-CN" dirty="0"/>
          </a:p>
          <a:p>
            <a:pPr lvl="1"/>
            <a:r>
              <a:rPr lang="zh-CN" altLang="en-US" dirty="0"/>
              <a:t>通过</a:t>
            </a:r>
            <a:r>
              <a:rPr lang="en-US" altLang="zh-CN" dirty="0" err="1" smtClean="0"/>
              <a:t>Object.isSealed</a:t>
            </a:r>
            <a:r>
              <a:rPr lang="en-US" altLang="zh-CN" dirty="0" smtClean="0"/>
              <a:t>()</a:t>
            </a:r>
            <a:r>
              <a:rPr lang="zh-CN" altLang="en-US" dirty="0"/>
              <a:t>方法判别</a:t>
            </a:r>
            <a:r>
              <a:rPr lang="zh-CN" altLang="en-US" dirty="0" smtClean="0"/>
              <a:t>是否已密封</a:t>
            </a:r>
            <a:endParaRPr lang="en-US" altLang="zh-CN" dirty="0"/>
          </a:p>
          <a:p>
            <a:pPr lvl="1"/>
            <a:r>
              <a:rPr lang="en-US" altLang="zh-CN" dirty="0">
                <a:hlinkClick r:id="rId2" action="ppaction://hlinkfile"/>
              </a:rPr>
              <a:t>example</a:t>
            </a:r>
            <a:endParaRPr lang="zh-CN" altLang="en-US" dirty="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130224"/>
            <a:ext cx="5080000" cy="3664351"/>
          </a:xfrm>
          <a:prstGeom prst="rect">
            <a:avLst/>
          </a:prstGeom>
        </p:spPr>
      </p:pic>
    </p:spTree>
    <p:extLst>
      <p:ext uri="{BB962C8B-B14F-4D97-AF65-F5344CB8AC3E}">
        <p14:creationId xmlns:p14="http://schemas.microsoft.com/office/powerpoint/2010/main" val="109720678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冻结</a:t>
            </a:r>
            <a:r>
              <a:rPr lang="zh-CN" altLang="en-US" dirty="0" smtClean="0"/>
              <a:t>对象</a:t>
            </a:r>
            <a:endParaRPr lang="zh-CN" altLang="en-US" dirty="0"/>
          </a:p>
        </p:txBody>
      </p:sp>
      <p:sp>
        <p:nvSpPr>
          <p:cNvPr id="3" name="内容占位符 2"/>
          <p:cNvSpPr>
            <a:spLocks noGrp="1"/>
          </p:cNvSpPr>
          <p:nvPr>
            <p:ph sz="half" idx="1"/>
          </p:nvPr>
        </p:nvSpPr>
        <p:spPr/>
        <p:txBody>
          <a:bodyPr/>
          <a:lstStyle/>
          <a:p>
            <a:r>
              <a:rPr lang="zh-CN" altLang="en-US" dirty="0" smtClean="0"/>
              <a:t>设定为冻结对象后，既不可扩展，又是密封的，对值的写入也受到限制</a:t>
            </a:r>
            <a:endParaRPr lang="en-US" altLang="zh-CN" dirty="0"/>
          </a:p>
          <a:p>
            <a:pPr lvl="1"/>
            <a:r>
              <a:rPr lang="zh-CN" altLang="en-US" dirty="0" smtClean="0"/>
              <a:t>此时数据属性的</a:t>
            </a:r>
            <a:r>
              <a:rPr lang="en-US" altLang="zh-CN" dirty="0" smtClean="0"/>
              <a:t>[[Writable]]</a:t>
            </a:r>
            <a:r>
              <a:rPr lang="zh-CN" altLang="en-US" dirty="0" smtClean="0"/>
              <a:t>特性会被设为</a:t>
            </a:r>
            <a:r>
              <a:rPr lang="en-US" altLang="zh-CN" dirty="0" smtClean="0"/>
              <a:t>false</a:t>
            </a:r>
            <a:endParaRPr lang="en-US" altLang="zh-CN" dirty="0"/>
          </a:p>
          <a:p>
            <a:pPr lvl="1"/>
            <a:r>
              <a:rPr lang="zh-CN" altLang="en-US" dirty="0" smtClean="0"/>
              <a:t>如果设定</a:t>
            </a:r>
            <a:r>
              <a:rPr lang="en-US" altLang="zh-CN" dirty="0" smtClean="0"/>
              <a:t>[[Set]]</a:t>
            </a:r>
            <a:r>
              <a:rPr lang="zh-CN" altLang="en-US" dirty="0" smtClean="0"/>
              <a:t>函数，访问器属性仍然是可写的</a:t>
            </a:r>
            <a:endParaRPr lang="en-US" altLang="zh-CN" dirty="0" smtClean="0"/>
          </a:p>
          <a:p>
            <a:pPr lvl="1"/>
            <a:r>
              <a:rPr lang="zh-CN" altLang="en-US" dirty="0"/>
              <a:t>通过</a:t>
            </a:r>
            <a:r>
              <a:rPr lang="en-US" altLang="zh-CN" dirty="0" err="1" smtClean="0"/>
              <a:t>Object.freeze</a:t>
            </a:r>
            <a:r>
              <a:rPr lang="en-US" altLang="zh-CN" dirty="0"/>
              <a:t>()</a:t>
            </a:r>
            <a:r>
              <a:rPr lang="zh-CN" altLang="en-US" dirty="0"/>
              <a:t>方法设定</a:t>
            </a:r>
            <a:endParaRPr lang="en-US" altLang="zh-CN" dirty="0"/>
          </a:p>
          <a:p>
            <a:pPr lvl="1"/>
            <a:r>
              <a:rPr lang="zh-CN" altLang="en-US" dirty="0"/>
              <a:t>通过</a:t>
            </a:r>
            <a:r>
              <a:rPr lang="en-US" altLang="zh-CN" dirty="0" err="1" smtClean="0"/>
              <a:t>Object.isFrozen</a:t>
            </a:r>
            <a:r>
              <a:rPr lang="en-US" altLang="zh-CN" dirty="0" smtClean="0"/>
              <a:t>()</a:t>
            </a:r>
            <a:r>
              <a:rPr lang="zh-CN" altLang="en-US" dirty="0"/>
              <a:t>方法判别</a:t>
            </a:r>
            <a:r>
              <a:rPr lang="zh-CN" altLang="en-US" dirty="0" smtClean="0"/>
              <a:t>是否已冻结</a:t>
            </a:r>
            <a:endParaRPr lang="en-US" altLang="zh-CN" dirty="0"/>
          </a:p>
          <a:p>
            <a:pPr lvl="1"/>
            <a:r>
              <a:rPr lang="en-US" altLang="zh-CN" dirty="0">
                <a:hlinkClick r:id="rId3" action="ppaction://hlinkfile"/>
              </a:rPr>
              <a:t>example</a:t>
            </a:r>
            <a:endParaRPr lang="zh-CN" altLang="en-US" dirty="0"/>
          </a:p>
          <a:p>
            <a:pPr lvl="1"/>
            <a:endParaRPr lang="zh-CN" altLang="en-US" dirty="0"/>
          </a:p>
        </p:txBody>
      </p:sp>
      <p:pic>
        <p:nvPicPr>
          <p:cNvPr id="5" name="内容占位符 4"/>
          <p:cNvPicPr>
            <a:picLocks noGrp="1" noChangeAspect="1"/>
          </p:cNvPicPr>
          <p:nvPr>
            <p:ph sz="half" idx="2"/>
          </p:nvPr>
        </p:nvPicPr>
        <p:blipFill>
          <a:blip r:embed="rId4"/>
          <a:stretch>
            <a:fillRect/>
          </a:stretch>
        </p:blipFill>
        <p:spPr>
          <a:xfrm>
            <a:off x="6779228" y="1905000"/>
            <a:ext cx="4323144" cy="4114800"/>
          </a:xfrm>
          <a:prstGeom prst="rect">
            <a:avLst/>
          </a:prstGeom>
        </p:spPr>
      </p:pic>
    </p:spTree>
    <p:extLst>
      <p:ext uri="{BB962C8B-B14F-4D97-AF65-F5344CB8AC3E}">
        <p14:creationId xmlns:p14="http://schemas.microsoft.com/office/powerpoint/2010/main" val="355071306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对象属性的遍历</a:t>
            </a:r>
            <a:endParaRPr lang="zh-CN" altLang="en-US" dirty="0"/>
          </a:p>
        </p:txBody>
      </p:sp>
      <p:sp>
        <p:nvSpPr>
          <p:cNvPr id="3" name="内容占位符 2"/>
          <p:cNvSpPr>
            <a:spLocks noGrp="1"/>
          </p:cNvSpPr>
          <p:nvPr>
            <p:ph idx="1"/>
          </p:nvPr>
        </p:nvSpPr>
        <p:spPr/>
        <p:txBody>
          <a:bodyPr/>
          <a:lstStyle/>
          <a:p>
            <a:r>
              <a:rPr lang="en-US" altLang="zh-CN" dirty="0" smtClean="0"/>
              <a:t>ECMAScript6</a:t>
            </a:r>
            <a:r>
              <a:rPr lang="zh-CN" altLang="en-US" dirty="0" smtClean="0"/>
              <a:t>中为对象提供了以下遍历方法</a:t>
            </a:r>
            <a:endParaRPr lang="en-US" altLang="zh-CN" dirty="0" smtClean="0"/>
          </a:p>
          <a:p>
            <a:pPr lvl="1"/>
            <a:r>
              <a:rPr lang="en-US" altLang="zh-CN" dirty="0" smtClean="0"/>
              <a:t>for…in</a:t>
            </a:r>
            <a:r>
              <a:rPr lang="zh-CN" altLang="en-US" dirty="0" smtClean="0"/>
              <a:t>，循环遍历对象自身和继承的可枚举属性</a:t>
            </a:r>
            <a:endParaRPr lang="en-US" altLang="zh-CN" dirty="0" smtClean="0"/>
          </a:p>
          <a:p>
            <a:pPr lvl="1"/>
            <a:r>
              <a:rPr lang="en-US" altLang="zh-CN" dirty="0" err="1" smtClean="0"/>
              <a:t>Object.keys</a:t>
            </a:r>
            <a:r>
              <a:rPr lang="en-US" altLang="zh-CN" dirty="0" smtClean="0"/>
              <a:t>(</a:t>
            </a:r>
            <a:r>
              <a:rPr lang="en-US" altLang="zh-CN" dirty="0" err="1" smtClean="0"/>
              <a:t>obj</a:t>
            </a:r>
            <a:r>
              <a:rPr lang="en-US" altLang="zh-CN" dirty="0" smtClean="0"/>
              <a:t>)</a:t>
            </a:r>
            <a:r>
              <a:rPr lang="zh-CN" altLang="en-US" dirty="0" smtClean="0"/>
              <a:t>，返回一个数组，包含对象自身（不含继承的）可枚举属性</a:t>
            </a:r>
            <a:endParaRPr lang="en-US" altLang="zh-CN" dirty="0" smtClean="0"/>
          </a:p>
          <a:p>
            <a:pPr lvl="1"/>
            <a:r>
              <a:rPr lang="en-US" altLang="zh-CN" dirty="0" err="1" smtClean="0"/>
              <a:t>Object.getOwnPropertyNames</a:t>
            </a:r>
            <a:r>
              <a:rPr lang="en-US" altLang="zh-CN" dirty="0" smtClean="0"/>
              <a:t>(</a:t>
            </a:r>
            <a:r>
              <a:rPr lang="en-US" altLang="zh-CN" dirty="0" err="1" smtClean="0"/>
              <a:t>obj</a:t>
            </a:r>
            <a:r>
              <a:rPr lang="en-US" altLang="zh-CN" dirty="0" smtClean="0"/>
              <a:t>)</a:t>
            </a:r>
            <a:r>
              <a:rPr lang="zh-CN" altLang="en-US" dirty="0" smtClean="0"/>
              <a:t>，</a:t>
            </a:r>
            <a:r>
              <a:rPr lang="zh-CN" altLang="en-US" dirty="0"/>
              <a:t>返回一个数组，</a:t>
            </a:r>
            <a:r>
              <a:rPr lang="zh-CN" altLang="en-US" dirty="0" smtClean="0"/>
              <a:t>包含</a:t>
            </a:r>
            <a:r>
              <a:rPr lang="zh-CN" altLang="en-US" dirty="0"/>
              <a:t>对象</a:t>
            </a:r>
            <a:r>
              <a:rPr lang="zh-CN" altLang="en-US" dirty="0" smtClean="0"/>
              <a:t>自身的所有属性</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19617562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对象属性的遍历</a:t>
            </a:r>
          </a:p>
        </p:txBody>
      </p:sp>
      <p:pic>
        <p:nvPicPr>
          <p:cNvPr id="6" name="内容占位符 5"/>
          <p:cNvPicPr>
            <a:picLocks noGrp="1" noChangeAspect="1"/>
          </p:cNvPicPr>
          <p:nvPr>
            <p:ph sz="half" idx="1"/>
          </p:nvPr>
        </p:nvPicPr>
        <p:blipFill>
          <a:blip r:embed="rId2"/>
          <a:stretch>
            <a:fillRect/>
          </a:stretch>
        </p:blipFill>
        <p:spPr>
          <a:xfrm>
            <a:off x="1710231" y="1905000"/>
            <a:ext cx="3894738"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3242206"/>
            <a:ext cx="5080000" cy="1440387"/>
          </a:xfrm>
          <a:prstGeom prst="rect">
            <a:avLst/>
          </a:prstGeom>
        </p:spPr>
      </p:pic>
    </p:spTree>
    <p:extLst>
      <p:ext uri="{BB962C8B-B14F-4D97-AF65-F5344CB8AC3E}">
        <p14:creationId xmlns:p14="http://schemas.microsoft.com/office/powerpoint/2010/main" val="213045767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基本包装类型</a:t>
            </a:r>
            <a:endParaRPr lang="zh-CN" altLang="en-US" dirty="0"/>
          </a:p>
        </p:txBody>
      </p:sp>
      <p:sp>
        <p:nvSpPr>
          <p:cNvPr id="3" name="内容占位符 2"/>
          <p:cNvSpPr>
            <a:spLocks noGrp="1"/>
          </p:cNvSpPr>
          <p:nvPr>
            <p:ph idx="1"/>
          </p:nvPr>
        </p:nvSpPr>
        <p:spPr/>
        <p:txBody>
          <a:bodyPr/>
          <a:lstStyle/>
          <a:p>
            <a:r>
              <a:rPr lang="en-US" altLang="zh-CN" dirty="0" smtClean="0"/>
              <a:t>JavaScript</a:t>
            </a:r>
            <a:r>
              <a:rPr lang="zh-CN" altLang="en-US" dirty="0" smtClean="0"/>
              <a:t>提供与基本类型相对应的</a:t>
            </a:r>
            <a:r>
              <a:rPr lang="en-US" altLang="zh-CN" dirty="0" smtClean="0"/>
              <a:t>Boolean</a:t>
            </a:r>
            <a:r>
              <a:rPr lang="zh-CN" altLang="en-US" dirty="0" smtClean="0"/>
              <a:t>、</a:t>
            </a:r>
            <a:r>
              <a:rPr lang="en-US" altLang="zh-CN" dirty="0" smtClean="0"/>
              <a:t>Number</a:t>
            </a:r>
            <a:r>
              <a:rPr lang="zh-CN" altLang="en-US" dirty="0" smtClean="0"/>
              <a:t>、</a:t>
            </a:r>
            <a:r>
              <a:rPr lang="en-US" altLang="zh-CN" dirty="0" smtClean="0"/>
              <a:t>String</a:t>
            </a:r>
            <a:r>
              <a:rPr lang="zh-CN" altLang="en-US" dirty="0" smtClean="0"/>
              <a:t>三个包装类型</a:t>
            </a:r>
            <a:endParaRPr lang="en-US" altLang="zh-CN" dirty="0" smtClean="0"/>
          </a:p>
          <a:p>
            <a:pPr lvl="1"/>
            <a:r>
              <a:rPr lang="zh-CN" altLang="en-US" dirty="0" smtClean="0"/>
              <a:t>可以通过</a:t>
            </a:r>
            <a:r>
              <a:rPr lang="en-US" altLang="zh-CN" dirty="0" smtClean="0"/>
              <a:t>new</a:t>
            </a:r>
            <a:r>
              <a:rPr lang="zh-CN" altLang="en-US" dirty="0" smtClean="0"/>
              <a:t>运算符生成包装类型的实例</a:t>
            </a:r>
            <a:endParaRPr lang="en-US" altLang="zh-CN" dirty="0" smtClean="0"/>
          </a:p>
          <a:p>
            <a:pPr lvl="1"/>
            <a:r>
              <a:rPr lang="en-US" altLang="zh-CN" dirty="0" err="1" smtClean="0"/>
              <a:t>typeof</a:t>
            </a:r>
            <a:r>
              <a:rPr lang="zh-CN" altLang="en-US" dirty="0" smtClean="0"/>
              <a:t>运算结果为</a:t>
            </a:r>
            <a:r>
              <a:rPr lang="en-US" altLang="zh-CN" dirty="0" smtClean="0"/>
              <a:t>object</a:t>
            </a:r>
          </a:p>
          <a:p>
            <a:pPr lvl="1"/>
            <a:r>
              <a:rPr lang="zh-CN" altLang="en-US" dirty="0" smtClean="0"/>
              <a:t>有相应的属性和方法可以调用</a:t>
            </a:r>
            <a:endParaRPr lang="en-US" altLang="zh-CN" dirty="0" smtClean="0"/>
          </a:p>
          <a:p>
            <a:pPr lvl="1"/>
            <a:r>
              <a:rPr lang="zh-CN" altLang="en-US" dirty="0" smtClean="0"/>
              <a:t>一般不建议使用</a:t>
            </a:r>
            <a:r>
              <a:rPr lang="en-US" altLang="zh-CN" dirty="0" smtClean="0"/>
              <a:t>Boolean</a:t>
            </a:r>
            <a:r>
              <a:rPr lang="zh-CN" altLang="en-US" dirty="0" smtClean="0"/>
              <a:t>和</a:t>
            </a:r>
            <a:r>
              <a:rPr lang="en-US" altLang="zh-CN" dirty="0" smtClean="0"/>
              <a:t>Number</a:t>
            </a:r>
            <a:r>
              <a:rPr lang="zh-CN" altLang="en-US" dirty="0" smtClean="0"/>
              <a:t>实例</a:t>
            </a:r>
            <a:endParaRPr lang="en-US" altLang="zh-CN" dirty="0" smtClean="0"/>
          </a:p>
          <a:p>
            <a:pPr lvl="1"/>
            <a:r>
              <a:rPr lang="zh-CN" altLang="en-US" dirty="0" smtClean="0"/>
              <a:t>系统会隐含地进行</a:t>
            </a:r>
            <a:r>
              <a:rPr lang="en-US" altLang="zh-CN" dirty="0" smtClean="0"/>
              <a:t>String</a:t>
            </a:r>
            <a:r>
              <a:rPr lang="zh-CN" altLang="en-US" dirty="0" smtClean="0"/>
              <a:t>基本类型和包装类型的转换，所以总体而言一般没有必要特别注意基本类型和包装类型</a:t>
            </a:r>
            <a:endParaRPr lang="zh-CN" altLang="en-US" dirty="0"/>
          </a:p>
        </p:txBody>
      </p:sp>
    </p:spTree>
    <p:extLst>
      <p:ext uri="{BB962C8B-B14F-4D97-AF65-F5344CB8AC3E}">
        <p14:creationId xmlns:p14="http://schemas.microsoft.com/office/powerpoint/2010/main" val="176548907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Symbol</a:t>
            </a:r>
            <a:r>
              <a:rPr lang="zh-CN" altLang="en-US" dirty="0" smtClean="0"/>
              <a:t>类型</a:t>
            </a:r>
            <a:endParaRPr lang="zh-CN" altLang="en-US" dirty="0"/>
          </a:p>
        </p:txBody>
      </p:sp>
      <p:sp>
        <p:nvSpPr>
          <p:cNvPr id="3" name="内容占位符 2"/>
          <p:cNvSpPr>
            <a:spLocks noGrp="1"/>
          </p:cNvSpPr>
          <p:nvPr>
            <p:ph sz="half" idx="1"/>
          </p:nvPr>
        </p:nvSpPr>
        <p:spPr/>
        <p:txBody>
          <a:bodyPr/>
          <a:lstStyle/>
          <a:p>
            <a:r>
              <a:rPr lang="zh-CN" altLang="en-US" dirty="0" smtClean="0"/>
              <a:t>表示独一无二的值</a:t>
            </a:r>
            <a:endParaRPr lang="en-US" altLang="zh-CN" dirty="0" smtClean="0"/>
          </a:p>
          <a:p>
            <a:pPr lvl="1"/>
            <a:r>
              <a:rPr lang="zh-CN" altLang="en-US" dirty="0" smtClean="0"/>
              <a:t>主要用于对象属性名命名，防止属性名冲突</a:t>
            </a:r>
            <a:endParaRPr lang="en-US" altLang="zh-CN" dirty="0" smtClean="0"/>
          </a:p>
          <a:p>
            <a:r>
              <a:rPr lang="zh-CN" altLang="en-US" dirty="0" smtClean="0"/>
              <a:t>可以直接使用构造函数生成</a:t>
            </a:r>
            <a:endParaRPr lang="en-US" altLang="zh-CN" dirty="0" smtClean="0"/>
          </a:p>
          <a:p>
            <a:pPr lvl="1"/>
            <a:r>
              <a:rPr lang="zh-CN" altLang="en-US" dirty="0" smtClean="0"/>
              <a:t>前面不能有</a:t>
            </a:r>
            <a:r>
              <a:rPr lang="en-US" altLang="zh-CN" dirty="0" smtClean="0"/>
              <a:t>new</a:t>
            </a:r>
          </a:p>
          <a:p>
            <a:pPr lvl="1"/>
            <a:r>
              <a:rPr lang="zh-CN" altLang="en-US" dirty="0" smtClean="0"/>
              <a:t>可以匿名，也可以具名</a:t>
            </a:r>
            <a:endParaRPr lang="en-US" altLang="zh-CN" dirty="0" smtClean="0"/>
          </a:p>
          <a:p>
            <a:pPr lvl="1"/>
            <a:r>
              <a:rPr lang="zh-CN" altLang="en-US" dirty="0" smtClean="0"/>
              <a:t>具名只是为了便于显示区分，相同具名的</a:t>
            </a:r>
            <a:r>
              <a:rPr lang="en-US" altLang="zh-CN" dirty="0" smtClean="0"/>
              <a:t>Symbol</a:t>
            </a:r>
            <a:r>
              <a:rPr lang="zh-CN" altLang="en-US" dirty="0" smtClean="0"/>
              <a:t>值还是不同的</a:t>
            </a:r>
            <a:endParaRPr lang="en-US" altLang="zh-CN" dirty="0" smtClean="0"/>
          </a:p>
          <a:p>
            <a:pPr lvl="1"/>
            <a:r>
              <a:rPr lang="en-US" altLang="zh-CN" dirty="0">
                <a:hlinkClick r:id="rId2" action="ppaction://hlinkfile"/>
              </a:rPr>
              <a:t>example</a:t>
            </a:r>
            <a:endParaRPr lang="zh-CN" altLang="en-US" dirty="0"/>
          </a:p>
        </p:txBody>
      </p:sp>
      <p:pic>
        <p:nvPicPr>
          <p:cNvPr id="9" name="内容占位符 8"/>
          <p:cNvPicPr>
            <a:picLocks noGrp="1" noChangeAspect="1"/>
          </p:cNvPicPr>
          <p:nvPr>
            <p:ph sz="half" idx="2"/>
          </p:nvPr>
        </p:nvPicPr>
        <p:blipFill>
          <a:blip r:embed="rId3"/>
          <a:stretch>
            <a:fillRect/>
          </a:stretch>
        </p:blipFill>
        <p:spPr>
          <a:xfrm>
            <a:off x="6400800" y="2877586"/>
            <a:ext cx="5080000" cy="2169628"/>
          </a:xfrm>
          <a:prstGeom prst="rect">
            <a:avLst/>
          </a:prstGeom>
        </p:spPr>
      </p:pic>
    </p:spTree>
    <p:extLst>
      <p:ext uri="{BB962C8B-B14F-4D97-AF65-F5344CB8AC3E}">
        <p14:creationId xmlns:p14="http://schemas.microsoft.com/office/powerpoint/2010/main" val="43057932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Symbol</a:t>
            </a:r>
            <a:r>
              <a:rPr lang="zh-CN" altLang="en-US" dirty="0"/>
              <a:t>类型</a:t>
            </a:r>
          </a:p>
        </p:txBody>
      </p:sp>
      <p:sp>
        <p:nvSpPr>
          <p:cNvPr id="3" name="内容占位符 2"/>
          <p:cNvSpPr>
            <a:spLocks noGrp="1"/>
          </p:cNvSpPr>
          <p:nvPr>
            <p:ph sz="half" idx="1"/>
          </p:nvPr>
        </p:nvSpPr>
        <p:spPr/>
        <p:txBody>
          <a:bodyPr/>
          <a:lstStyle/>
          <a:p>
            <a:r>
              <a:rPr lang="zh-CN" altLang="en-US" dirty="0" smtClean="0"/>
              <a:t>如果希望重用</a:t>
            </a:r>
            <a:r>
              <a:rPr lang="en-US" altLang="zh-CN" dirty="0" smtClean="0"/>
              <a:t>Symbol</a:t>
            </a:r>
            <a:r>
              <a:rPr lang="zh-CN" altLang="en-US" dirty="0" smtClean="0"/>
              <a:t>值，可以使用</a:t>
            </a:r>
            <a:r>
              <a:rPr lang="en-US" altLang="zh-CN" dirty="0" err="1" smtClean="0"/>
              <a:t>Symbol.for</a:t>
            </a:r>
            <a:r>
              <a:rPr lang="en-US" altLang="zh-CN" dirty="0" smtClean="0"/>
              <a:t>(key)</a:t>
            </a:r>
            <a:r>
              <a:rPr lang="zh-CN" altLang="en-US" dirty="0" smtClean="0"/>
              <a:t>来生成</a:t>
            </a:r>
            <a:endParaRPr lang="en-US" altLang="zh-CN" dirty="0" smtClean="0"/>
          </a:p>
          <a:p>
            <a:pPr lvl="1"/>
            <a:r>
              <a:rPr lang="zh-CN" altLang="en-US" dirty="0" smtClean="0"/>
              <a:t>这个方法会在全局搜索给定</a:t>
            </a:r>
            <a:r>
              <a:rPr lang="en-US" altLang="zh-CN" dirty="0" smtClean="0"/>
              <a:t>key</a:t>
            </a:r>
            <a:r>
              <a:rPr lang="zh-CN" altLang="en-US" dirty="0" smtClean="0"/>
              <a:t>的</a:t>
            </a:r>
            <a:r>
              <a:rPr lang="en-US" altLang="zh-CN" dirty="0" smtClean="0"/>
              <a:t>Symbol</a:t>
            </a:r>
            <a:r>
              <a:rPr lang="zh-CN" altLang="en-US" dirty="0" smtClean="0"/>
              <a:t>值是否已存在，如果存在就直接返回   </a:t>
            </a:r>
            <a:r>
              <a:rPr lang="en-US" altLang="zh-CN" dirty="0" smtClean="0">
                <a:hlinkClick r:id="rId2" action="ppaction://hlinkfile"/>
              </a:rPr>
              <a:t>example</a:t>
            </a:r>
            <a:endParaRPr lang="en-US" altLang="zh-CN" dirty="0" smtClean="0"/>
          </a:p>
          <a:p>
            <a:pPr lvl="1"/>
            <a:r>
              <a:rPr lang="zh-CN" altLang="en-US" dirty="0" smtClean="0"/>
              <a:t>用这个方法生成的</a:t>
            </a:r>
            <a:r>
              <a:rPr lang="en-US" altLang="zh-CN" dirty="0" smtClean="0"/>
              <a:t>Symbol</a:t>
            </a:r>
            <a:r>
              <a:rPr lang="zh-CN" altLang="en-US" dirty="0" smtClean="0"/>
              <a:t>值可以用</a:t>
            </a:r>
            <a:r>
              <a:rPr lang="en-US" altLang="zh-CN" dirty="0" err="1" smtClean="0"/>
              <a:t>Symbol.keyFor</a:t>
            </a:r>
            <a:r>
              <a:rPr lang="en-US" altLang="zh-CN" dirty="0" smtClean="0"/>
              <a:t>()</a:t>
            </a:r>
            <a:r>
              <a:rPr lang="zh-CN" altLang="en-US" dirty="0" smtClean="0"/>
              <a:t>来得到其</a:t>
            </a:r>
            <a:r>
              <a:rPr lang="en-US" altLang="zh-CN" dirty="0" smtClean="0"/>
              <a:t>key</a:t>
            </a:r>
            <a:r>
              <a:rPr lang="en-US" altLang="zh-CN" dirty="0"/>
              <a:t> </a:t>
            </a:r>
            <a:r>
              <a:rPr lang="en-US" altLang="zh-CN" dirty="0" smtClean="0"/>
              <a:t>  </a:t>
            </a:r>
            <a:r>
              <a:rPr lang="en-US" altLang="zh-CN" dirty="0" smtClean="0">
                <a:hlinkClick r:id="rId3" action="ppaction://hlinkfile"/>
              </a:rPr>
              <a:t>example</a:t>
            </a:r>
            <a:endParaRPr lang="zh-CN" altLang="en-US" dirty="0"/>
          </a:p>
        </p:txBody>
      </p:sp>
      <p:pic>
        <p:nvPicPr>
          <p:cNvPr id="9" name="内容占位符 8"/>
          <p:cNvPicPr>
            <a:picLocks noGrp="1" noChangeAspect="1"/>
          </p:cNvPicPr>
          <p:nvPr>
            <p:ph sz="half" idx="2"/>
          </p:nvPr>
        </p:nvPicPr>
        <p:blipFill>
          <a:blip r:embed="rId4"/>
          <a:stretch>
            <a:fillRect/>
          </a:stretch>
        </p:blipFill>
        <p:spPr>
          <a:xfrm>
            <a:off x="6400800" y="2016227"/>
            <a:ext cx="5080000" cy="1052733"/>
          </a:xfrm>
          <a:prstGeom prst="rect">
            <a:avLst/>
          </a:prstGeom>
        </p:spPr>
      </p:pic>
      <p:pic>
        <p:nvPicPr>
          <p:cNvPr id="10" name="图片 9"/>
          <p:cNvPicPr>
            <a:picLocks noChangeAspect="1"/>
          </p:cNvPicPr>
          <p:nvPr/>
        </p:nvPicPr>
        <p:blipFill>
          <a:blip r:embed="rId5"/>
          <a:stretch>
            <a:fillRect/>
          </a:stretch>
        </p:blipFill>
        <p:spPr>
          <a:xfrm>
            <a:off x="6312025" y="3490810"/>
            <a:ext cx="5168776" cy="2170438"/>
          </a:xfrm>
          <a:prstGeom prst="rect">
            <a:avLst/>
          </a:prstGeom>
        </p:spPr>
      </p:pic>
    </p:spTree>
    <p:extLst>
      <p:ext uri="{BB962C8B-B14F-4D97-AF65-F5344CB8AC3E}">
        <p14:creationId xmlns:p14="http://schemas.microsoft.com/office/powerpoint/2010/main" val="170777841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Symbol</a:t>
            </a:r>
            <a:r>
              <a:rPr lang="zh-CN" altLang="en-US" dirty="0"/>
              <a:t>类型</a:t>
            </a:r>
          </a:p>
        </p:txBody>
      </p:sp>
      <p:sp>
        <p:nvSpPr>
          <p:cNvPr id="3" name="内容占位符 2"/>
          <p:cNvSpPr>
            <a:spLocks noGrp="1"/>
          </p:cNvSpPr>
          <p:nvPr>
            <p:ph sz="half" idx="1"/>
          </p:nvPr>
        </p:nvSpPr>
        <p:spPr/>
        <p:txBody>
          <a:bodyPr/>
          <a:lstStyle/>
          <a:p>
            <a:r>
              <a:rPr lang="en-US" altLang="zh-CN" dirty="0" smtClean="0"/>
              <a:t>Symbol</a:t>
            </a:r>
            <a:r>
              <a:rPr lang="zh-CN" altLang="en-US" dirty="0" smtClean="0"/>
              <a:t>的使用</a:t>
            </a:r>
            <a:endParaRPr lang="en-US" altLang="zh-CN" dirty="0" smtClean="0"/>
          </a:p>
          <a:p>
            <a:pPr lvl="1"/>
            <a:r>
              <a:rPr lang="en-US" altLang="zh-CN" dirty="0" smtClean="0"/>
              <a:t>Symbol</a:t>
            </a:r>
            <a:r>
              <a:rPr lang="zh-CN" altLang="en-US" dirty="0" smtClean="0"/>
              <a:t>值常用作对象的属性名，此时只能通过</a:t>
            </a:r>
            <a:r>
              <a:rPr lang="en-US" altLang="zh-CN" dirty="0" smtClean="0"/>
              <a:t>[]</a:t>
            </a:r>
            <a:r>
              <a:rPr lang="zh-CN" altLang="en-US" dirty="0" smtClean="0"/>
              <a:t>使用，不能通过点运算符使用</a:t>
            </a:r>
            <a:r>
              <a:rPr lang="en-US" altLang="zh-CN" dirty="0"/>
              <a:t> </a:t>
            </a:r>
            <a:r>
              <a:rPr lang="en-US" altLang="zh-CN" dirty="0" smtClean="0"/>
              <a:t>  </a:t>
            </a:r>
          </a:p>
          <a:p>
            <a:pPr lvl="1"/>
            <a:r>
              <a:rPr lang="en-US" altLang="zh-CN" dirty="0" smtClean="0">
                <a:hlinkClick r:id="rId2" action="ppaction://hlinkfile"/>
              </a:rPr>
              <a:t>example</a:t>
            </a:r>
            <a:endParaRPr lang="en-US" altLang="zh-CN" dirty="0" smtClean="0"/>
          </a:p>
        </p:txBody>
      </p:sp>
      <p:pic>
        <p:nvPicPr>
          <p:cNvPr id="5" name="内容占位符 4"/>
          <p:cNvPicPr>
            <a:picLocks noGrp="1" noChangeAspect="1"/>
          </p:cNvPicPr>
          <p:nvPr>
            <p:ph sz="half" idx="2"/>
          </p:nvPr>
        </p:nvPicPr>
        <p:blipFill>
          <a:blip r:embed="rId3"/>
          <a:stretch>
            <a:fillRect/>
          </a:stretch>
        </p:blipFill>
        <p:spPr>
          <a:xfrm>
            <a:off x="6400800" y="2056607"/>
            <a:ext cx="5080000" cy="2164481"/>
          </a:xfrm>
          <a:prstGeom prst="rect">
            <a:avLst/>
          </a:prstGeom>
        </p:spPr>
      </p:pic>
    </p:spTree>
    <p:extLst>
      <p:ext uri="{BB962C8B-B14F-4D97-AF65-F5344CB8AC3E}">
        <p14:creationId xmlns:p14="http://schemas.microsoft.com/office/powerpoint/2010/main" val="301452194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Symbol</a:t>
            </a:r>
            <a:r>
              <a:rPr lang="zh-CN" altLang="en-US" dirty="0"/>
              <a:t>类型</a:t>
            </a:r>
          </a:p>
        </p:txBody>
      </p:sp>
      <p:sp>
        <p:nvSpPr>
          <p:cNvPr id="3" name="内容占位符 2"/>
          <p:cNvSpPr>
            <a:spLocks noGrp="1"/>
          </p:cNvSpPr>
          <p:nvPr>
            <p:ph idx="1"/>
          </p:nvPr>
        </p:nvSpPr>
        <p:spPr/>
        <p:txBody>
          <a:bodyPr/>
          <a:lstStyle/>
          <a:p>
            <a:r>
              <a:rPr lang="en-US" altLang="zh-CN" dirty="0"/>
              <a:t>Symbol</a:t>
            </a:r>
            <a:r>
              <a:rPr lang="zh-CN" altLang="en-US" dirty="0"/>
              <a:t>的使用</a:t>
            </a:r>
            <a:endParaRPr lang="en-US" altLang="zh-CN" dirty="0"/>
          </a:p>
          <a:p>
            <a:pPr lvl="1"/>
            <a:r>
              <a:rPr lang="en-US" altLang="zh-CN" dirty="0"/>
              <a:t>Symbol</a:t>
            </a:r>
            <a:r>
              <a:rPr lang="zh-CN" altLang="en-US" dirty="0"/>
              <a:t>值做属性名时，不能被一般的方法遍历到，但是也不是私有属性，还是可以通过</a:t>
            </a:r>
            <a:r>
              <a:rPr lang="en-US" altLang="zh-CN" dirty="0" err="1"/>
              <a:t>Object.getOwnPropertySymbols</a:t>
            </a:r>
            <a:r>
              <a:rPr lang="en-US" altLang="zh-CN" dirty="0"/>
              <a:t>()</a:t>
            </a:r>
            <a:r>
              <a:rPr lang="zh-CN" altLang="en-US" dirty="0"/>
              <a:t>得到</a:t>
            </a:r>
            <a:r>
              <a:rPr lang="en-US" altLang="zh-CN" dirty="0"/>
              <a:t>	</a:t>
            </a:r>
            <a:r>
              <a:rPr lang="en-US" altLang="zh-CN" dirty="0">
                <a:hlinkClick r:id="rId2" action="ppaction://hlinkfile"/>
              </a:rPr>
              <a:t>example</a:t>
            </a:r>
            <a:endParaRPr lang="en-US" altLang="zh-CN" dirty="0"/>
          </a:p>
          <a:p>
            <a:pPr lvl="1"/>
            <a:r>
              <a:rPr lang="en-US" altLang="zh-CN" dirty="0"/>
              <a:t>ES6</a:t>
            </a:r>
            <a:r>
              <a:rPr lang="zh-CN" altLang="en-US" dirty="0"/>
              <a:t>在</a:t>
            </a:r>
            <a:r>
              <a:rPr lang="en-US" altLang="zh-CN" dirty="0"/>
              <a:t>Symbol</a:t>
            </a:r>
            <a:r>
              <a:rPr lang="zh-CN" altLang="en-US" dirty="0"/>
              <a:t>上定义了</a:t>
            </a:r>
            <a:r>
              <a:rPr lang="en-US" altLang="zh-CN" dirty="0"/>
              <a:t>11</a:t>
            </a:r>
            <a:r>
              <a:rPr lang="zh-CN" altLang="en-US" dirty="0"/>
              <a:t>个内置值，指向语言内部使用的方法</a:t>
            </a:r>
            <a:endParaRPr lang="en-US" altLang="zh-CN" dirty="0"/>
          </a:p>
          <a:p>
            <a:pPr lvl="2"/>
            <a:r>
              <a:rPr lang="zh-CN" altLang="en-US" dirty="0"/>
              <a:t>其中最重要的</a:t>
            </a:r>
            <a:r>
              <a:rPr lang="en-US" altLang="zh-CN" dirty="0" err="1"/>
              <a:t>Symbol.iterator</a:t>
            </a:r>
            <a:r>
              <a:rPr lang="zh-CN" altLang="en-US" dirty="0"/>
              <a:t>指向对象的默认遍历器</a:t>
            </a:r>
            <a:r>
              <a:rPr lang="zh-CN" altLang="en-US" dirty="0" smtClean="0"/>
              <a:t>方法</a:t>
            </a:r>
            <a:endParaRPr lang="zh-CN" altLang="en-US" dirty="0"/>
          </a:p>
        </p:txBody>
      </p:sp>
    </p:spTree>
    <p:extLst>
      <p:ext uri="{BB962C8B-B14F-4D97-AF65-F5344CB8AC3E}">
        <p14:creationId xmlns:p14="http://schemas.microsoft.com/office/powerpoint/2010/main" val="28060251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p:txBody>
          <a:bodyPr/>
          <a:lstStyle/>
          <a:p>
            <a:r>
              <a:rPr lang="zh-CN" altLang="en-US" dirty="0"/>
              <a:t>客户端脚本的工作机制</a:t>
            </a:r>
          </a:p>
        </p:txBody>
      </p:sp>
      <p:sp>
        <p:nvSpPr>
          <p:cNvPr id="1570819" name="Rectangle 3" descr="Rectangle: Click to edit Master text styles&#10;Second level&#10;Third level&#10;Fourth level&#10;Fifth level"/>
          <p:cNvSpPr>
            <a:spLocks noGrp="1" noChangeArrowheads="1"/>
          </p:cNvSpPr>
          <p:nvPr>
            <p:ph type="body" idx="1"/>
          </p:nvPr>
        </p:nvSpPr>
        <p:spPr/>
        <p:txBody>
          <a:bodyPr/>
          <a:lstStyle/>
          <a:p>
            <a:r>
              <a:rPr lang="zh-CN" altLang="en-US" dirty="0"/>
              <a:t>脚本</a:t>
            </a:r>
            <a:r>
              <a:rPr lang="zh-CN" altLang="en-US" dirty="0" smtClean="0"/>
              <a:t>引擎</a:t>
            </a:r>
            <a:endParaRPr lang="en-US" altLang="zh-CN" dirty="0"/>
          </a:p>
          <a:p>
            <a:pPr lvl="1"/>
            <a:r>
              <a:rPr lang="en-US" altLang="zh-CN" dirty="0"/>
              <a:t>HTML Viewer</a:t>
            </a:r>
            <a:r>
              <a:rPr lang="zh-CN" altLang="en-US" dirty="0"/>
              <a:t>无法知道如何执行脚本</a:t>
            </a:r>
            <a:r>
              <a:rPr lang="zh-CN" altLang="en-US" dirty="0" smtClean="0"/>
              <a:t>语句</a:t>
            </a:r>
            <a:endParaRPr lang="zh-CN" altLang="en-US" dirty="0"/>
          </a:p>
          <a:p>
            <a:pPr lvl="1"/>
            <a:r>
              <a:rPr lang="zh-CN" altLang="en-US" dirty="0"/>
              <a:t>当</a:t>
            </a:r>
            <a:r>
              <a:rPr lang="en-US" altLang="zh-CN" dirty="0"/>
              <a:t>HTML Viewer</a:t>
            </a:r>
            <a:r>
              <a:rPr lang="zh-CN" altLang="en-US" dirty="0"/>
              <a:t>发现</a:t>
            </a:r>
            <a:r>
              <a:rPr lang="en-US" altLang="zh-CN" dirty="0"/>
              <a:t>HTML</a:t>
            </a:r>
            <a:r>
              <a:rPr lang="zh-CN" altLang="en-US" dirty="0"/>
              <a:t>文档中所嵌入的脚本程序时，它将根据脚本语言类型加载合适的脚本引擎（如用于</a:t>
            </a:r>
            <a:r>
              <a:rPr lang="en-US" altLang="zh-CN" dirty="0"/>
              <a:t>VBScript</a:t>
            </a:r>
            <a:r>
              <a:rPr lang="zh-CN" altLang="en-US" dirty="0"/>
              <a:t>的</a:t>
            </a:r>
            <a:r>
              <a:rPr lang="en-US" altLang="zh-CN" dirty="0"/>
              <a:t>VBSCRIPT.DLL</a:t>
            </a:r>
            <a:r>
              <a:rPr lang="zh-CN" altLang="en-US" dirty="0"/>
              <a:t>，或用于</a:t>
            </a:r>
            <a:r>
              <a:rPr lang="en-US" altLang="zh-CN" dirty="0"/>
              <a:t>JScript/JavaScript</a:t>
            </a:r>
            <a:r>
              <a:rPr lang="zh-CN" altLang="en-US" dirty="0"/>
              <a:t>的</a:t>
            </a:r>
            <a:r>
              <a:rPr lang="en-US" altLang="zh-CN" dirty="0"/>
              <a:t>JSCRIPT.DLL</a:t>
            </a:r>
            <a:r>
              <a:rPr lang="zh-CN" altLang="en-US" dirty="0"/>
              <a:t>），并将脚本语句传递给脚本引擎，由脚本引擎解释</a:t>
            </a:r>
            <a:r>
              <a:rPr lang="zh-CN" altLang="en-US" dirty="0" smtClean="0"/>
              <a:t>执行</a:t>
            </a:r>
            <a:endParaRPr lang="zh-CN" altLang="en-US" dirty="0"/>
          </a:p>
        </p:txBody>
      </p:sp>
    </p:spTree>
    <p:extLst>
      <p:ext uri="{BB962C8B-B14F-4D97-AF65-F5344CB8AC3E}">
        <p14:creationId xmlns:p14="http://schemas.microsoft.com/office/powerpoint/2010/main" val="4253456333"/>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Symbol</a:t>
            </a:r>
            <a:r>
              <a:rPr lang="zh-CN" altLang="en-US" dirty="0"/>
              <a:t>类型</a:t>
            </a:r>
          </a:p>
        </p:txBody>
      </p:sp>
      <p:pic>
        <p:nvPicPr>
          <p:cNvPr id="6" name="内容占位符 5"/>
          <p:cNvPicPr>
            <a:picLocks noGrp="1" noChangeAspect="1"/>
          </p:cNvPicPr>
          <p:nvPr>
            <p:ph sz="half" idx="1"/>
          </p:nvPr>
        </p:nvPicPr>
        <p:blipFill>
          <a:blip r:embed="rId2"/>
          <a:stretch>
            <a:fillRect/>
          </a:stretch>
        </p:blipFill>
        <p:spPr>
          <a:xfrm>
            <a:off x="2159934" y="1905000"/>
            <a:ext cx="2995332"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1993305"/>
            <a:ext cx="5080000" cy="3938189"/>
          </a:xfrm>
          <a:prstGeom prst="rect">
            <a:avLst/>
          </a:prstGeom>
        </p:spPr>
      </p:pic>
    </p:spTree>
    <p:extLst>
      <p:ext uri="{BB962C8B-B14F-4D97-AF65-F5344CB8AC3E}">
        <p14:creationId xmlns:p14="http://schemas.microsoft.com/office/powerpoint/2010/main" val="105097471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Array</a:t>
            </a:r>
            <a:r>
              <a:rPr lang="zh-CN" altLang="en-US" dirty="0" smtClean="0"/>
              <a:t>类型</a:t>
            </a:r>
            <a:endParaRPr lang="zh-CN" altLang="en-US" dirty="0"/>
          </a:p>
        </p:txBody>
      </p:sp>
      <p:sp>
        <p:nvSpPr>
          <p:cNvPr id="3" name="内容占位符 2"/>
          <p:cNvSpPr>
            <a:spLocks noGrp="1"/>
          </p:cNvSpPr>
          <p:nvPr>
            <p:ph idx="1"/>
          </p:nvPr>
        </p:nvSpPr>
        <p:spPr/>
        <p:txBody>
          <a:bodyPr/>
          <a:lstStyle/>
          <a:p>
            <a:r>
              <a:rPr lang="zh-CN" altLang="en-US" dirty="0" smtClean="0"/>
              <a:t>所有数组都是</a:t>
            </a:r>
            <a:r>
              <a:rPr lang="en-US" altLang="zh-CN" dirty="0" smtClean="0"/>
              <a:t>Array</a:t>
            </a:r>
            <a:r>
              <a:rPr lang="zh-CN" altLang="en-US" dirty="0" smtClean="0"/>
              <a:t>类型实例</a:t>
            </a:r>
            <a:endParaRPr lang="en-US" altLang="zh-CN" dirty="0" smtClean="0"/>
          </a:p>
          <a:p>
            <a:r>
              <a:rPr lang="zh-CN" altLang="en-US" dirty="0" smtClean="0"/>
              <a:t>可以使用</a:t>
            </a:r>
            <a:r>
              <a:rPr lang="en-US" altLang="zh-CN" dirty="0" smtClean="0"/>
              <a:t>new</a:t>
            </a:r>
            <a:r>
              <a:rPr lang="zh-CN" altLang="en-US" dirty="0" smtClean="0"/>
              <a:t>关键字方式创建数组</a:t>
            </a:r>
            <a:endParaRPr lang="en-US" altLang="zh-CN" dirty="0" smtClean="0"/>
          </a:p>
          <a:p>
            <a:pPr lvl="1"/>
            <a:r>
              <a:rPr lang="zh-CN" altLang="en-US" dirty="0" smtClean="0"/>
              <a:t>可以方便地创建指定长度空数组</a:t>
            </a:r>
            <a:r>
              <a:rPr lang="en-US" altLang="zh-CN" dirty="0" smtClean="0"/>
              <a:t/>
            </a:r>
            <a:br>
              <a:rPr lang="en-US" altLang="zh-CN" dirty="0" smtClean="0"/>
            </a:br>
            <a:r>
              <a:rPr lang="en-US" altLang="zh-CN" dirty="0" err="1" smtClean="0"/>
              <a:t>var</a:t>
            </a:r>
            <a:r>
              <a:rPr lang="en-US" altLang="zh-CN" dirty="0" smtClean="0"/>
              <a:t> colors = new Array(20);</a:t>
            </a:r>
          </a:p>
          <a:p>
            <a:pPr lvl="1"/>
            <a:r>
              <a:rPr lang="zh-CN" altLang="en-US" dirty="0" smtClean="0"/>
              <a:t>可以在创建的同时赋值</a:t>
            </a:r>
            <a:r>
              <a:rPr lang="en-US" altLang="zh-CN" dirty="0" smtClean="0"/>
              <a:t/>
            </a:r>
            <a:br>
              <a:rPr lang="en-US" altLang="zh-CN" dirty="0" smtClean="0"/>
            </a:br>
            <a:r>
              <a:rPr lang="en-US" altLang="zh-CN" dirty="0" err="1" smtClean="0"/>
              <a:t>var</a:t>
            </a:r>
            <a:r>
              <a:rPr lang="en-US" altLang="zh-CN" dirty="0" smtClean="0"/>
              <a:t> colors = new Array(“red”, “blue”, “green”);</a:t>
            </a:r>
          </a:p>
          <a:p>
            <a:pPr lvl="1"/>
            <a:r>
              <a:rPr lang="en-US" altLang="zh-CN" dirty="0">
                <a:hlinkClick r:id="rId2" action="ppaction://hlinkfile"/>
              </a:rPr>
              <a:t>example</a:t>
            </a:r>
            <a:endParaRPr lang="en-US" altLang="zh-CN" dirty="0" smtClean="0"/>
          </a:p>
        </p:txBody>
      </p:sp>
    </p:spTree>
    <p:extLst>
      <p:ext uri="{BB962C8B-B14F-4D97-AF65-F5344CB8AC3E}">
        <p14:creationId xmlns:p14="http://schemas.microsoft.com/office/powerpoint/2010/main" val="407712922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Array</a:t>
            </a:r>
            <a:r>
              <a:rPr lang="zh-CN" altLang="en-US" dirty="0"/>
              <a:t>类型</a:t>
            </a:r>
          </a:p>
        </p:txBody>
      </p:sp>
      <p:sp>
        <p:nvSpPr>
          <p:cNvPr id="3" name="内容占位符 2"/>
          <p:cNvSpPr>
            <a:spLocks noGrp="1"/>
          </p:cNvSpPr>
          <p:nvPr>
            <p:ph idx="1"/>
          </p:nvPr>
        </p:nvSpPr>
        <p:spPr/>
        <p:txBody>
          <a:bodyPr/>
          <a:lstStyle/>
          <a:p>
            <a:r>
              <a:rPr lang="en-US" altLang="zh-CN" dirty="0" smtClean="0"/>
              <a:t>Array</a:t>
            </a:r>
            <a:r>
              <a:rPr lang="zh-CN" altLang="en-US" dirty="0" smtClean="0"/>
              <a:t>类型提供了丰富的数组操作方法</a:t>
            </a:r>
            <a:endParaRPr lang="en-US" altLang="zh-CN" dirty="0" smtClean="0"/>
          </a:p>
          <a:p>
            <a:pPr lvl="1"/>
            <a:r>
              <a:rPr lang="en-US" altLang="zh-CN" dirty="0" smtClean="0"/>
              <a:t>push</a:t>
            </a:r>
            <a:r>
              <a:rPr lang="zh-CN" altLang="en-US" dirty="0" smtClean="0"/>
              <a:t>、</a:t>
            </a:r>
            <a:r>
              <a:rPr lang="en-US" altLang="zh-CN" dirty="0" smtClean="0"/>
              <a:t>pop</a:t>
            </a:r>
            <a:r>
              <a:rPr lang="zh-CN" altLang="en-US" dirty="0" smtClean="0"/>
              <a:t>方法：数组尾部操作</a:t>
            </a:r>
            <a:endParaRPr lang="en-US" altLang="zh-CN" dirty="0" smtClean="0"/>
          </a:p>
          <a:p>
            <a:pPr lvl="1"/>
            <a:r>
              <a:rPr lang="en-US" altLang="zh-CN" dirty="0" smtClean="0"/>
              <a:t>shift</a:t>
            </a:r>
            <a:r>
              <a:rPr lang="zh-CN" altLang="en-US" dirty="0" smtClean="0"/>
              <a:t>、</a:t>
            </a:r>
            <a:r>
              <a:rPr lang="en-US" altLang="zh-CN" dirty="0" err="1" smtClean="0"/>
              <a:t>unshift</a:t>
            </a:r>
            <a:r>
              <a:rPr lang="zh-CN" altLang="en-US" dirty="0" smtClean="0"/>
              <a:t>方法：数组头部操作 </a:t>
            </a:r>
            <a:r>
              <a:rPr lang="en-US" altLang="zh-CN" dirty="0" smtClean="0"/>
              <a:t>	</a:t>
            </a:r>
            <a:r>
              <a:rPr lang="en-US" altLang="zh-CN" dirty="0" smtClean="0">
                <a:hlinkClick r:id="rId2" action="ppaction://hlinkfile"/>
              </a:rPr>
              <a:t>example</a:t>
            </a:r>
            <a:endParaRPr lang="en-US" altLang="zh-CN" dirty="0" smtClean="0"/>
          </a:p>
          <a:p>
            <a:pPr lvl="1"/>
            <a:r>
              <a:rPr lang="en-US" altLang="zh-CN" dirty="0" smtClean="0"/>
              <a:t>splice</a:t>
            </a:r>
            <a:r>
              <a:rPr lang="zh-CN" altLang="en-US" dirty="0" smtClean="0"/>
              <a:t>方法：数组中部操作</a:t>
            </a:r>
            <a:endParaRPr lang="en-US" altLang="zh-CN" dirty="0" smtClean="0"/>
          </a:p>
          <a:p>
            <a:pPr lvl="2"/>
            <a:r>
              <a:rPr lang="zh-CN" altLang="en-US" dirty="0" smtClean="0"/>
              <a:t>删除：</a:t>
            </a:r>
            <a:r>
              <a:rPr lang="en-US" altLang="zh-CN" dirty="0" smtClean="0"/>
              <a:t>splice</a:t>
            </a:r>
            <a:r>
              <a:rPr lang="zh-CN" altLang="en-US" dirty="0" smtClean="0"/>
              <a:t>（起始项，删除数）</a:t>
            </a:r>
            <a:endParaRPr lang="en-US" altLang="zh-CN" dirty="0" smtClean="0"/>
          </a:p>
          <a:p>
            <a:pPr lvl="2"/>
            <a:r>
              <a:rPr lang="zh-CN" altLang="en-US" dirty="0" smtClean="0"/>
              <a:t>插入：</a:t>
            </a:r>
            <a:r>
              <a:rPr lang="en-US" altLang="zh-CN" dirty="0" smtClean="0"/>
              <a:t>splice</a:t>
            </a:r>
            <a:r>
              <a:rPr lang="zh-CN" altLang="en-US" dirty="0"/>
              <a:t>（</a:t>
            </a:r>
            <a:r>
              <a:rPr lang="zh-CN" altLang="en-US" dirty="0" smtClean="0"/>
              <a:t>起始项，</a:t>
            </a:r>
            <a:r>
              <a:rPr lang="en-US" altLang="zh-CN" dirty="0" smtClean="0"/>
              <a:t>0</a:t>
            </a:r>
            <a:r>
              <a:rPr lang="zh-CN" altLang="en-US" dirty="0" smtClean="0"/>
              <a:t>，插入项</a:t>
            </a:r>
            <a:r>
              <a:rPr lang="en-US" altLang="zh-CN" dirty="0" smtClean="0"/>
              <a:t>1</a:t>
            </a:r>
            <a:r>
              <a:rPr lang="zh-CN" altLang="en-US" dirty="0" smtClean="0"/>
              <a:t>，</a:t>
            </a:r>
            <a:r>
              <a:rPr lang="en-US" altLang="zh-CN" dirty="0" smtClean="0"/>
              <a:t>……</a:t>
            </a:r>
            <a:r>
              <a:rPr lang="zh-CN" altLang="en-US" dirty="0" smtClean="0"/>
              <a:t>）</a:t>
            </a:r>
            <a:endParaRPr lang="en-US" altLang="zh-CN" dirty="0" smtClean="0"/>
          </a:p>
          <a:p>
            <a:pPr lvl="2"/>
            <a:r>
              <a:rPr lang="zh-CN" altLang="en-US" dirty="0" smtClean="0"/>
              <a:t>替换：</a:t>
            </a:r>
            <a:r>
              <a:rPr lang="en-US" altLang="zh-CN" dirty="0" smtClean="0"/>
              <a:t>splice</a:t>
            </a:r>
            <a:r>
              <a:rPr lang="zh-CN" altLang="en-US" dirty="0" smtClean="0"/>
              <a:t>（起始项，删除数，替换项</a:t>
            </a:r>
            <a:r>
              <a:rPr lang="en-US" altLang="zh-CN" dirty="0" smtClean="0"/>
              <a:t>1</a:t>
            </a:r>
            <a:r>
              <a:rPr lang="zh-CN" altLang="en-US" dirty="0" smtClean="0"/>
              <a:t>，</a:t>
            </a:r>
            <a:r>
              <a:rPr lang="en-US" altLang="zh-CN" dirty="0" smtClean="0"/>
              <a:t>……</a:t>
            </a:r>
            <a:r>
              <a:rPr lang="zh-CN" altLang="en-US" dirty="0" smtClean="0"/>
              <a:t>）</a:t>
            </a:r>
            <a:endParaRPr lang="en-US" altLang="zh-CN" dirty="0" smtClean="0"/>
          </a:p>
          <a:p>
            <a:pPr lvl="2"/>
            <a:r>
              <a:rPr lang="zh-CN" altLang="en-US" dirty="0"/>
              <a:t>返回</a:t>
            </a:r>
            <a:r>
              <a:rPr lang="zh-CN" altLang="en-US" dirty="0" smtClean="0"/>
              <a:t>值是被删除的数组</a:t>
            </a:r>
            <a:endParaRPr lang="en-US" altLang="zh-CN" dirty="0" smtClean="0"/>
          </a:p>
          <a:p>
            <a:pPr lvl="2"/>
            <a:r>
              <a:rPr lang="en-US" altLang="zh-CN" dirty="0">
                <a:hlinkClick r:id="rId3"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364768994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Array</a:t>
            </a:r>
            <a:r>
              <a:rPr lang="zh-CN" altLang="en-US" dirty="0"/>
              <a:t>类型</a:t>
            </a:r>
          </a:p>
        </p:txBody>
      </p:sp>
      <p:sp>
        <p:nvSpPr>
          <p:cNvPr id="3" name="内容占位符 2"/>
          <p:cNvSpPr>
            <a:spLocks noGrp="1"/>
          </p:cNvSpPr>
          <p:nvPr>
            <p:ph sz="half" idx="1"/>
          </p:nvPr>
        </p:nvSpPr>
        <p:spPr>
          <a:xfrm>
            <a:off x="1117600" y="1905000"/>
            <a:ext cx="5194424" cy="4114800"/>
          </a:xfrm>
        </p:spPr>
        <p:txBody>
          <a:bodyPr/>
          <a:lstStyle/>
          <a:p>
            <a:r>
              <a:rPr lang="en-US" altLang="zh-CN" dirty="0"/>
              <a:t>Array</a:t>
            </a:r>
            <a:r>
              <a:rPr lang="zh-CN" altLang="en-US" dirty="0"/>
              <a:t>类型提供了丰富的数组操作方法</a:t>
            </a:r>
            <a:endParaRPr lang="en-US" altLang="zh-CN" dirty="0"/>
          </a:p>
          <a:p>
            <a:pPr lvl="1"/>
            <a:r>
              <a:rPr lang="en-US" altLang="zh-CN" dirty="0" smtClean="0"/>
              <a:t>join</a:t>
            </a:r>
            <a:r>
              <a:rPr lang="zh-CN" altLang="en-US" dirty="0"/>
              <a:t>方法</a:t>
            </a:r>
            <a:r>
              <a:rPr lang="zh-CN" altLang="en-US" dirty="0" smtClean="0"/>
              <a:t>：把数组串成字符串</a:t>
            </a:r>
            <a:endParaRPr lang="en-US" altLang="zh-CN" dirty="0" smtClean="0"/>
          </a:p>
          <a:p>
            <a:pPr lvl="1"/>
            <a:r>
              <a:rPr lang="en-US" altLang="zh-CN" dirty="0" smtClean="0"/>
              <a:t>split</a:t>
            </a:r>
            <a:r>
              <a:rPr lang="zh-CN" altLang="en-US" dirty="0"/>
              <a:t>方法</a:t>
            </a:r>
            <a:r>
              <a:rPr lang="zh-CN" altLang="en-US" dirty="0" smtClean="0"/>
              <a:t>：把字符串分割为数组</a:t>
            </a:r>
            <a:endParaRPr lang="en-US" altLang="zh-CN" dirty="0" smtClean="0"/>
          </a:p>
          <a:p>
            <a:pPr lvl="1"/>
            <a:r>
              <a:rPr lang="en-US" altLang="zh-CN" dirty="0" smtClean="0"/>
              <a:t>reverse</a:t>
            </a:r>
            <a:r>
              <a:rPr lang="zh-CN" altLang="en-US" dirty="0"/>
              <a:t>方法</a:t>
            </a:r>
            <a:r>
              <a:rPr lang="zh-CN" altLang="en-US" dirty="0" smtClean="0"/>
              <a:t>：数组倒置</a:t>
            </a:r>
            <a:endParaRPr lang="en-US" altLang="zh-CN" dirty="0" smtClean="0"/>
          </a:p>
          <a:p>
            <a:pPr lvl="1"/>
            <a:r>
              <a:rPr lang="en-US" altLang="zh-CN" dirty="0" smtClean="0"/>
              <a:t>sort</a:t>
            </a:r>
            <a:r>
              <a:rPr lang="zh-CN" altLang="en-US" dirty="0"/>
              <a:t>方法</a:t>
            </a:r>
            <a:r>
              <a:rPr lang="zh-CN" altLang="en-US" dirty="0" smtClean="0"/>
              <a:t>：数组排序</a:t>
            </a:r>
            <a:endParaRPr lang="en-US" altLang="zh-CN" dirty="0" smtClean="0"/>
          </a:p>
          <a:p>
            <a:pPr lvl="2"/>
            <a:r>
              <a:rPr lang="zh-CN" altLang="en-US" dirty="0" smtClean="0"/>
              <a:t>传入比较函数为参数</a:t>
            </a:r>
            <a:endParaRPr lang="en-US" altLang="zh-CN" dirty="0" smtClean="0"/>
          </a:p>
          <a:p>
            <a:pPr lvl="2"/>
            <a:r>
              <a:rPr lang="en-US" altLang="zh-CN" dirty="0">
                <a:hlinkClick r:id="rId2" action="ppaction://hlinkfile"/>
              </a:rPr>
              <a:t>example</a:t>
            </a:r>
            <a:endParaRPr lang="en-US" altLang="zh-CN" dirty="0" smtClean="0"/>
          </a:p>
          <a:p>
            <a:pPr lvl="1"/>
            <a:r>
              <a:rPr lang="en-US" altLang="zh-CN" dirty="0" err="1" smtClean="0"/>
              <a:t>concat</a:t>
            </a:r>
            <a:r>
              <a:rPr lang="zh-CN" altLang="en-US" dirty="0"/>
              <a:t>方法</a:t>
            </a:r>
            <a:r>
              <a:rPr lang="zh-CN" altLang="en-US" dirty="0" smtClean="0"/>
              <a:t>：数组串接</a:t>
            </a:r>
            <a:endParaRPr lang="en-US" altLang="zh-CN" dirty="0" smtClean="0"/>
          </a:p>
          <a:p>
            <a:pPr lvl="1"/>
            <a:r>
              <a:rPr lang="en-US" altLang="zh-CN" dirty="0" smtClean="0"/>
              <a:t>slice</a:t>
            </a:r>
            <a:r>
              <a:rPr lang="zh-CN" altLang="en-US" dirty="0" smtClean="0"/>
              <a:t>方法：获取子数组</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7147013" y="1905000"/>
            <a:ext cx="3930474" cy="4114800"/>
          </a:xfrm>
          <a:prstGeom prst="rect">
            <a:avLst/>
          </a:prstGeom>
        </p:spPr>
      </p:pic>
    </p:spTree>
    <p:extLst>
      <p:ext uri="{BB962C8B-B14F-4D97-AF65-F5344CB8AC3E}">
        <p14:creationId xmlns:p14="http://schemas.microsoft.com/office/powerpoint/2010/main" val="208483440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Array</a:t>
            </a:r>
            <a:r>
              <a:rPr lang="zh-CN" altLang="en-US" dirty="0"/>
              <a:t>类型</a:t>
            </a:r>
          </a:p>
        </p:txBody>
      </p:sp>
      <p:sp>
        <p:nvSpPr>
          <p:cNvPr id="3" name="内容占位符 2"/>
          <p:cNvSpPr>
            <a:spLocks noGrp="1"/>
          </p:cNvSpPr>
          <p:nvPr>
            <p:ph idx="1"/>
          </p:nvPr>
        </p:nvSpPr>
        <p:spPr/>
        <p:txBody>
          <a:bodyPr/>
          <a:lstStyle/>
          <a:p>
            <a:r>
              <a:rPr lang="en-US" altLang="zh-CN" dirty="0" smtClean="0"/>
              <a:t>ECMAScript5</a:t>
            </a:r>
            <a:r>
              <a:rPr lang="zh-CN" altLang="en-US" dirty="0" smtClean="0"/>
              <a:t>中的数组方法</a:t>
            </a:r>
            <a:endParaRPr lang="en-US" altLang="zh-CN" dirty="0" smtClean="0"/>
          </a:p>
          <a:p>
            <a:pPr lvl="1"/>
            <a:r>
              <a:rPr lang="en-US" altLang="zh-CN" dirty="0" err="1" smtClean="0"/>
              <a:t>indexOf</a:t>
            </a:r>
            <a:r>
              <a:rPr lang="en-US" altLang="zh-CN" dirty="0" smtClean="0"/>
              <a:t>()</a:t>
            </a:r>
            <a:r>
              <a:rPr lang="zh-CN" altLang="en-US" dirty="0" smtClean="0"/>
              <a:t>和</a:t>
            </a:r>
            <a:r>
              <a:rPr lang="en-US" altLang="zh-CN" dirty="0" err="1" smtClean="0"/>
              <a:t>lastIndexOf</a:t>
            </a:r>
            <a:r>
              <a:rPr lang="en-US" altLang="zh-CN" dirty="0" smtClean="0"/>
              <a:t>()</a:t>
            </a:r>
            <a:r>
              <a:rPr lang="zh-CN" altLang="en-US" dirty="0" smtClean="0"/>
              <a:t>：返回指定元素在数组中位置，用全等比较</a:t>
            </a:r>
            <a:endParaRPr lang="en-US" altLang="zh-CN" dirty="0" smtClean="0"/>
          </a:p>
          <a:p>
            <a:pPr lvl="1"/>
            <a:r>
              <a:rPr lang="en-US" altLang="zh-CN" dirty="0" smtClean="0"/>
              <a:t>reduce()</a:t>
            </a:r>
            <a:r>
              <a:rPr lang="zh-CN" altLang="en-US" dirty="0" smtClean="0"/>
              <a:t>和</a:t>
            </a:r>
            <a:r>
              <a:rPr lang="en-US" altLang="zh-CN" dirty="0" err="1" smtClean="0"/>
              <a:t>reduceRight</a:t>
            </a:r>
            <a:r>
              <a:rPr lang="en-US" altLang="zh-CN" dirty="0" smtClean="0"/>
              <a:t>()</a:t>
            </a:r>
            <a:r>
              <a:rPr lang="zh-CN" altLang="en-US" dirty="0" smtClean="0"/>
              <a:t>：对数组所有元素使用传入函数，最后生成单个值</a:t>
            </a:r>
            <a:endParaRPr lang="en-US" altLang="zh-CN" dirty="0" smtClean="0"/>
          </a:p>
          <a:p>
            <a:pPr lvl="1"/>
            <a:r>
              <a:rPr lang="en-US" altLang="zh-CN" dirty="0" err="1" smtClean="0"/>
              <a:t>forEach</a:t>
            </a:r>
            <a:r>
              <a:rPr lang="en-US" altLang="zh-CN" dirty="0" smtClean="0"/>
              <a:t>()</a:t>
            </a:r>
            <a:r>
              <a:rPr lang="zh-CN" altLang="en-US" dirty="0" smtClean="0"/>
              <a:t>：为每一项执行函数，无返回值</a:t>
            </a:r>
            <a:endParaRPr lang="en-US" altLang="zh-CN" dirty="0" smtClean="0"/>
          </a:p>
          <a:p>
            <a:pPr lvl="1"/>
            <a:r>
              <a:rPr lang="en-US" altLang="zh-CN" dirty="0" smtClean="0"/>
              <a:t>map()</a:t>
            </a:r>
            <a:r>
              <a:rPr lang="zh-CN" altLang="en-US" dirty="0" smtClean="0"/>
              <a:t>：</a:t>
            </a:r>
            <a:r>
              <a:rPr lang="zh-CN" altLang="en-US" dirty="0"/>
              <a:t>为每一项执行函数</a:t>
            </a:r>
            <a:r>
              <a:rPr lang="zh-CN" altLang="en-US" dirty="0" smtClean="0"/>
              <a:t>，返回新数组</a:t>
            </a:r>
            <a:endParaRPr lang="en-US" altLang="zh-CN" dirty="0" smtClean="0"/>
          </a:p>
          <a:p>
            <a:pPr lvl="1"/>
            <a:r>
              <a:rPr lang="en-US" altLang="zh-CN" dirty="0" smtClean="0"/>
              <a:t>filter()</a:t>
            </a:r>
            <a:r>
              <a:rPr lang="zh-CN" altLang="en-US" dirty="0" smtClean="0"/>
              <a:t>：</a:t>
            </a:r>
            <a:r>
              <a:rPr lang="zh-CN" altLang="en-US" dirty="0"/>
              <a:t>为每一项执行函数，</a:t>
            </a:r>
            <a:r>
              <a:rPr lang="zh-CN" altLang="en-US" dirty="0" smtClean="0"/>
              <a:t>返回</a:t>
            </a:r>
            <a:r>
              <a:rPr lang="en-US" altLang="zh-CN" dirty="0" smtClean="0"/>
              <a:t>true</a:t>
            </a:r>
            <a:r>
              <a:rPr lang="zh-CN" altLang="en-US" dirty="0" smtClean="0"/>
              <a:t>项组成的子数组</a:t>
            </a:r>
            <a:endParaRPr lang="en-US" altLang="zh-CN" dirty="0" smtClean="0"/>
          </a:p>
          <a:p>
            <a:pPr lvl="1"/>
            <a:r>
              <a:rPr lang="en-US" altLang="zh-CN" dirty="0" smtClean="0"/>
              <a:t>every()</a:t>
            </a:r>
            <a:r>
              <a:rPr lang="zh-CN" altLang="en-US" dirty="0" smtClean="0"/>
              <a:t>和</a:t>
            </a:r>
            <a:r>
              <a:rPr lang="en-US" altLang="zh-CN" dirty="0" smtClean="0"/>
              <a:t>some()</a:t>
            </a:r>
            <a:r>
              <a:rPr lang="zh-CN" altLang="en-US" dirty="0" smtClean="0"/>
              <a:t>：判断数组中是否每一项</a:t>
            </a:r>
            <a:r>
              <a:rPr lang="en-US" altLang="zh-CN" dirty="0" smtClean="0"/>
              <a:t>/</a:t>
            </a:r>
            <a:r>
              <a:rPr lang="zh-CN" altLang="en-US" dirty="0" smtClean="0"/>
              <a:t>某一项符合条件</a:t>
            </a:r>
            <a:endParaRPr lang="zh-CN" altLang="en-US" dirty="0"/>
          </a:p>
        </p:txBody>
      </p:sp>
    </p:spTree>
    <p:extLst>
      <p:ext uri="{BB962C8B-B14F-4D97-AF65-F5344CB8AC3E}">
        <p14:creationId xmlns:p14="http://schemas.microsoft.com/office/powerpoint/2010/main" val="122962171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Array</a:t>
            </a:r>
            <a:r>
              <a:rPr lang="zh-CN" altLang="en-US" dirty="0"/>
              <a:t>类型</a:t>
            </a:r>
          </a:p>
        </p:txBody>
      </p:sp>
      <p:sp>
        <p:nvSpPr>
          <p:cNvPr id="3" name="内容占位符 2"/>
          <p:cNvSpPr>
            <a:spLocks noGrp="1"/>
          </p:cNvSpPr>
          <p:nvPr>
            <p:ph idx="1"/>
          </p:nvPr>
        </p:nvSpPr>
        <p:spPr/>
        <p:txBody>
          <a:bodyPr/>
          <a:lstStyle/>
          <a:p>
            <a:r>
              <a:rPr lang="zh-CN" altLang="en-US" dirty="0" smtClean="0"/>
              <a:t>数组类型判断</a:t>
            </a:r>
            <a:endParaRPr lang="en-US" altLang="zh-CN" dirty="0" smtClean="0"/>
          </a:p>
          <a:p>
            <a:pPr lvl="1"/>
            <a:r>
              <a:rPr lang="zh-CN" altLang="en-US" dirty="0" smtClean="0"/>
              <a:t>在</a:t>
            </a:r>
            <a:r>
              <a:rPr lang="en-US" altLang="zh-CN" dirty="0" smtClean="0"/>
              <a:t>ECMAScript5</a:t>
            </a:r>
            <a:r>
              <a:rPr lang="zh-CN" altLang="en-US" dirty="0" smtClean="0"/>
              <a:t>中，提供了</a:t>
            </a:r>
            <a:r>
              <a:rPr lang="en-US" altLang="zh-CN" dirty="0" err="1" smtClean="0"/>
              <a:t>Array.isArray</a:t>
            </a:r>
            <a:r>
              <a:rPr lang="en-US" altLang="zh-CN" dirty="0" smtClean="0"/>
              <a:t>(o)</a:t>
            </a:r>
            <a:r>
              <a:rPr lang="zh-CN" altLang="en-US" dirty="0" smtClean="0"/>
              <a:t>函数判断</a:t>
            </a:r>
            <a:r>
              <a:rPr lang="en-US" altLang="zh-CN" dirty="0" smtClean="0"/>
              <a:t>o</a:t>
            </a:r>
            <a:r>
              <a:rPr lang="zh-CN" altLang="en-US" dirty="0" smtClean="0"/>
              <a:t>是否是</a:t>
            </a:r>
            <a:r>
              <a:rPr lang="en-US" altLang="zh-CN" dirty="0" smtClean="0"/>
              <a:t>Array</a:t>
            </a:r>
            <a:r>
              <a:rPr lang="zh-CN" altLang="en-US" dirty="0" smtClean="0"/>
              <a:t>类型</a:t>
            </a:r>
            <a:endParaRPr lang="en-US" altLang="zh-CN" dirty="0"/>
          </a:p>
          <a:p>
            <a:r>
              <a:rPr lang="zh-CN" altLang="en-US" dirty="0" smtClean="0"/>
              <a:t>类数组</a:t>
            </a:r>
            <a:endParaRPr lang="en-US" altLang="zh-CN" dirty="0" smtClean="0"/>
          </a:p>
          <a:p>
            <a:pPr lvl="1"/>
            <a:r>
              <a:rPr lang="zh-CN" altLang="en-US" dirty="0" smtClean="0"/>
              <a:t>某些对象具有类似数组行为的</a:t>
            </a:r>
            <a:r>
              <a:rPr lang="en-US" altLang="zh-CN" dirty="0" smtClean="0"/>
              <a:t>length</a:t>
            </a:r>
            <a:r>
              <a:rPr lang="zh-CN" altLang="en-US" dirty="0" smtClean="0"/>
              <a:t>属性，可以被视为类数组</a:t>
            </a:r>
            <a:endParaRPr lang="en-US" altLang="zh-CN" dirty="0" smtClean="0"/>
          </a:p>
          <a:p>
            <a:pPr lvl="1"/>
            <a:r>
              <a:rPr lang="en-US" altLang="zh-CN" dirty="0" smtClean="0"/>
              <a:t>Array</a:t>
            </a:r>
            <a:r>
              <a:rPr lang="zh-CN" altLang="en-US" dirty="0" smtClean="0"/>
              <a:t>类中方法是通用的，可以作用于类数组上</a:t>
            </a:r>
            <a:endParaRPr lang="en-US" altLang="zh-CN" dirty="0" smtClean="0"/>
          </a:p>
          <a:p>
            <a:pPr lvl="1"/>
            <a:r>
              <a:rPr lang="zh-CN" altLang="en-US" dirty="0"/>
              <a:t>在</a:t>
            </a:r>
            <a:r>
              <a:rPr lang="en-US" altLang="zh-CN" dirty="0"/>
              <a:t>ECMAScript5</a:t>
            </a:r>
            <a:r>
              <a:rPr lang="zh-CN" altLang="en-US" dirty="0"/>
              <a:t>中</a:t>
            </a:r>
            <a:r>
              <a:rPr lang="zh-CN" altLang="en-US" dirty="0" smtClean="0"/>
              <a:t>，字符串被视为只读的类数组，如</a:t>
            </a:r>
            <a:r>
              <a:rPr lang="en-US" altLang="zh-CN" dirty="0" err="1" smtClean="0"/>
              <a:t>var</a:t>
            </a:r>
            <a:r>
              <a:rPr lang="en-US" altLang="zh-CN" dirty="0" smtClean="0"/>
              <a:t> s = “string”</a:t>
            </a:r>
            <a:r>
              <a:rPr lang="zh-CN" altLang="en-US" dirty="0" smtClean="0"/>
              <a:t>，则</a:t>
            </a:r>
            <a:r>
              <a:rPr lang="en-US" altLang="zh-CN" dirty="0" smtClean="0"/>
              <a:t>s[2]</a:t>
            </a:r>
            <a:r>
              <a:rPr lang="zh-CN" altLang="en-US" dirty="0" smtClean="0"/>
              <a:t>值为</a:t>
            </a:r>
            <a:r>
              <a:rPr lang="en-US" altLang="zh-CN" dirty="0" smtClean="0"/>
              <a:t>’r’</a:t>
            </a:r>
            <a:r>
              <a:rPr lang="zh-CN" altLang="en-US" dirty="0" smtClean="0"/>
              <a:t>，相当于执行了</a:t>
            </a:r>
            <a:r>
              <a:rPr lang="en-US" altLang="zh-CN" dirty="0" err="1" smtClean="0"/>
              <a:t>s.charAt</a:t>
            </a:r>
            <a:r>
              <a:rPr lang="en-US" altLang="zh-CN" dirty="0" smtClean="0"/>
              <a:t>(2)</a:t>
            </a:r>
            <a:endParaRPr lang="en-US" altLang="zh-CN" dirty="0"/>
          </a:p>
        </p:txBody>
      </p:sp>
    </p:spTree>
    <p:extLst>
      <p:ext uri="{BB962C8B-B14F-4D97-AF65-F5344CB8AC3E}">
        <p14:creationId xmlns:p14="http://schemas.microsoft.com/office/powerpoint/2010/main" val="249396042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Array</a:t>
            </a:r>
            <a:r>
              <a:rPr lang="zh-CN" altLang="en-US" dirty="0"/>
              <a:t>类型</a:t>
            </a:r>
          </a:p>
        </p:txBody>
      </p:sp>
      <p:sp>
        <p:nvSpPr>
          <p:cNvPr id="3" name="内容占位符 2"/>
          <p:cNvSpPr>
            <a:spLocks noGrp="1"/>
          </p:cNvSpPr>
          <p:nvPr>
            <p:ph sz="half" idx="1"/>
          </p:nvPr>
        </p:nvSpPr>
        <p:spPr/>
        <p:txBody>
          <a:bodyPr/>
          <a:lstStyle/>
          <a:p>
            <a:r>
              <a:rPr lang="zh-CN" altLang="en-US" dirty="0"/>
              <a:t>在</a:t>
            </a:r>
            <a:r>
              <a:rPr lang="en-US" altLang="zh-CN" dirty="0" smtClean="0"/>
              <a:t>ECMAScript6</a:t>
            </a:r>
            <a:r>
              <a:rPr lang="zh-CN" altLang="en-US" dirty="0" smtClean="0"/>
              <a:t>中，提供了新的方法来将其他类型数据结构转化为数组</a:t>
            </a:r>
            <a:endParaRPr lang="en-US" altLang="zh-CN" dirty="0" smtClean="0"/>
          </a:p>
          <a:p>
            <a:pPr lvl="1"/>
            <a:r>
              <a:rPr lang="en-US" altLang="zh-CN" dirty="0"/>
              <a:t>of</a:t>
            </a:r>
            <a:r>
              <a:rPr lang="zh-CN" altLang="en-US" dirty="0"/>
              <a:t>方法：将一组值转换为数组</a:t>
            </a:r>
            <a:endParaRPr lang="en-US" altLang="zh-CN" dirty="0"/>
          </a:p>
          <a:p>
            <a:pPr lvl="2"/>
            <a:r>
              <a:rPr lang="zh-CN" altLang="en-US" dirty="0"/>
              <a:t>主要目的再与弥补数组构造函数</a:t>
            </a:r>
            <a:r>
              <a:rPr lang="en-US" altLang="zh-CN" dirty="0"/>
              <a:t>Array</a:t>
            </a:r>
            <a:r>
              <a:rPr lang="zh-CN" altLang="en-US" dirty="0"/>
              <a:t>的不足，其会因为参数个数和类型的不同而有不同的行为</a:t>
            </a:r>
            <a:endParaRPr lang="en-US" altLang="zh-CN" dirty="0"/>
          </a:p>
          <a:p>
            <a:pPr lvl="2"/>
            <a:r>
              <a:rPr lang="en-US" altLang="zh-CN" dirty="0">
                <a:hlinkClick r:id="rId3" action="ppaction://hlinkfile"/>
              </a:rPr>
              <a:t>example</a:t>
            </a:r>
            <a:endParaRPr lang="zh-CN" altLang="en-US" dirty="0"/>
          </a:p>
          <a:p>
            <a:pPr lvl="1"/>
            <a:r>
              <a:rPr lang="en-US" altLang="zh-CN" dirty="0" smtClean="0"/>
              <a:t>from</a:t>
            </a:r>
            <a:r>
              <a:rPr lang="zh-CN" altLang="en-US" dirty="0" smtClean="0"/>
              <a:t>方法：将类数组对象或可遍历对象转化为数组</a:t>
            </a:r>
            <a:endParaRPr lang="en-US" altLang="zh-CN" dirty="0" smtClean="0"/>
          </a:p>
        </p:txBody>
      </p:sp>
      <p:pic>
        <p:nvPicPr>
          <p:cNvPr id="5" name="内容占位符 4"/>
          <p:cNvPicPr>
            <a:picLocks noGrp="1" noChangeAspect="1"/>
          </p:cNvPicPr>
          <p:nvPr>
            <p:ph sz="half" idx="2"/>
          </p:nvPr>
        </p:nvPicPr>
        <p:blipFill>
          <a:blip r:embed="rId4"/>
          <a:stretch>
            <a:fillRect/>
          </a:stretch>
        </p:blipFill>
        <p:spPr>
          <a:xfrm>
            <a:off x="6940936" y="1905000"/>
            <a:ext cx="3999728" cy="4114800"/>
          </a:xfrm>
          <a:prstGeom prst="rect">
            <a:avLst/>
          </a:prstGeom>
        </p:spPr>
      </p:pic>
    </p:spTree>
    <p:extLst>
      <p:ext uri="{BB962C8B-B14F-4D97-AF65-F5344CB8AC3E}">
        <p14:creationId xmlns:p14="http://schemas.microsoft.com/office/powerpoint/2010/main" val="252777300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二进制数组</a:t>
            </a:r>
            <a:endParaRPr lang="zh-CN" altLang="en-US" dirty="0"/>
          </a:p>
        </p:txBody>
      </p:sp>
      <p:sp>
        <p:nvSpPr>
          <p:cNvPr id="3" name="内容占位符 2"/>
          <p:cNvSpPr>
            <a:spLocks noGrp="1"/>
          </p:cNvSpPr>
          <p:nvPr>
            <p:ph idx="1"/>
          </p:nvPr>
        </p:nvSpPr>
        <p:spPr/>
        <p:txBody>
          <a:bodyPr/>
          <a:lstStyle/>
          <a:p>
            <a:r>
              <a:rPr lang="zh-CN" altLang="en-US" dirty="0" smtClean="0"/>
              <a:t>起源于</a:t>
            </a:r>
            <a:r>
              <a:rPr lang="en-US" altLang="zh-CN" dirty="0" err="1" smtClean="0"/>
              <a:t>WebGL</a:t>
            </a:r>
            <a:r>
              <a:rPr lang="zh-CN" altLang="en-US" dirty="0" smtClean="0"/>
              <a:t>项目，即浏览器和显卡之间的通信接口，用于两者间大量实时数据的交换</a:t>
            </a:r>
            <a:endParaRPr lang="en-US" altLang="zh-CN" dirty="0" smtClean="0"/>
          </a:p>
          <a:p>
            <a:r>
              <a:rPr lang="zh-CN" altLang="en-US" dirty="0" smtClean="0"/>
              <a:t>类似于</a:t>
            </a:r>
            <a:r>
              <a:rPr lang="en-US" altLang="zh-CN" dirty="0" smtClean="0"/>
              <a:t>C</a:t>
            </a:r>
            <a:r>
              <a:rPr lang="zh-CN" altLang="en-US" dirty="0" smtClean="0"/>
              <a:t>语言的数组，允许开发者以数组下标形式直接操作内存</a:t>
            </a:r>
            <a:endParaRPr lang="en-US" altLang="zh-CN" dirty="0" smtClean="0"/>
          </a:p>
          <a:p>
            <a:r>
              <a:rPr lang="zh-CN" altLang="en-US" dirty="0" smtClean="0"/>
              <a:t>包含三类对象</a:t>
            </a:r>
            <a:endParaRPr lang="en-US" altLang="zh-CN" dirty="0" smtClean="0"/>
          </a:p>
          <a:p>
            <a:pPr lvl="1"/>
            <a:r>
              <a:rPr lang="en-US" altLang="zh-CN" dirty="0" err="1" smtClean="0"/>
              <a:t>ArrayBuffer</a:t>
            </a:r>
            <a:r>
              <a:rPr lang="zh-CN" altLang="en-US" dirty="0" smtClean="0"/>
              <a:t>对象：代表内存中一段二进制数据，可以通过视图进行操作，视图则部署了数组接口</a:t>
            </a:r>
            <a:endParaRPr lang="en-US" altLang="zh-CN" dirty="0" smtClean="0"/>
          </a:p>
          <a:p>
            <a:pPr lvl="1"/>
            <a:r>
              <a:rPr lang="en-US" altLang="zh-CN" dirty="0" err="1" smtClean="0"/>
              <a:t>TypedArray</a:t>
            </a:r>
            <a:r>
              <a:rPr lang="zh-CN" altLang="en-US" dirty="0" smtClean="0"/>
              <a:t>视图：</a:t>
            </a:r>
            <a:r>
              <a:rPr lang="en-US" altLang="zh-CN" dirty="0" smtClean="0"/>
              <a:t>9</a:t>
            </a:r>
            <a:r>
              <a:rPr lang="zh-CN" altLang="en-US" dirty="0" smtClean="0"/>
              <a:t>种类型视图，用于读写简单类型二进制数据</a:t>
            </a:r>
            <a:endParaRPr lang="en-US" altLang="zh-CN" dirty="0" smtClean="0"/>
          </a:p>
          <a:p>
            <a:pPr lvl="1"/>
            <a:r>
              <a:rPr lang="en-US" altLang="zh-CN" dirty="0" err="1" smtClean="0"/>
              <a:t>DataView</a:t>
            </a:r>
            <a:r>
              <a:rPr lang="zh-CN" altLang="en-US" dirty="0" smtClean="0"/>
              <a:t>视图：自定义复合格式视图，用于读写复杂类型二进制数据</a:t>
            </a:r>
            <a:endParaRPr lang="zh-CN" altLang="en-US" dirty="0"/>
          </a:p>
        </p:txBody>
      </p:sp>
    </p:spTree>
    <p:extLst>
      <p:ext uri="{BB962C8B-B14F-4D97-AF65-F5344CB8AC3E}">
        <p14:creationId xmlns:p14="http://schemas.microsoft.com/office/powerpoint/2010/main" val="242090273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二进制数组</a:t>
            </a:r>
          </a:p>
        </p:txBody>
      </p:sp>
      <p:pic>
        <p:nvPicPr>
          <p:cNvPr id="4" name="内容占位符 3"/>
          <p:cNvPicPr>
            <a:picLocks noGrp="1" noChangeAspect="1"/>
          </p:cNvPicPr>
          <p:nvPr>
            <p:ph idx="1"/>
          </p:nvPr>
        </p:nvPicPr>
        <p:blipFill>
          <a:blip r:embed="rId2"/>
          <a:stretch>
            <a:fillRect/>
          </a:stretch>
        </p:blipFill>
        <p:spPr>
          <a:xfrm>
            <a:off x="2568681" y="1772816"/>
            <a:ext cx="6851437" cy="4114800"/>
          </a:xfrm>
          <a:prstGeom prst="rect">
            <a:avLst/>
          </a:prstGeom>
        </p:spPr>
      </p:pic>
    </p:spTree>
    <p:extLst>
      <p:ext uri="{BB962C8B-B14F-4D97-AF65-F5344CB8AC3E}">
        <p14:creationId xmlns:p14="http://schemas.microsoft.com/office/powerpoint/2010/main" val="70453990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Set</a:t>
            </a:r>
            <a:r>
              <a:rPr lang="zh-CN" altLang="en-US" dirty="0" smtClean="0"/>
              <a:t>类型</a:t>
            </a:r>
            <a:endParaRPr lang="zh-CN" altLang="en-US" dirty="0"/>
          </a:p>
        </p:txBody>
      </p:sp>
      <p:sp>
        <p:nvSpPr>
          <p:cNvPr id="3" name="内容占位符 2"/>
          <p:cNvSpPr>
            <a:spLocks noGrp="1"/>
          </p:cNvSpPr>
          <p:nvPr>
            <p:ph idx="1"/>
          </p:nvPr>
        </p:nvSpPr>
        <p:spPr/>
        <p:txBody>
          <a:bodyPr/>
          <a:lstStyle/>
          <a:p>
            <a:r>
              <a:rPr lang="zh-CN" altLang="en-US" dirty="0" smtClean="0"/>
              <a:t>类似于数组的有序列表，但成员值都是唯一的</a:t>
            </a:r>
            <a:endParaRPr lang="en-US" altLang="zh-CN" dirty="0" smtClean="0"/>
          </a:p>
          <a:p>
            <a:pPr lvl="1"/>
            <a:r>
              <a:rPr lang="zh-CN" altLang="en-US" dirty="0" smtClean="0"/>
              <a:t>一般用于检测某值是否存在</a:t>
            </a:r>
            <a:endParaRPr lang="en-US" altLang="zh-CN" dirty="0" smtClean="0"/>
          </a:p>
          <a:p>
            <a:r>
              <a:rPr lang="zh-CN" altLang="en-US" dirty="0" smtClean="0"/>
              <a:t>可以使用</a:t>
            </a:r>
            <a:r>
              <a:rPr lang="en-US" altLang="zh-CN" dirty="0" smtClean="0"/>
              <a:t>new</a:t>
            </a:r>
            <a:r>
              <a:rPr lang="zh-CN" altLang="en-US" dirty="0" smtClean="0"/>
              <a:t>关键字创建</a:t>
            </a:r>
            <a:endParaRPr lang="en-US" altLang="zh-CN" dirty="0" smtClean="0"/>
          </a:p>
          <a:p>
            <a:pPr lvl="1"/>
            <a:r>
              <a:rPr lang="zh-CN" altLang="en-US" dirty="0" smtClean="0"/>
              <a:t>可以接受数组或类数组对象作为参数</a:t>
            </a:r>
            <a:endParaRPr lang="en-US" altLang="zh-CN" dirty="0" smtClean="0"/>
          </a:p>
          <a:p>
            <a:pPr lvl="1"/>
            <a:r>
              <a:rPr lang="zh-CN" altLang="en-US" dirty="0" smtClean="0"/>
              <a:t>判断成员唯一性时不做类型转换，相当于做</a:t>
            </a:r>
            <a:r>
              <a:rPr lang="en-US" altLang="zh-CN" dirty="0" smtClean="0"/>
              <a:t>===</a:t>
            </a:r>
            <a:r>
              <a:rPr lang="zh-CN" altLang="en-US" dirty="0" smtClean="0"/>
              <a:t>比较</a:t>
            </a:r>
            <a:endParaRPr lang="en-US" altLang="zh-CN" dirty="0" smtClean="0"/>
          </a:p>
          <a:p>
            <a:r>
              <a:rPr lang="zh-CN" altLang="en-US" dirty="0" smtClean="0"/>
              <a:t>其</a:t>
            </a:r>
            <a:r>
              <a:rPr lang="en-US" altLang="zh-CN" dirty="0" smtClean="0"/>
              <a:t>size</a:t>
            </a:r>
            <a:r>
              <a:rPr lang="zh-CN" altLang="en-US" dirty="0" smtClean="0"/>
              <a:t>属性提供了成员个数</a:t>
            </a:r>
            <a:endParaRPr lang="en-US" altLang="zh-CN" dirty="0" smtClean="0"/>
          </a:p>
        </p:txBody>
      </p:sp>
    </p:spTree>
    <p:extLst>
      <p:ext uri="{BB962C8B-B14F-4D97-AF65-F5344CB8AC3E}">
        <p14:creationId xmlns:p14="http://schemas.microsoft.com/office/powerpoint/2010/main" val="34828508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Rectangle 2"/>
          <p:cNvSpPr>
            <a:spLocks noGrp="1" noChangeArrowheads="1"/>
          </p:cNvSpPr>
          <p:nvPr>
            <p:ph type="title"/>
          </p:nvPr>
        </p:nvSpPr>
        <p:spPr/>
        <p:txBody>
          <a:bodyPr/>
          <a:lstStyle/>
          <a:p>
            <a:r>
              <a:rPr lang="zh-CN" altLang="en-US" dirty="0"/>
              <a:t>客户端脚本的工作机制</a:t>
            </a:r>
          </a:p>
        </p:txBody>
      </p:sp>
      <p:sp>
        <p:nvSpPr>
          <p:cNvPr id="1571843" name="Rectangle 3" descr="Rectangle: Click to edit Master text styles&#10;Second level&#10;Third level&#10;Fourth level&#10;Fifth level"/>
          <p:cNvSpPr>
            <a:spLocks noGrp="1" noChangeArrowheads="1"/>
          </p:cNvSpPr>
          <p:nvPr>
            <p:ph type="body" idx="1"/>
          </p:nvPr>
        </p:nvSpPr>
        <p:spPr/>
        <p:txBody>
          <a:bodyPr/>
          <a:lstStyle/>
          <a:p>
            <a:r>
              <a:rPr lang="zh-CN" altLang="en-US"/>
              <a:t>脚本引擎</a:t>
            </a:r>
            <a:r>
              <a:rPr lang="en-US" altLang="zh-CN"/>
              <a:t>:</a:t>
            </a:r>
          </a:p>
          <a:p>
            <a:pPr lvl="1"/>
            <a:r>
              <a:rPr lang="zh-CN" altLang="en-US"/>
              <a:t>同样，对于</a:t>
            </a:r>
            <a:r>
              <a:rPr lang="en-US" altLang="zh-CN"/>
              <a:t>HTML</a:t>
            </a:r>
            <a:r>
              <a:rPr lang="zh-CN" altLang="en-US"/>
              <a:t>文档中所嵌入的其它对象，包括：</a:t>
            </a:r>
            <a:r>
              <a:rPr lang="en-US" altLang="zh-CN"/>
              <a:t>ActiveX Control</a:t>
            </a:r>
            <a:r>
              <a:rPr lang="zh-CN" altLang="en-US"/>
              <a:t>、</a:t>
            </a:r>
            <a:r>
              <a:rPr lang="en-US" altLang="zh-CN"/>
              <a:t>Java Applet</a:t>
            </a:r>
            <a:r>
              <a:rPr lang="zh-CN" altLang="en-US"/>
              <a:t>，以及其它的一些</a:t>
            </a:r>
            <a:r>
              <a:rPr lang="en-US" altLang="zh-CN"/>
              <a:t>plug-in</a:t>
            </a:r>
            <a:r>
              <a:rPr lang="zh-CN" altLang="en-US"/>
              <a:t>，</a:t>
            </a:r>
            <a:r>
              <a:rPr lang="en-US" altLang="zh-CN"/>
              <a:t>HTML Viewer</a:t>
            </a:r>
            <a:r>
              <a:rPr lang="zh-CN" altLang="en-US"/>
              <a:t>也无法解析和处理，此时将会加载相应的处理程序。</a:t>
            </a:r>
          </a:p>
        </p:txBody>
      </p:sp>
    </p:spTree>
    <p:extLst>
      <p:ext uri="{BB962C8B-B14F-4D97-AF65-F5344CB8AC3E}">
        <p14:creationId xmlns:p14="http://schemas.microsoft.com/office/powerpoint/2010/main" val="1395759516"/>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Set</a:t>
            </a:r>
            <a:r>
              <a:rPr lang="zh-CN" altLang="en-US" dirty="0"/>
              <a:t>类型</a:t>
            </a:r>
          </a:p>
        </p:txBody>
      </p:sp>
      <p:sp>
        <p:nvSpPr>
          <p:cNvPr id="3" name="内容占位符 2"/>
          <p:cNvSpPr>
            <a:spLocks noGrp="1"/>
          </p:cNvSpPr>
          <p:nvPr>
            <p:ph sz="half" idx="1"/>
          </p:nvPr>
        </p:nvSpPr>
        <p:spPr/>
        <p:txBody>
          <a:bodyPr/>
          <a:lstStyle/>
          <a:p>
            <a:r>
              <a:rPr lang="zh-CN" altLang="en-US" dirty="0" smtClean="0"/>
              <a:t>主要包含两类方法</a:t>
            </a:r>
            <a:endParaRPr lang="en-US" altLang="zh-CN" dirty="0" smtClean="0"/>
          </a:p>
          <a:p>
            <a:pPr lvl="1"/>
            <a:r>
              <a:rPr lang="zh-CN" altLang="en-US" dirty="0" smtClean="0"/>
              <a:t>操作方法</a:t>
            </a:r>
            <a:endParaRPr lang="en-US" altLang="zh-CN" dirty="0" smtClean="0"/>
          </a:p>
          <a:p>
            <a:pPr lvl="2"/>
            <a:r>
              <a:rPr lang="en-US" altLang="zh-CN" dirty="0" smtClean="0"/>
              <a:t>add(value)</a:t>
            </a:r>
            <a:r>
              <a:rPr lang="zh-CN" altLang="en-US" dirty="0" smtClean="0"/>
              <a:t>、</a:t>
            </a:r>
            <a:r>
              <a:rPr lang="en-US" altLang="zh-CN" dirty="0" smtClean="0"/>
              <a:t>delete(value)</a:t>
            </a:r>
            <a:r>
              <a:rPr lang="zh-CN" altLang="en-US" dirty="0" smtClean="0"/>
              <a:t>、</a:t>
            </a:r>
            <a:r>
              <a:rPr lang="en-US" altLang="zh-CN" dirty="0" smtClean="0"/>
              <a:t>has(value)</a:t>
            </a:r>
            <a:r>
              <a:rPr lang="zh-CN" altLang="en-US" dirty="0" smtClean="0"/>
              <a:t>、</a:t>
            </a:r>
            <a:r>
              <a:rPr lang="en-US" altLang="zh-CN" dirty="0" smtClean="0"/>
              <a:t>clear()</a:t>
            </a:r>
          </a:p>
          <a:p>
            <a:pPr lvl="1"/>
            <a:r>
              <a:rPr lang="zh-CN" altLang="en-US" dirty="0" smtClean="0"/>
              <a:t>遍历方法</a:t>
            </a:r>
            <a:endParaRPr lang="en-US" altLang="zh-CN" dirty="0" smtClean="0"/>
          </a:p>
          <a:p>
            <a:pPr lvl="2"/>
            <a:r>
              <a:rPr lang="en-US" altLang="zh-CN" dirty="0" smtClean="0"/>
              <a:t>keys()</a:t>
            </a:r>
            <a:r>
              <a:rPr lang="zh-CN" altLang="en-US" dirty="0" smtClean="0"/>
              <a:t>：返回键名遍历器</a:t>
            </a:r>
            <a:endParaRPr lang="en-US" altLang="zh-CN" dirty="0" smtClean="0"/>
          </a:p>
          <a:p>
            <a:pPr lvl="2"/>
            <a:r>
              <a:rPr lang="en-US" altLang="zh-CN" dirty="0" smtClean="0"/>
              <a:t>values()</a:t>
            </a:r>
            <a:r>
              <a:rPr lang="zh-CN" altLang="en-US" dirty="0" smtClean="0"/>
              <a:t>：返回值的遍历器</a:t>
            </a:r>
            <a:endParaRPr lang="en-US" altLang="zh-CN" dirty="0" smtClean="0"/>
          </a:p>
          <a:p>
            <a:pPr lvl="2"/>
            <a:r>
              <a:rPr lang="en-US" altLang="zh-CN" dirty="0" smtClean="0"/>
              <a:t>entries()</a:t>
            </a:r>
            <a:r>
              <a:rPr lang="zh-CN" altLang="en-US" dirty="0" smtClean="0"/>
              <a:t>：返回键值对的遍历器</a:t>
            </a:r>
            <a:endParaRPr lang="en-US" altLang="zh-CN" dirty="0" smtClean="0"/>
          </a:p>
          <a:p>
            <a:pPr lvl="2"/>
            <a:r>
              <a:rPr lang="en-US" altLang="zh-CN" dirty="0" err="1" smtClean="0"/>
              <a:t>forEach</a:t>
            </a:r>
            <a:r>
              <a:rPr lang="en-US" altLang="zh-CN" dirty="0" smtClean="0"/>
              <a:t>(</a:t>
            </a:r>
            <a:r>
              <a:rPr lang="en-US" altLang="zh-CN" dirty="0" err="1" smtClean="0"/>
              <a:t>func</a:t>
            </a:r>
            <a:r>
              <a:rPr lang="en-US" altLang="zh-CN" dirty="0" smtClean="0"/>
              <a:t>)</a:t>
            </a:r>
            <a:r>
              <a:rPr lang="zh-CN" altLang="en-US" dirty="0" smtClean="0"/>
              <a:t>：使用回调函数遍历每个成员</a:t>
            </a:r>
            <a:endParaRPr lang="en-US" altLang="zh-CN" dirty="0" smtClean="0"/>
          </a:p>
          <a:p>
            <a:r>
              <a:rPr lang="en-US" altLang="zh-CN" dirty="0">
                <a:hlinkClick r:id="rId3" action="ppaction://hlinkfile"/>
              </a:rPr>
              <a:t>example</a:t>
            </a:r>
            <a:endParaRPr lang="zh-CN" altLang="en-US" dirty="0"/>
          </a:p>
          <a:p>
            <a:pPr lvl="2"/>
            <a:endParaRPr lang="zh-CN" altLang="en-US" dirty="0"/>
          </a:p>
        </p:txBody>
      </p:sp>
      <p:sp>
        <p:nvSpPr>
          <p:cNvPr id="4" name="内容占位符 3"/>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337832498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Map</a:t>
            </a:r>
            <a:r>
              <a:rPr lang="zh-CN" altLang="en-US" dirty="0" smtClean="0"/>
              <a:t>类型</a:t>
            </a:r>
            <a:endParaRPr lang="zh-CN" altLang="en-US" dirty="0"/>
          </a:p>
        </p:txBody>
      </p:sp>
      <p:sp>
        <p:nvSpPr>
          <p:cNvPr id="3" name="内容占位符 2"/>
          <p:cNvSpPr>
            <a:spLocks noGrp="1"/>
          </p:cNvSpPr>
          <p:nvPr>
            <p:ph idx="1"/>
          </p:nvPr>
        </p:nvSpPr>
        <p:spPr/>
        <p:txBody>
          <a:bodyPr/>
          <a:lstStyle/>
          <a:p>
            <a:r>
              <a:rPr lang="zh-CN" altLang="en-US" dirty="0" smtClean="0"/>
              <a:t>类似于对象的键值对有序列表，但其键可以是任意类型的</a:t>
            </a:r>
            <a:endParaRPr lang="en-US" altLang="zh-CN" dirty="0" smtClean="0"/>
          </a:p>
          <a:p>
            <a:pPr lvl="1"/>
            <a:r>
              <a:rPr lang="zh-CN" altLang="en-US" dirty="0" smtClean="0"/>
              <a:t>一般用于缓存频繁读取的数据</a:t>
            </a:r>
            <a:endParaRPr lang="en-US" altLang="zh-CN" dirty="0" smtClean="0"/>
          </a:p>
          <a:p>
            <a:pPr lvl="1"/>
            <a:r>
              <a:rPr lang="zh-CN" altLang="en-US" dirty="0" smtClean="0"/>
              <a:t>对象的键只能是字符串类型</a:t>
            </a:r>
            <a:endParaRPr lang="en-US" altLang="zh-CN" dirty="0" smtClean="0"/>
          </a:p>
          <a:p>
            <a:pPr lvl="1"/>
            <a:r>
              <a:rPr lang="zh-CN" altLang="en-US" dirty="0" smtClean="0"/>
              <a:t>是更完善的</a:t>
            </a:r>
            <a:r>
              <a:rPr lang="en-US" altLang="zh-CN" dirty="0" smtClean="0"/>
              <a:t>Hash</a:t>
            </a:r>
            <a:r>
              <a:rPr lang="zh-CN" altLang="en-US" dirty="0" smtClean="0"/>
              <a:t>结构实现</a:t>
            </a:r>
            <a:endParaRPr lang="en-US" altLang="zh-CN" dirty="0" smtClean="0"/>
          </a:p>
          <a:p>
            <a:pPr lvl="1"/>
            <a:r>
              <a:rPr lang="zh-CN" altLang="en-US" dirty="0" smtClean="0"/>
              <a:t>对于同一个键多次赋值将覆盖前次赋值</a:t>
            </a:r>
            <a:endParaRPr lang="en-US" altLang="zh-CN" dirty="0" smtClean="0"/>
          </a:p>
          <a:p>
            <a:pPr lvl="1"/>
            <a:r>
              <a:rPr lang="zh-CN" altLang="en-US" dirty="0" smtClean="0"/>
              <a:t>对于简单类型，对键的比较是对值的严格比较；对于复合类型，对键的比较本质是对内存地址的比较</a:t>
            </a:r>
            <a:endParaRPr lang="en-US" altLang="zh-CN" dirty="0" smtClean="0"/>
          </a:p>
          <a:p>
            <a:r>
              <a:rPr lang="zh-CN" altLang="en-US" dirty="0" smtClean="0"/>
              <a:t>可以用</a:t>
            </a:r>
            <a:r>
              <a:rPr lang="en-US" altLang="zh-CN" dirty="0" smtClean="0"/>
              <a:t>new</a:t>
            </a:r>
            <a:r>
              <a:rPr lang="zh-CN" altLang="en-US" dirty="0" smtClean="0"/>
              <a:t>关键字创建</a:t>
            </a:r>
            <a:endParaRPr lang="en-US" altLang="zh-CN" dirty="0" smtClean="0"/>
          </a:p>
          <a:p>
            <a:pPr lvl="1"/>
            <a:r>
              <a:rPr lang="zh-CN" altLang="en-US" dirty="0" smtClean="0"/>
              <a:t>可以接受数组，此时数组成员应该也是数组，是键值对组成的数组</a:t>
            </a:r>
            <a:endParaRPr lang="zh-CN" altLang="en-US" dirty="0"/>
          </a:p>
        </p:txBody>
      </p:sp>
    </p:spTree>
    <p:extLst>
      <p:ext uri="{BB962C8B-B14F-4D97-AF65-F5344CB8AC3E}">
        <p14:creationId xmlns:p14="http://schemas.microsoft.com/office/powerpoint/2010/main" val="3647503242"/>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Map</a:t>
            </a:r>
            <a:r>
              <a:rPr lang="zh-CN" altLang="en-US" dirty="0"/>
              <a:t>类型</a:t>
            </a:r>
          </a:p>
        </p:txBody>
      </p:sp>
      <p:sp>
        <p:nvSpPr>
          <p:cNvPr id="3" name="内容占位符 2"/>
          <p:cNvSpPr>
            <a:spLocks noGrp="1"/>
          </p:cNvSpPr>
          <p:nvPr>
            <p:ph idx="1"/>
          </p:nvPr>
        </p:nvSpPr>
        <p:spPr/>
        <p:txBody>
          <a:bodyPr/>
          <a:lstStyle/>
          <a:p>
            <a:r>
              <a:rPr lang="zh-CN" altLang="en-US" dirty="0"/>
              <a:t>其</a:t>
            </a:r>
            <a:r>
              <a:rPr lang="en-US" altLang="zh-CN" dirty="0"/>
              <a:t>size</a:t>
            </a:r>
            <a:r>
              <a:rPr lang="zh-CN" altLang="en-US" dirty="0"/>
              <a:t>属性提供了成员</a:t>
            </a:r>
            <a:r>
              <a:rPr lang="zh-CN" altLang="en-US" dirty="0" smtClean="0"/>
              <a:t>个数</a:t>
            </a:r>
            <a:endParaRPr lang="en-US" altLang="zh-CN" dirty="0" smtClean="0"/>
          </a:p>
          <a:p>
            <a:r>
              <a:rPr lang="zh-CN" altLang="en-US" dirty="0"/>
              <a:t>主要包含两类方法</a:t>
            </a:r>
            <a:endParaRPr lang="en-US" altLang="zh-CN" dirty="0"/>
          </a:p>
          <a:p>
            <a:pPr lvl="1"/>
            <a:r>
              <a:rPr lang="zh-CN" altLang="en-US" dirty="0"/>
              <a:t>操作方法</a:t>
            </a:r>
            <a:endParaRPr lang="en-US" altLang="zh-CN" dirty="0"/>
          </a:p>
          <a:p>
            <a:pPr lvl="2"/>
            <a:r>
              <a:rPr lang="en-US" altLang="zh-CN" dirty="0" smtClean="0"/>
              <a:t>get(key)</a:t>
            </a:r>
            <a:r>
              <a:rPr lang="zh-CN" altLang="en-US" dirty="0" smtClean="0"/>
              <a:t>：如果找不到，返回</a:t>
            </a:r>
            <a:r>
              <a:rPr lang="en-US" altLang="zh-CN" dirty="0" smtClean="0"/>
              <a:t>undefined</a:t>
            </a:r>
            <a:endParaRPr lang="en-US" altLang="zh-CN" dirty="0"/>
          </a:p>
          <a:p>
            <a:pPr lvl="2"/>
            <a:r>
              <a:rPr lang="en-US" altLang="zh-CN" dirty="0" smtClean="0"/>
              <a:t>set(</a:t>
            </a:r>
            <a:r>
              <a:rPr lang="en-US" altLang="zh-CN" dirty="0" err="1" smtClean="0"/>
              <a:t>key,value</a:t>
            </a:r>
            <a:r>
              <a:rPr lang="en-US" altLang="zh-CN" dirty="0" smtClean="0"/>
              <a:t>)</a:t>
            </a:r>
            <a:r>
              <a:rPr lang="zh-CN" altLang="en-US" dirty="0" smtClean="0"/>
              <a:t>：会返回</a:t>
            </a:r>
            <a:r>
              <a:rPr lang="en-US" altLang="zh-CN" dirty="0" smtClean="0"/>
              <a:t>Map</a:t>
            </a:r>
            <a:r>
              <a:rPr lang="zh-CN" altLang="en-US" dirty="0" smtClean="0"/>
              <a:t>本身，因此可以采用链式写法</a:t>
            </a:r>
            <a:endParaRPr lang="en-US" altLang="zh-CN" dirty="0" smtClean="0"/>
          </a:p>
          <a:p>
            <a:pPr lvl="2"/>
            <a:r>
              <a:rPr lang="en-US" altLang="zh-CN" dirty="0" smtClean="0"/>
              <a:t>delete(</a:t>
            </a:r>
            <a:r>
              <a:rPr lang="en-US" altLang="zh-CN" dirty="0"/>
              <a:t>key</a:t>
            </a:r>
            <a:r>
              <a:rPr lang="en-US" altLang="zh-CN" dirty="0" smtClean="0"/>
              <a:t>)</a:t>
            </a:r>
            <a:r>
              <a:rPr lang="zh-CN" altLang="en-US" dirty="0"/>
              <a:t>、</a:t>
            </a:r>
            <a:r>
              <a:rPr lang="en-US" altLang="zh-CN" dirty="0" smtClean="0"/>
              <a:t>has(</a:t>
            </a:r>
            <a:r>
              <a:rPr lang="en-US" altLang="zh-CN" dirty="0"/>
              <a:t>key</a:t>
            </a:r>
            <a:r>
              <a:rPr lang="en-US" altLang="zh-CN" dirty="0" smtClean="0"/>
              <a:t>)</a:t>
            </a:r>
            <a:r>
              <a:rPr lang="zh-CN" altLang="en-US" dirty="0"/>
              <a:t>、</a:t>
            </a:r>
            <a:r>
              <a:rPr lang="en-US" altLang="zh-CN" dirty="0"/>
              <a:t>clear()</a:t>
            </a:r>
          </a:p>
          <a:p>
            <a:pPr lvl="1"/>
            <a:r>
              <a:rPr lang="zh-CN" altLang="en-US" dirty="0"/>
              <a:t>遍历方法</a:t>
            </a:r>
            <a:endParaRPr lang="en-US" altLang="zh-CN" dirty="0"/>
          </a:p>
          <a:p>
            <a:pPr lvl="2"/>
            <a:r>
              <a:rPr lang="en-US" altLang="zh-CN" dirty="0"/>
              <a:t>keys</a:t>
            </a:r>
            <a:r>
              <a:rPr lang="en-US" altLang="zh-CN" dirty="0" smtClean="0"/>
              <a:t>()</a:t>
            </a:r>
            <a:r>
              <a:rPr lang="zh-CN" altLang="en-US" dirty="0" smtClean="0"/>
              <a:t>、</a:t>
            </a:r>
            <a:r>
              <a:rPr lang="en-US" altLang="zh-CN" dirty="0" smtClean="0"/>
              <a:t>values()</a:t>
            </a:r>
            <a:r>
              <a:rPr lang="zh-CN" altLang="en-US" dirty="0" smtClean="0"/>
              <a:t>、</a:t>
            </a:r>
            <a:r>
              <a:rPr lang="en-US" altLang="zh-CN" dirty="0" smtClean="0"/>
              <a:t>entries()</a:t>
            </a:r>
            <a:r>
              <a:rPr lang="zh-CN" altLang="en-US" dirty="0" smtClean="0"/>
              <a:t>、</a:t>
            </a:r>
            <a:r>
              <a:rPr lang="en-US" altLang="zh-CN" dirty="0" err="1" smtClean="0"/>
              <a:t>forEach</a:t>
            </a:r>
            <a:r>
              <a:rPr lang="en-US" altLang="zh-CN" dirty="0" smtClean="0"/>
              <a:t>(</a:t>
            </a:r>
            <a:r>
              <a:rPr lang="en-US" altLang="zh-CN" dirty="0" err="1" smtClean="0"/>
              <a:t>func</a:t>
            </a:r>
            <a:r>
              <a:rPr lang="en-US" altLang="zh-CN" dirty="0" smtClean="0"/>
              <a:t>)</a:t>
            </a:r>
          </a:p>
          <a:p>
            <a:r>
              <a:rPr lang="en-US" altLang="zh-CN" dirty="0">
                <a:hlinkClick r:id="rId2" action="ppaction://hlinkfile"/>
              </a:rPr>
              <a:t>example</a:t>
            </a:r>
            <a:endParaRPr lang="en-US" altLang="zh-CN" dirty="0"/>
          </a:p>
          <a:p>
            <a:endParaRPr lang="zh-CN" altLang="en-US" dirty="0"/>
          </a:p>
        </p:txBody>
      </p:sp>
    </p:spTree>
    <p:extLst>
      <p:ext uri="{BB962C8B-B14F-4D97-AF65-F5344CB8AC3E}">
        <p14:creationId xmlns:p14="http://schemas.microsoft.com/office/powerpoint/2010/main" val="383417190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WeakSet</a:t>
            </a:r>
            <a:r>
              <a:rPr lang="zh-CN" altLang="en-US" dirty="0" smtClean="0"/>
              <a:t>和</a:t>
            </a:r>
            <a:r>
              <a:rPr lang="en-US" altLang="zh-CN" dirty="0" err="1" smtClean="0"/>
              <a:t>WeakMap</a:t>
            </a:r>
            <a:r>
              <a:rPr lang="zh-CN" altLang="en-US" dirty="0" smtClean="0"/>
              <a:t>类型</a:t>
            </a:r>
            <a:endParaRPr lang="zh-CN" altLang="en-US" dirty="0"/>
          </a:p>
        </p:txBody>
      </p:sp>
      <p:sp>
        <p:nvSpPr>
          <p:cNvPr id="3" name="内容占位符 2"/>
          <p:cNvSpPr>
            <a:spLocks noGrp="1"/>
          </p:cNvSpPr>
          <p:nvPr>
            <p:ph idx="1"/>
          </p:nvPr>
        </p:nvSpPr>
        <p:spPr/>
        <p:txBody>
          <a:bodyPr/>
          <a:lstStyle/>
          <a:p>
            <a:r>
              <a:rPr lang="en-US" altLang="zh-CN" dirty="0" err="1" smtClean="0"/>
              <a:t>WeakSet</a:t>
            </a:r>
            <a:r>
              <a:rPr lang="zh-CN" altLang="en-US" dirty="0" smtClean="0"/>
              <a:t>类似</a:t>
            </a:r>
            <a:r>
              <a:rPr lang="en-US" altLang="zh-CN" dirty="0" smtClean="0"/>
              <a:t>Set</a:t>
            </a:r>
            <a:r>
              <a:rPr lang="zh-CN" altLang="en-US" dirty="0" smtClean="0"/>
              <a:t>，但其中的成员只能是对象</a:t>
            </a:r>
            <a:endParaRPr lang="en-US" altLang="zh-CN" dirty="0" smtClean="0"/>
          </a:p>
          <a:p>
            <a:r>
              <a:rPr lang="en-US" altLang="zh-CN" dirty="0" err="1" smtClean="0"/>
              <a:t>WeakMap</a:t>
            </a:r>
            <a:r>
              <a:rPr lang="zh-CN" altLang="en-US" dirty="0" smtClean="0"/>
              <a:t>类似</a:t>
            </a:r>
            <a:r>
              <a:rPr lang="en-US" altLang="zh-CN" dirty="0" smtClean="0"/>
              <a:t>Map</a:t>
            </a:r>
            <a:r>
              <a:rPr lang="zh-CN" altLang="en-US" dirty="0" smtClean="0"/>
              <a:t>，其键值只能是对象</a:t>
            </a:r>
            <a:endParaRPr lang="en-US" altLang="zh-CN" dirty="0" smtClean="0"/>
          </a:p>
          <a:p>
            <a:r>
              <a:rPr lang="zh-CN" altLang="en-US" dirty="0" smtClean="0"/>
              <a:t>两者的共同点是其中对象的引用都是弱引用，即垃圾回收机制不考虑其中的对象的引用</a:t>
            </a:r>
            <a:endParaRPr lang="en-US" altLang="zh-CN" dirty="0" smtClean="0"/>
          </a:p>
          <a:p>
            <a:pPr lvl="1"/>
            <a:r>
              <a:rPr lang="zh-CN" altLang="en-US" dirty="0" smtClean="0"/>
              <a:t>尤其合适于</a:t>
            </a:r>
            <a:r>
              <a:rPr lang="en-US" altLang="zh-CN" dirty="0" smtClean="0"/>
              <a:t>DOM</a:t>
            </a:r>
            <a:r>
              <a:rPr lang="zh-CN" altLang="en-US" dirty="0" smtClean="0"/>
              <a:t>对象的存储，因为可能是会失效的</a:t>
            </a:r>
            <a:endParaRPr lang="en-US" altLang="zh-CN" dirty="0" smtClean="0"/>
          </a:p>
          <a:p>
            <a:pPr lvl="1"/>
            <a:r>
              <a:rPr lang="zh-CN" altLang="en-US" dirty="0" smtClean="0"/>
              <a:t>防止内存泄露</a:t>
            </a:r>
            <a:endParaRPr lang="en-US" altLang="zh-CN" dirty="0" smtClean="0"/>
          </a:p>
          <a:p>
            <a:pPr lvl="1"/>
            <a:r>
              <a:rPr lang="zh-CN" altLang="en-US" dirty="0" smtClean="0"/>
              <a:t>因此两者都没有</a:t>
            </a:r>
            <a:r>
              <a:rPr lang="en-US" altLang="zh-CN" dirty="0" smtClean="0"/>
              <a:t>size</a:t>
            </a:r>
            <a:r>
              <a:rPr lang="zh-CN" altLang="en-US" dirty="0" smtClean="0"/>
              <a:t>属性，也没有遍历方法</a:t>
            </a:r>
            <a:endParaRPr lang="zh-CN" altLang="en-US" dirty="0"/>
          </a:p>
        </p:txBody>
      </p:sp>
    </p:spTree>
    <p:extLst>
      <p:ext uri="{BB962C8B-B14F-4D97-AF65-F5344CB8AC3E}">
        <p14:creationId xmlns:p14="http://schemas.microsoft.com/office/powerpoint/2010/main" val="116373464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Iterator</a:t>
            </a:r>
            <a:r>
              <a:rPr lang="zh-CN" altLang="en-US" dirty="0"/>
              <a:t>遍历器</a:t>
            </a:r>
          </a:p>
        </p:txBody>
      </p:sp>
      <p:sp>
        <p:nvSpPr>
          <p:cNvPr id="3" name="内容占位符 2"/>
          <p:cNvSpPr>
            <a:spLocks noGrp="1"/>
          </p:cNvSpPr>
          <p:nvPr>
            <p:ph idx="1"/>
          </p:nvPr>
        </p:nvSpPr>
        <p:spPr/>
        <p:txBody>
          <a:bodyPr/>
          <a:lstStyle/>
          <a:p>
            <a:r>
              <a:rPr lang="zh-CN" altLang="en-US" dirty="0" smtClean="0"/>
              <a:t>为不同数据结构提供统一访问机制的专有接口</a:t>
            </a:r>
            <a:endParaRPr lang="en-US" altLang="zh-CN" dirty="0" smtClean="0"/>
          </a:p>
          <a:p>
            <a:pPr lvl="1"/>
            <a:r>
              <a:rPr lang="zh-CN" altLang="en-US" dirty="0" smtClean="0"/>
              <a:t>也叫迭代器，使数据结构成员可以按某种次序排列</a:t>
            </a:r>
            <a:endParaRPr lang="en-US" altLang="zh-CN" dirty="0" smtClean="0"/>
          </a:p>
          <a:p>
            <a:pPr lvl="1"/>
            <a:r>
              <a:rPr lang="zh-CN" altLang="en-US" dirty="0" smtClean="0"/>
              <a:t>供</a:t>
            </a:r>
            <a:r>
              <a:rPr lang="en-US" altLang="zh-CN" dirty="0" smtClean="0"/>
              <a:t>for… of</a:t>
            </a:r>
            <a:r>
              <a:rPr lang="zh-CN" altLang="en-US" dirty="0" smtClean="0"/>
              <a:t>循环使用</a:t>
            </a:r>
            <a:endParaRPr lang="en-US" altLang="zh-CN" dirty="0" smtClean="0"/>
          </a:p>
          <a:p>
            <a:pPr lvl="1"/>
            <a:r>
              <a:rPr lang="zh-CN" altLang="en-US" dirty="0" smtClean="0"/>
              <a:t>提供</a:t>
            </a:r>
            <a:r>
              <a:rPr lang="en-US" altLang="zh-CN" dirty="0" smtClean="0"/>
              <a:t>next()</a:t>
            </a:r>
            <a:r>
              <a:rPr lang="zh-CN" altLang="en-US" dirty="0" smtClean="0"/>
              <a:t>方法，每调用一次访问下一个元素，直到遍历完成为止</a:t>
            </a:r>
            <a:endParaRPr lang="en-US" altLang="zh-CN" dirty="0" smtClean="0"/>
          </a:p>
          <a:p>
            <a:pPr lvl="2"/>
            <a:r>
              <a:rPr lang="en-US" altLang="zh-CN" dirty="0" smtClean="0"/>
              <a:t>value</a:t>
            </a:r>
            <a:r>
              <a:rPr lang="zh-CN" altLang="en-US" dirty="0" smtClean="0"/>
              <a:t>属性：表示下一个要返回的值</a:t>
            </a:r>
            <a:endParaRPr lang="en-US" altLang="zh-CN" dirty="0" smtClean="0"/>
          </a:p>
          <a:p>
            <a:pPr lvl="2"/>
            <a:r>
              <a:rPr lang="en-US" altLang="zh-CN" dirty="0" smtClean="0"/>
              <a:t>done</a:t>
            </a:r>
            <a:r>
              <a:rPr lang="zh-CN" altLang="en-US" dirty="0" smtClean="0"/>
              <a:t>属性：表示是否已遍历到最后一个元素</a:t>
            </a:r>
            <a:endParaRPr lang="en-US" altLang="zh-CN" dirty="0" smtClean="0"/>
          </a:p>
          <a:p>
            <a:pPr lvl="1"/>
            <a:r>
              <a:rPr lang="zh-CN" altLang="en-US" dirty="0" smtClean="0"/>
              <a:t>可以使用生成器（函数）来生成</a:t>
            </a:r>
            <a:endParaRPr lang="en-US" altLang="zh-CN" dirty="0"/>
          </a:p>
          <a:p>
            <a:pPr lvl="1"/>
            <a:r>
              <a:rPr lang="en-US" altLang="zh-CN" dirty="0" smtClean="0">
                <a:hlinkClick r:id="rId2" action="ppaction://hlinkfile"/>
              </a:rPr>
              <a:t>example</a:t>
            </a:r>
            <a:endParaRPr lang="en-US" altLang="zh-CN" dirty="0" smtClean="0"/>
          </a:p>
          <a:p>
            <a:pPr lvl="2"/>
            <a:endParaRPr lang="en-US" altLang="zh-CN" dirty="0" smtClean="0"/>
          </a:p>
        </p:txBody>
      </p:sp>
    </p:spTree>
    <p:extLst>
      <p:ext uri="{BB962C8B-B14F-4D97-AF65-F5344CB8AC3E}">
        <p14:creationId xmlns:p14="http://schemas.microsoft.com/office/powerpoint/2010/main" val="271821387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Iterator</a:t>
            </a:r>
            <a:r>
              <a:rPr lang="zh-CN" altLang="en-US" dirty="0"/>
              <a:t>遍历器</a:t>
            </a:r>
          </a:p>
        </p:txBody>
      </p:sp>
      <p:pic>
        <p:nvPicPr>
          <p:cNvPr id="6" name="内容占位符 5"/>
          <p:cNvPicPr>
            <a:picLocks noGrp="1" noChangeAspect="1"/>
          </p:cNvPicPr>
          <p:nvPr>
            <p:ph idx="1"/>
          </p:nvPr>
        </p:nvPicPr>
        <p:blipFill>
          <a:blip r:embed="rId2"/>
          <a:stretch>
            <a:fillRect/>
          </a:stretch>
        </p:blipFill>
        <p:spPr>
          <a:xfrm>
            <a:off x="3239704" y="1905000"/>
            <a:ext cx="6118991" cy="4114800"/>
          </a:xfrm>
          <a:prstGeom prst="rect">
            <a:avLst/>
          </a:prstGeom>
        </p:spPr>
      </p:pic>
    </p:spTree>
    <p:extLst>
      <p:ext uri="{BB962C8B-B14F-4D97-AF65-F5344CB8AC3E}">
        <p14:creationId xmlns:p14="http://schemas.microsoft.com/office/powerpoint/2010/main" val="79994822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生成器函数</a:t>
            </a:r>
            <a:endParaRPr lang="zh-CN" altLang="en-US" dirty="0"/>
          </a:p>
        </p:txBody>
      </p:sp>
      <p:sp>
        <p:nvSpPr>
          <p:cNvPr id="3" name="内容占位符 2"/>
          <p:cNvSpPr>
            <a:spLocks noGrp="1"/>
          </p:cNvSpPr>
          <p:nvPr>
            <p:ph sz="half" idx="1"/>
          </p:nvPr>
        </p:nvSpPr>
        <p:spPr/>
        <p:txBody>
          <a:bodyPr/>
          <a:lstStyle/>
          <a:p>
            <a:r>
              <a:rPr lang="zh-CN" altLang="en-US" dirty="0" smtClean="0"/>
              <a:t>返回遍历器对象的函数</a:t>
            </a:r>
            <a:endParaRPr lang="en-US" altLang="zh-CN" dirty="0" smtClean="0"/>
          </a:p>
          <a:p>
            <a:pPr lvl="1"/>
            <a:r>
              <a:rPr lang="zh-CN" altLang="en-US" dirty="0" smtClean="0"/>
              <a:t>通过带</a:t>
            </a:r>
            <a:r>
              <a:rPr lang="en-US" altLang="zh-CN" dirty="0" smtClean="0"/>
              <a:t>*</a:t>
            </a:r>
            <a:r>
              <a:rPr lang="zh-CN" altLang="en-US" dirty="0" smtClean="0"/>
              <a:t>号的</a:t>
            </a:r>
            <a:r>
              <a:rPr lang="en-US" altLang="zh-CN" dirty="0" smtClean="0"/>
              <a:t>function</a:t>
            </a:r>
            <a:r>
              <a:rPr lang="zh-CN" altLang="en-US" dirty="0" smtClean="0"/>
              <a:t>关键字来表示</a:t>
            </a:r>
            <a:endParaRPr lang="en-US" altLang="zh-CN" dirty="0" smtClean="0"/>
          </a:p>
          <a:p>
            <a:pPr lvl="1"/>
            <a:r>
              <a:rPr lang="zh-CN" altLang="en-US" dirty="0" smtClean="0"/>
              <a:t>当中的</a:t>
            </a:r>
            <a:r>
              <a:rPr lang="en-US" altLang="zh-CN" dirty="0" smtClean="0"/>
              <a:t>yield</a:t>
            </a:r>
            <a:r>
              <a:rPr lang="zh-CN" altLang="en-US" dirty="0" smtClean="0"/>
              <a:t>语句会在执行完一条后暂停，等下次调用</a:t>
            </a:r>
            <a:r>
              <a:rPr lang="en-US" altLang="zh-CN" dirty="0" smtClean="0"/>
              <a:t>next()</a:t>
            </a:r>
            <a:r>
              <a:rPr lang="zh-CN" altLang="en-US" dirty="0" smtClean="0"/>
              <a:t>的时候再执行一条</a:t>
            </a:r>
            <a:endParaRPr lang="en-US" altLang="zh-CN" dirty="0" smtClean="0"/>
          </a:p>
          <a:p>
            <a:pPr lvl="2"/>
            <a:r>
              <a:rPr lang="en-US" altLang="zh-CN" dirty="0" smtClean="0"/>
              <a:t>yield</a:t>
            </a:r>
            <a:r>
              <a:rPr lang="zh-CN" altLang="en-US" dirty="0" smtClean="0"/>
              <a:t>关键字只能在生成器内部使用，生成器内部函数也不能使用</a:t>
            </a:r>
            <a:endParaRPr lang="en-US" altLang="zh-CN" dirty="0" smtClean="0"/>
          </a:p>
          <a:p>
            <a:pPr lvl="1"/>
            <a:r>
              <a:rPr lang="zh-CN" altLang="en-US" dirty="0" smtClean="0"/>
              <a:t>生成器函数也可以表现为函数表达式或对象方法</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264844"/>
            <a:ext cx="5080000" cy="3395112"/>
          </a:xfrm>
          <a:prstGeom prst="rect">
            <a:avLst/>
          </a:prstGeom>
        </p:spPr>
      </p:pic>
    </p:spTree>
    <p:extLst>
      <p:ext uri="{BB962C8B-B14F-4D97-AF65-F5344CB8AC3E}">
        <p14:creationId xmlns:p14="http://schemas.microsoft.com/office/powerpoint/2010/main" val="3655134366"/>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可遍历对象</a:t>
            </a:r>
            <a:endParaRPr lang="zh-CN" altLang="en-US" dirty="0"/>
          </a:p>
        </p:txBody>
      </p:sp>
      <p:sp>
        <p:nvSpPr>
          <p:cNvPr id="4" name="内容占位符 3"/>
          <p:cNvSpPr>
            <a:spLocks noGrp="1"/>
          </p:cNvSpPr>
          <p:nvPr>
            <p:ph sz="half" idx="1"/>
          </p:nvPr>
        </p:nvSpPr>
        <p:spPr/>
        <p:txBody>
          <a:bodyPr/>
          <a:lstStyle/>
          <a:p>
            <a:r>
              <a:rPr lang="zh-CN" altLang="en-US" dirty="0" smtClean="0"/>
              <a:t>具有</a:t>
            </a:r>
            <a:r>
              <a:rPr lang="en-US" altLang="zh-CN" dirty="0" err="1"/>
              <a:t>Symbol.iterator</a:t>
            </a:r>
            <a:r>
              <a:rPr lang="zh-CN" altLang="en-US" dirty="0" smtClean="0"/>
              <a:t>属性，与遍历器密切相关的对象</a:t>
            </a:r>
            <a:endParaRPr lang="en-US" altLang="zh-CN" dirty="0" smtClean="0"/>
          </a:p>
          <a:p>
            <a:r>
              <a:rPr lang="zh-CN" altLang="en-US" dirty="0" smtClean="0"/>
              <a:t>这些对象通过</a:t>
            </a:r>
            <a:r>
              <a:rPr lang="en-US" altLang="zh-CN" dirty="0" err="1"/>
              <a:t>Symbol.iterator</a:t>
            </a:r>
            <a:r>
              <a:rPr lang="zh-CN" altLang="en-US" dirty="0" smtClean="0"/>
              <a:t>属性指定的函数返回一个遍历器</a:t>
            </a:r>
            <a:endParaRPr lang="en-US" altLang="zh-CN" dirty="0" smtClean="0"/>
          </a:p>
          <a:p>
            <a:pPr lvl="1"/>
            <a:r>
              <a:rPr lang="en-US" altLang="zh-CN" dirty="0" smtClean="0">
                <a:hlinkClick r:id="rId2" action="ppaction://hlinkfile"/>
              </a:rPr>
              <a:t>example</a:t>
            </a:r>
            <a:endParaRPr lang="en-US" altLang="zh-CN" dirty="0" smtClean="0"/>
          </a:p>
          <a:p>
            <a:r>
              <a:rPr lang="zh-CN" altLang="en-US" dirty="0"/>
              <a:t>默认原生具备该接口的包括数组、</a:t>
            </a:r>
            <a:r>
              <a:rPr lang="en-US" altLang="zh-CN" dirty="0"/>
              <a:t>Set</a:t>
            </a:r>
            <a:r>
              <a:rPr lang="zh-CN" altLang="en-US" dirty="0"/>
              <a:t>和</a:t>
            </a:r>
            <a:r>
              <a:rPr lang="en-US" altLang="zh-CN" dirty="0"/>
              <a:t>Map</a:t>
            </a:r>
            <a:r>
              <a:rPr lang="zh-CN" altLang="en-US" dirty="0"/>
              <a:t>、某些类数组对象（如字符串、</a:t>
            </a:r>
            <a:r>
              <a:rPr lang="en-US" altLang="zh-CN" dirty="0"/>
              <a:t>arguments</a:t>
            </a:r>
            <a:r>
              <a:rPr lang="zh-CN" altLang="en-US" dirty="0"/>
              <a:t>、</a:t>
            </a:r>
            <a:r>
              <a:rPr lang="en-US" altLang="zh-CN" dirty="0" err="1"/>
              <a:t>NodeList</a:t>
            </a:r>
            <a:r>
              <a:rPr lang="zh-CN" altLang="en-US" dirty="0"/>
              <a:t>等）</a:t>
            </a:r>
            <a:endParaRPr lang="en-US" altLang="zh-CN" dirty="0"/>
          </a:p>
          <a:p>
            <a:endParaRPr lang="zh-CN" altLang="en-US" dirty="0"/>
          </a:p>
        </p:txBody>
      </p:sp>
      <p:pic>
        <p:nvPicPr>
          <p:cNvPr id="7" name="内容占位符 6"/>
          <p:cNvPicPr>
            <a:picLocks noGrp="1" noChangeAspect="1"/>
          </p:cNvPicPr>
          <p:nvPr>
            <p:ph sz="half" idx="2"/>
          </p:nvPr>
        </p:nvPicPr>
        <p:blipFill>
          <a:blip r:embed="rId3"/>
          <a:stretch>
            <a:fillRect/>
          </a:stretch>
        </p:blipFill>
        <p:spPr>
          <a:xfrm>
            <a:off x="6567072" y="1905000"/>
            <a:ext cx="4747456" cy="4114800"/>
          </a:xfrm>
          <a:prstGeom prst="rect">
            <a:avLst/>
          </a:prstGeom>
        </p:spPr>
      </p:pic>
    </p:spTree>
    <p:extLst>
      <p:ext uri="{BB962C8B-B14F-4D97-AF65-F5344CB8AC3E}">
        <p14:creationId xmlns:p14="http://schemas.microsoft.com/office/powerpoint/2010/main" val="45696960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可遍历对象</a:t>
            </a:r>
          </a:p>
        </p:txBody>
      </p:sp>
      <p:sp>
        <p:nvSpPr>
          <p:cNvPr id="4" name="内容占位符 3"/>
          <p:cNvSpPr>
            <a:spLocks noGrp="1"/>
          </p:cNvSpPr>
          <p:nvPr>
            <p:ph sz="half" idx="1"/>
          </p:nvPr>
        </p:nvSpPr>
        <p:spPr/>
        <p:txBody>
          <a:bodyPr/>
          <a:lstStyle/>
          <a:p>
            <a:r>
              <a:rPr lang="zh-CN" altLang="en-US" dirty="0"/>
              <a:t>因为生成器函数默认会为</a:t>
            </a:r>
            <a:r>
              <a:rPr lang="en-US" altLang="zh-CN" dirty="0" err="1"/>
              <a:t>Symbol.iterator</a:t>
            </a:r>
            <a:r>
              <a:rPr lang="zh-CN" altLang="en-US" dirty="0"/>
              <a:t>属性赋值，所有通过生成器创建的遍历器都是可遍历对象</a:t>
            </a:r>
            <a:endParaRPr lang="en-US" altLang="zh-CN" dirty="0"/>
          </a:p>
          <a:p>
            <a:r>
              <a:rPr lang="zh-CN" altLang="en-US" dirty="0"/>
              <a:t>开发者对象默认都不是可遍历对象，但可以通过为</a:t>
            </a:r>
            <a:r>
              <a:rPr lang="en-US" altLang="zh-CN" dirty="0" err="1"/>
              <a:t>Symbol.iterator</a:t>
            </a:r>
            <a:r>
              <a:rPr lang="zh-CN" altLang="en-US" dirty="0"/>
              <a:t>属性赋值一个生成器来将其变为可遍历对象</a:t>
            </a:r>
            <a:endParaRPr lang="en-US" altLang="zh-CN" dirty="0"/>
          </a:p>
          <a:p>
            <a:pPr lvl="1"/>
            <a:r>
              <a:rPr lang="en-US" altLang="zh-CN" dirty="0" smtClean="0">
                <a:hlinkClick r:id="rId2" action="ppaction://hlinkfile"/>
              </a:rPr>
              <a:t>example</a:t>
            </a:r>
            <a:endParaRPr lang="en-US" altLang="zh-CN" dirty="0"/>
          </a:p>
        </p:txBody>
      </p:sp>
      <p:pic>
        <p:nvPicPr>
          <p:cNvPr id="6" name="内容占位符 5"/>
          <p:cNvPicPr>
            <a:picLocks noGrp="1" noChangeAspect="1"/>
          </p:cNvPicPr>
          <p:nvPr>
            <p:ph sz="half" idx="2"/>
          </p:nvPr>
        </p:nvPicPr>
        <p:blipFill>
          <a:blip r:embed="rId3"/>
          <a:stretch>
            <a:fillRect/>
          </a:stretch>
        </p:blipFill>
        <p:spPr>
          <a:xfrm>
            <a:off x="6548637" y="1905000"/>
            <a:ext cx="4784326" cy="4114800"/>
          </a:xfrm>
          <a:prstGeom prst="rect">
            <a:avLst/>
          </a:prstGeom>
        </p:spPr>
      </p:pic>
    </p:spTree>
    <p:extLst>
      <p:ext uri="{BB962C8B-B14F-4D97-AF65-F5344CB8AC3E}">
        <p14:creationId xmlns:p14="http://schemas.microsoft.com/office/powerpoint/2010/main" val="229504423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for…of</a:t>
            </a:r>
            <a:r>
              <a:rPr lang="zh-CN" altLang="en-US" dirty="0" smtClean="0"/>
              <a:t>循环</a:t>
            </a:r>
            <a:endParaRPr lang="zh-CN" altLang="en-US" dirty="0"/>
          </a:p>
        </p:txBody>
      </p:sp>
      <p:sp>
        <p:nvSpPr>
          <p:cNvPr id="3" name="内容占位符 2"/>
          <p:cNvSpPr>
            <a:spLocks noGrp="1"/>
          </p:cNvSpPr>
          <p:nvPr>
            <p:ph idx="1"/>
          </p:nvPr>
        </p:nvSpPr>
        <p:spPr/>
        <p:txBody>
          <a:bodyPr/>
          <a:lstStyle/>
          <a:p>
            <a:r>
              <a:rPr lang="zh-CN" altLang="en-US" dirty="0" smtClean="0"/>
              <a:t>数据结构只要部署了</a:t>
            </a:r>
            <a:r>
              <a:rPr lang="en-US" altLang="zh-CN" dirty="0" err="1" smtClean="0"/>
              <a:t>Symbol.iterator</a:t>
            </a:r>
            <a:r>
              <a:rPr lang="zh-CN" altLang="en-US" dirty="0" smtClean="0"/>
              <a:t>属性，就被视为具有</a:t>
            </a:r>
            <a:r>
              <a:rPr lang="en-US" altLang="zh-CN" dirty="0" smtClean="0"/>
              <a:t>Iterator</a:t>
            </a:r>
            <a:r>
              <a:rPr lang="zh-CN" altLang="en-US" dirty="0" smtClean="0"/>
              <a:t>接口，就可以使用</a:t>
            </a:r>
            <a:r>
              <a:rPr lang="en-US" altLang="zh-CN" dirty="0" smtClean="0"/>
              <a:t>for…of</a:t>
            </a:r>
            <a:r>
              <a:rPr lang="zh-CN" altLang="en-US" dirty="0" smtClean="0"/>
              <a:t>遍历</a:t>
            </a:r>
            <a:endParaRPr lang="en-US" altLang="zh-CN" dirty="0" smtClean="0"/>
          </a:p>
          <a:p>
            <a:pPr lvl="1"/>
            <a:r>
              <a:rPr lang="zh-CN" altLang="en-US" dirty="0" smtClean="0"/>
              <a:t>也就是说，</a:t>
            </a:r>
            <a:r>
              <a:rPr lang="en-US" altLang="zh-CN" dirty="0" smtClean="0"/>
              <a:t>for…of</a:t>
            </a:r>
            <a:r>
              <a:rPr lang="zh-CN" altLang="en-US" dirty="0" smtClean="0"/>
              <a:t>循环调用的是数据结构内部的</a:t>
            </a:r>
            <a:r>
              <a:rPr lang="en-US" altLang="zh-CN" dirty="0" err="1" smtClean="0"/>
              <a:t>Symbol.iterator</a:t>
            </a:r>
            <a:r>
              <a:rPr lang="zh-CN" altLang="en-US" dirty="0" smtClean="0"/>
              <a:t>方法</a:t>
            </a:r>
            <a:endParaRPr lang="en-US" altLang="zh-CN" dirty="0" smtClean="0"/>
          </a:p>
          <a:p>
            <a:pPr lvl="1"/>
            <a:r>
              <a:rPr lang="zh-CN" altLang="en-US" dirty="0" smtClean="0"/>
              <a:t>对数组对象的遍历会返回键值，对</a:t>
            </a:r>
            <a:r>
              <a:rPr lang="en-US" altLang="zh-CN" dirty="0" smtClean="0"/>
              <a:t>Set</a:t>
            </a:r>
            <a:r>
              <a:rPr lang="zh-CN" altLang="en-US" dirty="0" smtClean="0"/>
              <a:t>对象的遍历会返回值，对</a:t>
            </a:r>
            <a:r>
              <a:rPr lang="en-US" altLang="zh-CN" dirty="0" smtClean="0"/>
              <a:t>Map</a:t>
            </a:r>
            <a:r>
              <a:rPr lang="zh-CN" altLang="en-US" dirty="0" smtClean="0"/>
              <a:t>对象的遍历会返回键值对</a:t>
            </a:r>
            <a:endParaRPr lang="en-US" altLang="zh-CN" dirty="0" smtClean="0"/>
          </a:p>
          <a:p>
            <a:pPr lvl="1"/>
            <a:r>
              <a:rPr lang="zh-CN" altLang="en-US" dirty="0" smtClean="0"/>
              <a:t>默认不能对普通对象使用</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23252622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JavaScript</a:t>
            </a:r>
            <a:r>
              <a:rPr lang="zh-CN" altLang="en-US" dirty="0" smtClean="0"/>
              <a:t>概述</a:t>
            </a:r>
            <a:endParaRPr lang="en-US" altLang="zh-CN" dirty="0"/>
          </a:p>
        </p:txBody>
      </p:sp>
    </p:spTree>
    <p:extLst>
      <p:ext uri="{BB962C8B-B14F-4D97-AF65-F5344CB8AC3E}">
        <p14:creationId xmlns:p14="http://schemas.microsoft.com/office/powerpoint/2010/main" val="366272610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for…of</a:t>
            </a:r>
            <a:r>
              <a:rPr lang="zh-CN" altLang="en-US" dirty="0"/>
              <a:t>循环</a:t>
            </a:r>
          </a:p>
        </p:txBody>
      </p:sp>
      <p:pic>
        <p:nvPicPr>
          <p:cNvPr id="4" name="内容占位符 3"/>
          <p:cNvPicPr>
            <a:picLocks noGrp="1" noChangeAspect="1"/>
          </p:cNvPicPr>
          <p:nvPr>
            <p:ph idx="1"/>
          </p:nvPr>
        </p:nvPicPr>
        <p:blipFill>
          <a:blip r:embed="rId2"/>
          <a:stretch>
            <a:fillRect/>
          </a:stretch>
        </p:blipFill>
        <p:spPr>
          <a:xfrm>
            <a:off x="4404544" y="1905000"/>
            <a:ext cx="3789312" cy="4114800"/>
          </a:xfrm>
          <a:prstGeom prst="rect">
            <a:avLst/>
          </a:prstGeom>
        </p:spPr>
      </p:pic>
    </p:spTree>
    <p:extLst>
      <p:ext uri="{BB962C8B-B14F-4D97-AF65-F5344CB8AC3E}">
        <p14:creationId xmlns:p14="http://schemas.microsoft.com/office/powerpoint/2010/main" val="327565147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几种循环方式的比较</a:t>
            </a:r>
            <a:endParaRPr lang="zh-CN" altLang="en-US" dirty="0"/>
          </a:p>
        </p:txBody>
      </p:sp>
      <p:sp>
        <p:nvSpPr>
          <p:cNvPr id="3" name="内容占位符 2"/>
          <p:cNvSpPr>
            <a:spLocks noGrp="1"/>
          </p:cNvSpPr>
          <p:nvPr>
            <p:ph idx="1"/>
          </p:nvPr>
        </p:nvSpPr>
        <p:spPr/>
        <p:txBody>
          <a:bodyPr/>
          <a:lstStyle/>
          <a:p>
            <a:r>
              <a:rPr lang="en-US" altLang="zh-CN" dirty="0" smtClean="0"/>
              <a:t>for/while</a:t>
            </a:r>
            <a:r>
              <a:rPr lang="zh-CN" altLang="en-US" dirty="0" smtClean="0"/>
              <a:t>，通用，但比较麻烦</a:t>
            </a:r>
            <a:endParaRPr lang="en-US" altLang="zh-CN" dirty="0" smtClean="0"/>
          </a:p>
          <a:p>
            <a:r>
              <a:rPr lang="en-US" altLang="zh-CN" dirty="0" err="1" smtClean="0"/>
              <a:t>Array.forEach</a:t>
            </a:r>
            <a:r>
              <a:rPr lang="zh-CN" altLang="en-US" dirty="0" smtClean="0"/>
              <a:t>，简洁，但无法中途跳出</a:t>
            </a:r>
            <a:endParaRPr lang="en-US" altLang="zh-CN" dirty="0" smtClean="0"/>
          </a:p>
          <a:p>
            <a:r>
              <a:rPr lang="en-US" altLang="zh-CN" dirty="0" smtClean="0"/>
              <a:t>for…in</a:t>
            </a:r>
            <a:r>
              <a:rPr lang="zh-CN" altLang="en-US" dirty="0" smtClean="0"/>
              <a:t>，简洁，但问题较多</a:t>
            </a:r>
            <a:endParaRPr lang="en-US" altLang="zh-CN" dirty="0" smtClean="0"/>
          </a:p>
          <a:p>
            <a:pPr lvl="1"/>
            <a:r>
              <a:rPr lang="zh-CN" altLang="en-US" dirty="0"/>
              <a:t>乱</a:t>
            </a:r>
            <a:r>
              <a:rPr lang="zh-CN" altLang="en-US" dirty="0" smtClean="0"/>
              <a:t>序循环</a:t>
            </a:r>
            <a:endParaRPr lang="en-US" altLang="zh-CN" dirty="0" smtClean="0"/>
          </a:p>
          <a:p>
            <a:pPr lvl="1"/>
            <a:r>
              <a:rPr lang="zh-CN" altLang="en-US" dirty="0"/>
              <a:t>数组</a:t>
            </a:r>
            <a:r>
              <a:rPr lang="zh-CN" altLang="en-US" dirty="0" smtClean="0"/>
              <a:t>键名是数字，但该循环以字符串为键名</a:t>
            </a:r>
            <a:endParaRPr lang="en-US" altLang="zh-CN" dirty="0" smtClean="0"/>
          </a:p>
          <a:p>
            <a:pPr lvl="1"/>
            <a:r>
              <a:rPr lang="zh-CN" altLang="en-US" dirty="0" smtClean="0"/>
              <a:t>会遍历手动添加的其他键及原型链上的键</a:t>
            </a:r>
            <a:endParaRPr lang="en-US" altLang="zh-CN" dirty="0" smtClean="0"/>
          </a:p>
          <a:p>
            <a:r>
              <a:rPr lang="en-US" altLang="zh-CN" dirty="0" smtClean="0"/>
              <a:t>for…of</a:t>
            </a:r>
            <a:r>
              <a:rPr lang="zh-CN" altLang="en-US" dirty="0" smtClean="0"/>
              <a:t>，简洁，且避免了</a:t>
            </a:r>
            <a:r>
              <a:rPr lang="en-US" altLang="zh-CN" dirty="0" smtClean="0"/>
              <a:t>for…in</a:t>
            </a:r>
            <a:r>
              <a:rPr lang="zh-CN" altLang="en-US" dirty="0" smtClean="0"/>
              <a:t>的一些问题</a:t>
            </a:r>
            <a:endParaRPr lang="en-US" altLang="zh-CN" dirty="0" smtClean="0"/>
          </a:p>
          <a:p>
            <a:pPr lvl="1"/>
            <a:endParaRPr lang="zh-CN" altLang="en-US" dirty="0"/>
          </a:p>
        </p:txBody>
      </p:sp>
    </p:spTree>
    <p:extLst>
      <p:ext uri="{BB962C8B-B14F-4D97-AF65-F5344CB8AC3E}">
        <p14:creationId xmlns:p14="http://schemas.microsoft.com/office/powerpoint/2010/main" val="58705278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RegExp</a:t>
            </a:r>
            <a:r>
              <a:rPr lang="zh-CN" altLang="en-US" dirty="0"/>
              <a:t>类型</a:t>
            </a:r>
          </a:p>
        </p:txBody>
      </p:sp>
      <p:sp>
        <p:nvSpPr>
          <p:cNvPr id="3" name="内容占位符 2"/>
          <p:cNvSpPr>
            <a:spLocks noGrp="1"/>
          </p:cNvSpPr>
          <p:nvPr>
            <p:ph idx="1"/>
          </p:nvPr>
        </p:nvSpPr>
        <p:spPr/>
        <p:txBody>
          <a:bodyPr/>
          <a:lstStyle/>
          <a:p>
            <a:r>
              <a:rPr lang="zh-CN" altLang="en-US" dirty="0" smtClean="0"/>
              <a:t>正则表达式（</a:t>
            </a:r>
            <a:r>
              <a:rPr lang="en-US" altLang="zh-CN" dirty="0" smtClean="0"/>
              <a:t>Regular Expression</a:t>
            </a:r>
            <a:r>
              <a:rPr lang="zh-CN" altLang="en-US" dirty="0" smtClean="0"/>
              <a:t>）是一个描述字符模式的对象</a:t>
            </a:r>
            <a:endParaRPr lang="en-US" altLang="zh-CN" dirty="0" smtClean="0"/>
          </a:p>
          <a:p>
            <a:pPr lvl="1"/>
            <a:r>
              <a:rPr lang="en-US" altLang="zh-CN" dirty="0" smtClean="0"/>
              <a:t>JavaScript</a:t>
            </a:r>
            <a:r>
              <a:rPr lang="zh-CN" altLang="en-US" dirty="0" smtClean="0"/>
              <a:t>中用</a:t>
            </a:r>
            <a:r>
              <a:rPr lang="en-US" altLang="zh-CN" dirty="0" err="1"/>
              <a:t>RegExp</a:t>
            </a:r>
            <a:r>
              <a:rPr lang="zh-CN" altLang="en-US" dirty="0" smtClean="0"/>
              <a:t>类型表示正则表达式</a:t>
            </a:r>
            <a:endParaRPr lang="en-US" altLang="zh-CN" dirty="0" smtClean="0"/>
          </a:p>
          <a:p>
            <a:pPr lvl="1"/>
            <a:r>
              <a:rPr lang="en-US" altLang="zh-CN" dirty="0"/>
              <a:t>JavaScript</a:t>
            </a:r>
            <a:r>
              <a:rPr lang="zh-CN" altLang="en-US" dirty="0" smtClean="0"/>
              <a:t>中的正则表达式语法是</a:t>
            </a:r>
            <a:r>
              <a:rPr lang="en-US" altLang="zh-CN" dirty="0" smtClean="0"/>
              <a:t>Perl5</a:t>
            </a:r>
            <a:r>
              <a:rPr lang="zh-CN" altLang="en-US" dirty="0" smtClean="0"/>
              <a:t>正则表达式语法的大型子集</a:t>
            </a:r>
            <a:endParaRPr lang="en-US" altLang="zh-CN" dirty="0" smtClean="0"/>
          </a:p>
          <a:p>
            <a:pPr lvl="1"/>
            <a:r>
              <a:rPr lang="zh-CN" altLang="en-US" dirty="0" smtClean="0"/>
              <a:t>可以用</a:t>
            </a:r>
            <a:r>
              <a:rPr lang="en-US" altLang="zh-CN" dirty="0" err="1" smtClean="0"/>
              <a:t>RegExp</a:t>
            </a:r>
            <a:r>
              <a:rPr lang="zh-CN" altLang="en-US" dirty="0" smtClean="0"/>
              <a:t>字面量来定义</a:t>
            </a:r>
            <a:r>
              <a:rPr lang="en-US" altLang="zh-CN" dirty="0" err="1" smtClean="0"/>
              <a:t>RegExp</a:t>
            </a:r>
            <a:r>
              <a:rPr lang="zh-CN" altLang="en-US" dirty="0" smtClean="0"/>
              <a:t>对象，是定义在一对斜杠</a:t>
            </a:r>
            <a:r>
              <a:rPr lang="en-US" altLang="zh-CN" dirty="0" smtClean="0"/>
              <a:t>/</a:t>
            </a:r>
            <a:r>
              <a:rPr lang="zh-CN" altLang="en-US" dirty="0" smtClean="0"/>
              <a:t>中的字符，类似一对引号中的字符组成</a:t>
            </a:r>
            <a:r>
              <a:rPr lang="en-US" altLang="zh-CN" dirty="0" smtClean="0"/>
              <a:t>String</a:t>
            </a:r>
            <a:r>
              <a:rPr lang="zh-CN" altLang="en-US" dirty="0" smtClean="0"/>
              <a:t>对象：</a:t>
            </a:r>
            <a:r>
              <a:rPr lang="en-US" altLang="zh-CN" dirty="0" smtClean="0"/>
              <a:t/>
            </a:r>
            <a:br>
              <a:rPr lang="en-US" altLang="zh-CN" dirty="0" smtClean="0"/>
            </a:br>
            <a:r>
              <a:rPr lang="en-US" altLang="zh-CN" dirty="0" smtClean="0"/>
              <a:t>		</a:t>
            </a:r>
            <a:r>
              <a:rPr lang="en-US" altLang="zh-CN" dirty="0" err="1" smtClean="0"/>
              <a:t>var</a:t>
            </a:r>
            <a:r>
              <a:rPr lang="en-US" altLang="zh-CN" dirty="0" smtClean="0"/>
              <a:t> re = / pattern / flags;</a:t>
            </a:r>
            <a:br>
              <a:rPr lang="en-US" altLang="zh-CN" dirty="0" smtClean="0"/>
            </a:br>
            <a:r>
              <a:rPr lang="en-US" altLang="zh-CN" dirty="0" smtClean="0"/>
              <a:t>		</a:t>
            </a:r>
            <a:r>
              <a:rPr lang="en-US" altLang="zh-CN" dirty="0" err="1" smtClean="0"/>
              <a:t>var</a:t>
            </a:r>
            <a:r>
              <a:rPr lang="en-US" altLang="zh-CN" dirty="0" smtClean="0"/>
              <a:t> re = / \w{3} / </a:t>
            </a:r>
            <a:r>
              <a:rPr lang="en-US" altLang="zh-CN" dirty="0" err="1" smtClean="0"/>
              <a:t>i</a:t>
            </a:r>
            <a:r>
              <a:rPr lang="en-US" altLang="zh-CN" dirty="0" smtClean="0"/>
              <a:t>;</a:t>
            </a:r>
            <a:endParaRPr lang="en-US" altLang="zh-CN" dirty="0"/>
          </a:p>
          <a:p>
            <a:pPr lvl="1"/>
            <a:endParaRPr lang="zh-CN" altLang="en-US" dirty="0"/>
          </a:p>
        </p:txBody>
      </p:sp>
    </p:spTree>
    <p:extLst>
      <p:ext uri="{BB962C8B-B14F-4D97-AF65-F5344CB8AC3E}">
        <p14:creationId xmlns:p14="http://schemas.microsoft.com/office/powerpoint/2010/main" val="150416305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zh-CN" altLang="en-US" dirty="0" smtClean="0"/>
              <a:t>正则表达式语法组成</a:t>
            </a:r>
            <a:endParaRPr lang="en-US" altLang="zh-CN" dirty="0" smtClean="0"/>
          </a:p>
          <a:p>
            <a:pPr lvl="1"/>
            <a:r>
              <a:rPr lang="zh-CN" altLang="en-US" dirty="0"/>
              <a:t>直接</a:t>
            </a:r>
            <a:r>
              <a:rPr lang="zh-CN" altLang="en-US" dirty="0" smtClean="0"/>
              <a:t>量字符</a:t>
            </a:r>
            <a:endParaRPr lang="en-US" altLang="zh-CN" dirty="0" smtClean="0"/>
          </a:p>
          <a:p>
            <a:pPr lvl="1"/>
            <a:r>
              <a:rPr lang="zh-CN" altLang="en-US" dirty="0"/>
              <a:t>字符</a:t>
            </a:r>
            <a:r>
              <a:rPr lang="zh-CN" altLang="en-US" dirty="0" smtClean="0"/>
              <a:t>类（</a:t>
            </a:r>
            <a:r>
              <a:rPr lang="en-US" altLang="zh-CN" dirty="0" smtClean="0"/>
              <a:t>character class</a:t>
            </a:r>
            <a:r>
              <a:rPr lang="zh-CN" altLang="en-US" dirty="0" smtClean="0"/>
              <a:t>）</a:t>
            </a:r>
            <a:endParaRPr lang="en-US" altLang="zh-CN" dirty="0" smtClean="0"/>
          </a:p>
          <a:p>
            <a:pPr lvl="1"/>
            <a:r>
              <a:rPr lang="zh-CN" altLang="en-US" dirty="0"/>
              <a:t>重复</a:t>
            </a:r>
            <a:endParaRPr lang="en-US" altLang="zh-CN" dirty="0"/>
          </a:p>
          <a:p>
            <a:pPr lvl="1"/>
            <a:r>
              <a:rPr lang="zh-CN" altLang="en-US" dirty="0"/>
              <a:t>选择、分组和引用</a:t>
            </a:r>
            <a:endParaRPr lang="en-US" altLang="zh-CN" dirty="0"/>
          </a:p>
          <a:p>
            <a:pPr lvl="1"/>
            <a:r>
              <a:rPr lang="zh-CN" altLang="en-US" dirty="0"/>
              <a:t>指定匹配位置</a:t>
            </a:r>
            <a:endParaRPr lang="en-US" altLang="zh-CN" dirty="0"/>
          </a:p>
          <a:p>
            <a:pPr lvl="1"/>
            <a:r>
              <a:rPr lang="zh-CN" altLang="en-US" dirty="0"/>
              <a:t>修饰符</a:t>
            </a:r>
            <a:endParaRPr lang="en-US" altLang="zh-CN" dirty="0"/>
          </a:p>
          <a:p>
            <a:pPr lvl="1"/>
            <a:endParaRPr lang="en-US" altLang="zh-CN" dirty="0" smtClean="0"/>
          </a:p>
          <a:p>
            <a:pPr lvl="1"/>
            <a:endParaRPr lang="zh-CN" altLang="en-US" dirty="0"/>
          </a:p>
        </p:txBody>
      </p:sp>
    </p:spTree>
    <p:extLst>
      <p:ext uri="{BB962C8B-B14F-4D97-AF65-F5344CB8AC3E}">
        <p14:creationId xmlns:p14="http://schemas.microsoft.com/office/powerpoint/2010/main" val="97834155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pPr marL="342900" lvl="1" indent="-342900">
              <a:buSzPct val="95000"/>
              <a:buFont typeface="Wingdings" pitchFamily="2" charset="2"/>
              <a:buChar char="Ø"/>
            </a:pPr>
            <a:r>
              <a:rPr lang="zh-CN" altLang="en-US" dirty="0"/>
              <a:t>直接量字符</a:t>
            </a:r>
            <a:endParaRPr lang="en-US" altLang="zh-CN" dirty="0"/>
          </a:p>
          <a:p>
            <a:pPr lvl="1"/>
            <a:r>
              <a:rPr lang="zh-CN" altLang="en-US" dirty="0" smtClean="0"/>
              <a:t>所有字母和数字按照字面含义进行匹配</a:t>
            </a:r>
            <a:endParaRPr lang="en-US" altLang="zh-CN" dirty="0" smtClean="0"/>
          </a:p>
          <a:p>
            <a:pPr lvl="1"/>
            <a:r>
              <a:rPr lang="zh-CN" altLang="en-US" dirty="0" smtClean="0"/>
              <a:t>非字母字符匹配，需通过反斜线</a:t>
            </a:r>
            <a:r>
              <a:rPr lang="en-US" altLang="zh-CN" dirty="0" smtClean="0"/>
              <a:t>\</a:t>
            </a:r>
            <a:r>
              <a:rPr lang="zh-CN" altLang="en-US" dirty="0" smtClean="0"/>
              <a:t>作为前缀转义</a:t>
            </a:r>
            <a:endParaRPr lang="en-US" altLang="zh-CN" dirty="0" smtClean="0"/>
          </a:p>
          <a:p>
            <a:pPr lvl="1"/>
            <a:r>
              <a:rPr lang="zh-CN" altLang="en-US" dirty="0" smtClean="0"/>
              <a:t>部分标点符号有特殊含义，必须转义</a:t>
            </a:r>
            <a:r>
              <a:rPr lang="en-US" altLang="zh-CN" dirty="0" smtClean="0"/>
              <a:t/>
            </a:r>
            <a:br>
              <a:rPr lang="en-US" altLang="zh-CN" dirty="0" smtClean="0"/>
            </a:br>
            <a:r>
              <a:rPr lang="en-US" altLang="zh-CN" dirty="0" smtClean="0"/>
              <a:t>^ $ . * + ? = ! : | \ / ( ) [ ] { }</a:t>
            </a:r>
            <a:endParaRPr lang="zh-CN" altLang="en-US" dirty="0"/>
          </a:p>
        </p:txBody>
      </p:sp>
    </p:spTree>
    <p:extLst>
      <p:ext uri="{BB962C8B-B14F-4D97-AF65-F5344CB8AC3E}">
        <p14:creationId xmlns:p14="http://schemas.microsoft.com/office/powerpoint/2010/main" val="274552657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6" name="内容占位符 5"/>
          <p:cNvSpPr>
            <a:spLocks noGrp="1"/>
          </p:cNvSpPr>
          <p:nvPr>
            <p:ph idx="1"/>
          </p:nvPr>
        </p:nvSpPr>
        <p:spPr/>
        <p:txBody>
          <a:bodyPr/>
          <a:lstStyle/>
          <a:p>
            <a:pPr marL="342900" lvl="1" indent="-342900">
              <a:buSzPct val="95000"/>
              <a:buFont typeface="Wingdings" pitchFamily="2" charset="2"/>
              <a:buChar char="Ø"/>
            </a:pPr>
            <a:r>
              <a:rPr lang="zh-CN" altLang="en-US" dirty="0"/>
              <a:t>直接量字符</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142302" y="2564904"/>
            <a:ext cx="7987610" cy="3816424"/>
          </a:xfrm>
          <a:prstGeom prst="rect">
            <a:avLst/>
          </a:prstGeom>
        </p:spPr>
      </p:pic>
    </p:spTree>
    <p:extLst>
      <p:ext uri="{BB962C8B-B14F-4D97-AF65-F5344CB8AC3E}">
        <p14:creationId xmlns:p14="http://schemas.microsoft.com/office/powerpoint/2010/main" val="146364749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zh-CN" altLang="en-US" dirty="0"/>
              <a:t>字符</a:t>
            </a:r>
            <a:r>
              <a:rPr lang="zh-CN" altLang="en-US" dirty="0" smtClean="0"/>
              <a:t>类</a:t>
            </a:r>
            <a:endParaRPr lang="en-US" altLang="zh-CN" dirty="0" smtClean="0"/>
          </a:p>
          <a:p>
            <a:pPr lvl="1"/>
            <a:r>
              <a:rPr lang="zh-CN" altLang="en-US" dirty="0"/>
              <a:t>直接</a:t>
            </a:r>
            <a:r>
              <a:rPr lang="zh-CN" altLang="en-US" dirty="0" smtClean="0"/>
              <a:t>量字符放入方括号就组成了字符类</a:t>
            </a:r>
            <a:endParaRPr lang="en-US" altLang="zh-CN" dirty="0" smtClean="0"/>
          </a:p>
          <a:p>
            <a:pPr lvl="1"/>
            <a:r>
              <a:rPr lang="zh-CN" altLang="en-US" dirty="0"/>
              <a:t>一</a:t>
            </a:r>
            <a:r>
              <a:rPr lang="zh-CN" altLang="en-US" dirty="0" smtClean="0"/>
              <a:t>个字符类可以匹配它所包含的任意字符</a:t>
            </a:r>
            <a:endParaRPr lang="en-US" altLang="zh-CN" dirty="0" smtClean="0"/>
          </a:p>
          <a:p>
            <a:pPr lvl="1"/>
            <a:r>
              <a:rPr lang="en-US" altLang="zh-CN" dirty="0" smtClean="0"/>
              <a:t>^</a:t>
            </a:r>
            <a:r>
              <a:rPr lang="zh-CN" altLang="en-US" dirty="0" smtClean="0"/>
              <a:t>符号用于否定字符类</a:t>
            </a:r>
            <a:endParaRPr lang="en-US" altLang="zh-CN" dirty="0" smtClean="0"/>
          </a:p>
          <a:p>
            <a:pPr lvl="1"/>
            <a:r>
              <a:rPr lang="zh-CN" altLang="en-US" dirty="0" smtClean="0"/>
              <a:t>对于常用字符类，提供了特殊字符转义</a:t>
            </a:r>
            <a:endParaRPr lang="zh-CN" altLang="en-US" dirty="0"/>
          </a:p>
        </p:txBody>
      </p:sp>
    </p:spTree>
    <p:extLst>
      <p:ext uri="{BB962C8B-B14F-4D97-AF65-F5344CB8AC3E}">
        <p14:creationId xmlns:p14="http://schemas.microsoft.com/office/powerpoint/2010/main" val="144042436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zh-CN" altLang="en-US" dirty="0"/>
              <a:t>字符类</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454777" y="2492896"/>
            <a:ext cx="7587247" cy="3707346"/>
          </a:xfrm>
          <a:prstGeom prst="rect">
            <a:avLst/>
          </a:prstGeom>
        </p:spPr>
      </p:pic>
    </p:spTree>
    <p:extLst>
      <p:ext uri="{BB962C8B-B14F-4D97-AF65-F5344CB8AC3E}">
        <p14:creationId xmlns:p14="http://schemas.microsoft.com/office/powerpoint/2010/main" val="63576562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zh-CN" altLang="en-US" dirty="0"/>
              <a:t>重复</a:t>
            </a:r>
            <a:endParaRPr lang="en-US" altLang="zh-CN" dirty="0"/>
          </a:p>
          <a:p>
            <a:pPr lvl="1"/>
            <a:r>
              <a:rPr lang="zh-CN" altLang="en-US" dirty="0" smtClean="0"/>
              <a:t>字符类无法描述任意多位的数字</a:t>
            </a:r>
            <a:endParaRPr lang="en-US" altLang="zh-CN" dirty="0" smtClean="0"/>
          </a:p>
          <a:p>
            <a:pPr lvl="1"/>
            <a:r>
              <a:rPr lang="zh-CN" altLang="en-US" dirty="0" smtClean="0"/>
              <a:t>重复字符语法提供了用于表示常见重复种类的特殊字符</a:t>
            </a:r>
            <a:endParaRPr lang="en-US" altLang="zh-CN" dirty="0" smtClean="0"/>
          </a:p>
          <a:p>
            <a:pPr lvl="1"/>
            <a:endParaRPr lang="zh-CN" altLang="en-US" dirty="0"/>
          </a:p>
        </p:txBody>
      </p:sp>
      <p:pic>
        <p:nvPicPr>
          <p:cNvPr id="4" name="图片 3"/>
          <p:cNvPicPr>
            <a:picLocks noChangeAspect="1"/>
          </p:cNvPicPr>
          <p:nvPr/>
        </p:nvPicPr>
        <p:blipFill>
          <a:blip r:embed="rId3"/>
          <a:stretch>
            <a:fillRect/>
          </a:stretch>
        </p:blipFill>
        <p:spPr>
          <a:xfrm>
            <a:off x="2162296" y="3717032"/>
            <a:ext cx="8172209" cy="3048000"/>
          </a:xfrm>
          <a:prstGeom prst="rect">
            <a:avLst/>
          </a:prstGeom>
        </p:spPr>
      </p:pic>
    </p:spTree>
    <p:extLst>
      <p:ext uri="{BB962C8B-B14F-4D97-AF65-F5344CB8AC3E}">
        <p14:creationId xmlns:p14="http://schemas.microsoft.com/office/powerpoint/2010/main" val="309956951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zh-CN" altLang="en-US" dirty="0"/>
              <a:t>选择、分组和引用</a:t>
            </a:r>
            <a:endParaRPr lang="en-US" altLang="zh-CN" dirty="0"/>
          </a:p>
          <a:p>
            <a:pPr lvl="1"/>
            <a:r>
              <a:rPr lang="zh-CN" altLang="en-US" dirty="0" smtClean="0"/>
              <a:t>字符</a:t>
            </a:r>
            <a:r>
              <a:rPr lang="en-US" altLang="zh-CN" dirty="0" smtClean="0"/>
              <a:t>|</a:t>
            </a:r>
            <a:r>
              <a:rPr lang="zh-CN" altLang="en-US" dirty="0" smtClean="0"/>
              <a:t>提供了分割选择项的作用，如</a:t>
            </a:r>
            <a:r>
              <a:rPr lang="en-US" altLang="zh-CN" dirty="0" smtClean="0"/>
              <a:t>/</a:t>
            </a:r>
            <a:r>
              <a:rPr lang="en-US" altLang="zh-CN" dirty="0" err="1" smtClean="0"/>
              <a:t>ab|cd</a:t>
            </a:r>
            <a:r>
              <a:rPr lang="en-US" altLang="zh-CN" dirty="0" smtClean="0"/>
              <a:t>/</a:t>
            </a:r>
          </a:p>
          <a:p>
            <a:pPr lvl="1"/>
            <a:r>
              <a:rPr lang="en-US" altLang="zh-CN" dirty="0" smtClean="0"/>
              <a:t>()</a:t>
            </a:r>
            <a:r>
              <a:rPr lang="zh-CN" altLang="en-US" dirty="0" smtClean="0"/>
              <a:t>有多个作用</a:t>
            </a:r>
            <a:endParaRPr lang="en-US" altLang="zh-CN" dirty="0" smtClean="0"/>
          </a:p>
          <a:p>
            <a:pPr lvl="2"/>
            <a:r>
              <a:rPr lang="zh-CN" altLang="en-US" dirty="0" smtClean="0"/>
              <a:t>把单独的项组合为子表达式，如</a:t>
            </a:r>
            <a:r>
              <a:rPr lang="en-US" altLang="zh-CN" dirty="0" smtClean="0"/>
              <a:t>/Java(Script)?/</a:t>
            </a:r>
          </a:p>
          <a:p>
            <a:pPr lvl="2"/>
            <a:r>
              <a:rPr lang="zh-CN" altLang="en-US" dirty="0" smtClean="0"/>
              <a:t>定义子模式</a:t>
            </a:r>
            <a:endParaRPr lang="en-US" altLang="zh-CN" dirty="0" smtClean="0"/>
          </a:p>
          <a:p>
            <a:pPr lvl="2"/>
            <a:r>
              <a:rPr lang="zh-CN" altLang="en-US" dirty="0" smtClean="0"/>
              <a:t>允许同一正则表达式后部引用前面的子表达式，此时位置是以左括号来计的（考虑到可能嵌套），可以用</a:t>
            </a:r>
            <a:r>
              <a:rPr lang="en-US" altLang="zh-CN" dirty="0" smtClean="0"/>
              <a:t>\n</a:t>
            </a:r>
            <a:r>
              <a:rPr lang="zh-CN" altLang="en-US" dirty="0" smtClean="0"/>
              <a:t>引用</a:t>
            </a:r>
            <a:endParaRPr lang="zh-CN" altLang="en-US" dirty="0"/>
          </a:p>
        </p:txBody>
      </p:sp>
    </p:spTree>
    <p:extLst>
      <p:ext uri="{BB962C8B-B14F-4D97-AF65-F5344CB8AC3E}">
        <p14:creationId xmlns:p14="http://schemas.microsoft.com/office/powerpoint/2010/main" val="168451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JavaScript</a:t>
            </a:r>
            <a:r>
              <a:rPr lang="zh-CN" altLang="en-US" dirty="0" smtClean="0"/>
              <a:t>简介</a:t>
            </a:r>
            <a:endParaRPr lang="zh-CN" altLang="en-US" dirty="0"/>
          </a:p>
        </p:txBody>
      </p:sp>
      <p:sp>
        <p:nvSpPr>
          <p:cNvPr id="3" name="内容占位符 2"/>
          <p:cNvSpPr>
            <a:spLocks noGrp="1"/>
          </p:cNvSpPr>
          <p:nvPr>
            <p:ph idx="1"/>
          </p:nvPr>
        </p:nvSpPr>
        <p:spPr/>
        <p:txBody>
          <a:bodyPr/>
          <a:lstStyle/>
          <a:p>
            <a:r>
              <a:rPr lang="en-US" altLang="zh-CN" smtClean="0"/>
              <a:t>1996 </a:t>
            </a:r>
            <a:r>
              <a:rPr lang="en-US" altLang="zh-CN" dirty="0" smtClean="0"/>
              <a:t>Netscape</a:t>
            </a:r>
            <a:r>
              <a:rPr lang="zh-CN" altLang="en-US" dirty="0" smtClean="0"/>
              <a:t>的</a:t>
            </a:r>
            <a:r>
              <a:rPr lang="en-US" altLang="zh-CN" dirty="0" smtClean="0"/>
              <a:t>Brendan </a:t>
            </a:r>
            <a:r>
              <a:rPr lang="en-US" altLang="zh-CN" dirty="0" err="1" smtClean="0"/>
              <a:t>Eich</a:t>
            </a:r>
            <a:r>
              <a:rPr lang="zh-CN" altLang="en-US" dirty="0" smtClean="0"/>
              <a:t>发明</a:t>
            </a:r>
            <a:endParaRPr lang="en-US" altLang="zh-CN" dirty="0" smtClean="0"/>
          </a:p>
          <a:p>
            <a:r>
              <a:rPr lang="zh-CN" altLang="en-US" dirty="0" smtClean="0"/>
              <a:t>相关标准为</a:t>
            </a:r>
            <a:r>
              <a:rPr lang="en-US" altLang="zh-CN" dirty="0" smtClean="0"/>
              <a:t>ECMA-262</a:t>
            </a:r>
            <a:r>
              <a:rPr lang="zh-CN" altLang="en-US" dirty="0" smtClean="0"/>
              <a:t>，亦即</a:t>
            </a:r>
            <a:r>
              <a:rPr lang="en-US" altLang="zh-CN" dirty="0" smtClean="0"/>
              <a:t>ISO/IEC16262</a:t>
            </a:r>
          </a:p>
          <a:p>
            <a:r>
              <a:rPr lang="zh-CN" altLang="en-US" dirty="0" smtClean="0"/>
              <a:t>商标归属</a:t>
            </a:r>
            <a:r>
              <a:rPr lang="en-US" altLang="zh-CN" dirty="0" smtClean="0"/>
              <a:t>Oracle/SUN</a:t>
            </a:r>
            <a:r>
              <a:rPr lang="zh-CN" altLang="en-US" dirty="0" smtClean="0"/>
              <a:t>公司</a:t>
            </a:r>
            <a:endParaRPr lang="en-US" altLang="zh-CN" dirty="0" smtClean="0"/>
          </a:p>
          <a:p>
            <a:r>
              <a:rPr lang="zh-CN" altLang="en-US" dirty="0" smtClean="0"/>
              <a:t>客户端脚本的事实标准</a:t>
            </a:r>
            <a:endParaRPr lang="en-US" altLang="zh-CN" dirty="0" smtClean="0"/>
          </a:p>
          <a:p>
            <a:r>
              <a:rPr lang="zh-CN" altLang="en-US" dirty="0" smtClean="0"/>
              <a:t>主要目的</a:t>
            </a:r>
            <a:endParaRPr lang="en-US" altLang="zh-CN" dirty="0" smtClean="0"/>
          </a:p>
          <a:p>
            <a:pPr lvl="1"/>
            <a:r>
              <a:rPr lang="zh-CN" altLang="en-US" dirty="0"/>
              <a:t>提高用户界面控制</a:t>
            </a:r>
            <a:r>
              <a:rPr lang="zh-CN" altLang="en-US" dirty="0" smtClean="0"/>
              <a:t>能力，</a:t>
            </a:r>
            <a:r>
              <a:rPr lang="zh-CN" altLang="en-US" dirty="0"/>
              <a:t>减少交互响应的时间</a:t>
            </a:r>
          </a:p>
          <a:p>
            <a:pPr lvl="1"/>
            <a:r>
              <a:rPr lang="zh-CN" altLang="en-US" dirty="0" smtClean="0"/>
              <a:t>减少</a:t>
            </a:r>
            <a:r>
              <a:rPr lang="zh-CN" altLang="en-US" dirty="0"/>
              <a:t>网络</a:t>
            </a:r>
            <a:r>
              <a:rPr lang="zh-CN" altLang="en-US" dirty="0" smtClean="0"/>
              <a:t>通信量，降低</a:t>
            </a:r>
            <a:r>
              <a:rPr lang="en-US" altLang="zh-CN" dirty="0"/>
              <a:t>Web</a:t>
            </a:r>
            <a:r>
              <a:rPr lang="zh-CN" altLang="en-US" dirty="0"/>
              <a:t>服务器负载</a:t>
            </a:r>
          </a:p>
          <a:p>
            <a:pPr lvl="1"/>
            <a:r>
              <a:rPr lang="zh-CN" altLang="en-US" dirty="0" smtClean="0"/>
              <a:t>增加</a:t>
            </a:r>
            <a:r>
              <a:rPr lang="zh-CN" altLang="en-US" dirty="0"/>
              <a:t>用户</a:t>
            </a:r>
            <a:r>
              <a:rPr lang="zh-CN" altLang="en-US" dirty="0" smtClean="0"/>
              <a:t>体验</a:t>
            </a:r>
            <a:endParaRPr lang="zh-CN" altLang="en-US" dirty="0"/>
          </a:p>
        </p:txBody>
      </p:sp>
    </p:spTree>
    <p:extLst>
      <p:ext uri="{BB962C8B-B14F-4D97-AF65-F5344CB8AC3E}">
        <p14:creationId xmlns:p14="http://schemas.microsoft.com/office/powerpoint/2010/main" val="249004897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zh-CN" altLang="en-US" dirty="0"/>
              <a:t>选择、分组和引用</a:t>
            </a:r>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000434" y="2924944"/>
            <a:ext cx="8038733" cy="2520280"/>
          </a:xfrm>
          <a:prstGeom prst="rect">
            <a:avLst/>
          </a:prstGeom>
        </p:spPr>
      </p:pic>
    </p:spTree>
    <p:extLst>
      <p:ext uri="{BB962C8B-B14F-4D97-AF65-F5344CB8AC3E}">
        <p14:creationId xmlns:p14="http://schemas.microsoft.com/office/powerpoint/2010/main" val="360771351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zh-CN" altLang="en-US" dirty="0"/>
              <a:t>指定匹配位置</a:t>
            </a:r>
            <a:endParaRPr lang="en-US" altLang="zh-CN" dirty="0"/>
          </a:p>
          <a:p>
            <a:pPr lvl="1"/>
            <a:r>
              <a:rPr lang="zh-CN" altLang="en-US" dirty="0" smtClean="0"/>
              <a:t>部分正则表达式元素指定匹配发生的合法位置，我们称之为正则表达式的锚</a:t>
            </a:r>
            <a:endParaRPr lang="zh-CN" altLang="en-US" dirty="0"/>
          </a:p>
        </p:txBody>
      </p:sp>
      <p:pic>
        <p:nvPicPr>
          <p:cNvPr id="4" name="图片 3"/>
          <p:cNvPicPr>
            <a:picLocks noChangeAspect="1"/>
          </p:cNvPicPr>
          <p:nvPr/>
        </p:nvPicPr>
        <p:blipFill>
          <a:blip r:embed="rId3"/>
          <a:stretch>
            <a:fillRect/>
          </a:stretch>
        </p:blipFill>
        <p:spPr>
          <a:xfrm>
            <a:off x="2011263" y="3429000"/>
            <a:ext cx="8017074" cy="2814938"/>
          </a:xfrm>
          <a:prstGeom prst="rect">
            <a:avLst/>
          </a:prstGeom>
        </p:spPr>
      </p:pic>
    </p:spTree>
    <p:extLst>
      <p:ext uri="{BB962C8B-B14F-4D97-AF65-F5344CB8AC3E}">
        <p14:creationId xmlns:p14="http://schemas.microsoft.com/office/powerpoint/2010/main" val="349917515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zh-CN" altLang="en-US" dirty="0"/>
              <a:t>修饰符</a:t>
            </a:r>
            <a:endParaRPr lang="en-US" altLang="zh-CN" dirty="0"/>
          </a:p>
          <a:p>
            <a:pPr lvl="1"/>
            <a:r>
              <a:rPr lang="zh-CN" altLang="en-US" dirty="0" smtClean="0"/>
              <a:t>用于高级匹配模式的规则</a:t>
            </a:r>
            <a:endParaRPr lang="en-US" altLang="zh-CN" dirty="0" smtClean="0"/>
          </a:p>
          <a:p>
            <a:pPr lvl="1"/>
            <a:r>
              <a:rPr lang="zh-CN" altLang="en-US" dirty="0"/>
              <a:t>放</a:t>
            </a:r>
            <a:r>
              <a:rPr lang="zh-CN" altLang="en-US" dirty="0" smtClean="0"/>
              <a:t>在第二个</a:t>
            </a:r>
            <a:r>
              <a:rPr lang="en-US" altLang="zh-CN" dirty="0" smtClean="0"/>
              <a:t>/</a:t>
            </a:r>
            <a:r>
              <a:rPr lang="zh-CN" altLang="en-US" dirty="0" smtClean="0"/>
              <a:t>外面</a:t>
            </a:r>
            <a:endParaRPr lang="en-US" altLang="zh-CN" dirty="0" smtClean="0"/>
          </a:p>
          <a:p>
            <a:pPr lvl="1"/>
            <a:r>
              <a:rPr lang="zh-CN" altLang="en-US" dirty="0" smtClean="0"/>
              <a:t>可以连缀使用，如</a:t>
            </a:r>
            <a:r>
              <a:rPr lang="en-US" altLang="zh-CN" dirty="0" smtClean="0"/>
              <a:t>/ java / </a:t>
            </a:r>
            <a:r>
              <a:rPr lang="en-US" altLang="zh-CN" dirty="0" err="1" smtClean="0"/>
              <a:t>gi</a:t>
            </a:r>
            <a:endParaRPr lang="zh-CN" altLang="en-US" dirty="0"/>
          </a:p>
        </p:txBody>
      </p:sp>
      <p:pic>
        <p:nvPicPr>
          <p:cNvPr id="4" name="图片 3"/>
          <p:cNvPicPr>
            <a:picLocks noChangeAspect="1"/>
          </p:cNvPicPr>
          <p:nvPr/>
        </p:nvPicPr>
        <p:blipFill>
          <a:blip r:embed="rId2"/>
          <a:stretch>
            <a:fillRect/>
          </a:stretch>
        </p:blipFill>
        <p:spPr>
          <a:xfrm>
            <a:off x="2154170" y="4365105"/>
            <a:ext cx="8083581" cy="1582893"/>
          </a:xfrm>
          <a:prstGeom prst="rect">
            <a:avLst/>
          </a:prstGeom>
        </p:spPr>
      </p:pic>
    </p:spTree>
    <p:extLst>
      <p:ext uri="{BB962C8B-B14F-4D97-AF65-F5344CB8AC3E}">
        <p14:creationId xmlns:p14="http://schemas.microsoft.com/office/powerpoint/2010/main" val="4117393810"/>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sz="half" idx="1"/>
          </p:nvPr>
        </p:nvSpPr>
        <p:spPr/>
        <p:txBody>
          <a:bodyPr/>
          <a:lstStyle/>
          <a:p>
            <a:r>
              <a:rPr lang="en-US" altLang="zh-CN" dirty="0" err="1" smtClean="0"/>
              <a:t>RegExp</a:t>
            </a:r>
            <a:r>
              <a:rPr lang="zh-CN" altLang="en-US" dirty="0" smtClean="0"/>
              <a:t>类型构造函数</a:t>
            </a:r>
            <a:endParaRPr lang="en-US" altLang="zh-CN" dirty="0" smtClean="0"/>
          </a:p>
          <a:p>
            <a:pPr lvl="1"/>
            <a:r>
              <a:rPr lang="zh-CN" altLang="en-US" dirty="0" smtClean="0"/>
              <a:t>可以使用</a:t>
            </a:r>
            <a:r>
              <a:rPr lang="en-US" altLang="zh-CN" dirty="0" smtClean="0"/>
              <a:t>new</a:t>
            </a:r>
            <a:r>
              <a:rPr lang="zh-CN" altLang="en-US" dirty="0" smtClean="0"/>
              <a:t>关键字来生成</a:t>
            </a:r>
            <a:r>
              <a:rPr lang="en-US" altLang="zh-CN" dirty="0" err="1"/>
              <a:t>RegExp</a:t>
            </a:r>
            <a:r>
              <a:rPr lang="zh-CN" altLang="en-US" dirty="0" smtClean="0"/>
              <a:t>类型对象</a:t>
            </a:r>
            <a:r>
              <a:rPr lang="en-US" altLang="zh-CN" dirty="0" smtClean="0"/>
              <a:t/>
            </a:r>
            <a:br>
              <a:rPr lang="en-US" altLang="zh-CN" dirty="0" smtClean="0"/>
            </a:br>
            <a:r>
              <a:rPr lang="en-US" altLang="zh-CN" dirty="0" err="1" smtClean="0"/>
              <a:t>var</a:t>
            </a:r>
            <a:r>
              <a:rPr lang="en-US" altLang="zh-CN" dirty="0" smtClean="0"/>
              <a:t> re = new </a:t>
            </a:r>
            <a:r>
              <a:rPr lang="en-US" altLang="zh-CN" dirty="0" err="1" smtClean="0"/>
              <a:t>RegExp</a:t>
            </a:r>
            <a:r>
              <a:rPr lang="en-US" altLang="zh-CN" dirty="0" smtClean="0"/>
              <a:t>(“Java(Script)?”,”</a:t>
            </a:r>
            <a:r>
              <a:rPr lang="en-US" altLang="zh-CN" dirty="0" err="1" smtClean="0"/>
              <a:t>i</a:t>
            </a:r>
            <a:r>
              <a:rPr lang="en-US" altLang="zh-CN" dirty="0" smtClean="0"/>
              <a:t>”);</a:t>
            </a:r>
          </a:p>
          <a:p>
            <a:pPr lvl="1"/>
            <a:r>
              <a:rPr lang="zh-CN" altLang="en-US" dirty="0" smtClean="0"/>
              <a:t>与</a:t>
            </a:r>
            <a:r>
              <a:rPr lang="en-US" altLang="zh-CN" dirty="0" err="1" smtClean="0"/>
              <a:t>RegExp</a:t>
            </a:r>
            <a:r>
              <a:rPr lang="zh-CN" altLang="en-US" dirty="0" smtClean="0"/>
              <a:t>字面量区别</a:t>
            </a:r>
            <a:endParaRPr lang="en-US" altLang="zh-CN" dirty="0" smtClean="0"/>
          </a:p>
          <a:p>
            <a:pPr lvl="2"/>
            <a:r>
              <a:rPr lang="zh-CN" altLang="en-US" dirty="0" smtClean="0"/>
              <a:t>使用构造函数创建的每个对象都是全新实例</a:t>
            </a:r>
            <a:endParaRPr lang="en-US" altLang="zh-CN" dirty="0" smtClean="0"/>
          </a:p>
          <a:p>
            <a:pPr lvl="2"/>
            <a:r>
              <a:rPr lang="zh-CN" altLang="en-US" dirty="0" smtClean="0"/>
              <a:t>在</a:t>
            </a:r>
            <a:r>
              <a:rPr lang="en-US" altLang="zh-CN" dirty="0" smtClean="0"/>
              <a:t>ES5</a:t>
            </a:r>
            <a:r>
              <a:rPr lang="zh-CN" altLang="en-US" dirty="0" smtClean="0"/>
              <a:t>中明确规定，每个</a:t>
            </a:r>
            <a:r>
              <a:rPr lang="en-US" altLang="zh-CN" dirty="0" err="1"/>
              <a:t>RegExp</a:t>
            </a:r>
            <a:r>
              <a:rPr lang="zh-CN" altLang="en-US" dirty="0" smtClean="0"/>
              <a:t>字面量都是新实例</a:t>
            </a:r>
            <a:endParaRPr lang="en-US" altLang="zh-CN" dirty="0" smtClean="0"/>
          </a:p>
          <a:p>
            <a:pPr lvl="2"/>
            <a:r>
              <a:rPr lang="zh-CN" altLang="en-US" dirty="0" smtClean="0"/>
              <a:t>在</a:t>
            </a:r>
            <a:r>
              <a:rPr lang="en-US" altLang="zh-CN" dirty="0" smtClean="0"/>
              <a:t>ES3</a:t>
            </a:r>
            <a:r>
              <a:rPr lang="zh-CN" altLang="en-US" dirty="0" smtClean="0"/>
              <a:t>中，所有相同的</a:t>
            </a:r>
            <a:r>
              <a:rPr lang="en-US" altLang="zh-CN" dirty="0" err="1" smtClean="0"/>
              <a:t>RegExp</a:t>
            </a:r>
            <a:r>
              <a:rPr lang="zh-CN" altLang="en-US" dirty="0"/>
              <a:t>字面</a:t>
            </a:r>
            <a:r>
              <a:rPr lang="zh-CN" altLang="en-US" dirty="0" smtClean="0"/>
              <a:t>量共享一个实例</a:t>
            </a:r>
            <a:endParaRPr lang="en-US" altLang="zh-CN" dirty="0" smtClean="0"/>
          </a:p>
          <a:p>
            <a:pPr lvl="2"/>
            <a:r>
              <a:rPr lang="en-US" altLang="zh-CN" dirty="0">
                <a:hlinkClick r:id="rId3" action="ppaction://hlinkfile"/>
              </a:rPr>
              <a:t>example</a:t>
            </a:r>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795500"/>
            <a:ext cx="5080000" cy="2333800"/>
          </a:xfrm>
          <a:prstGeom prst="rect">
            <a:avLst/>
          </a:prstGeom>
        </p:spPr>
      </p:pic>
    </p:spTree>
    <p:extLst>
      <p:ext uri="{BB962C8B-B14F-4D97-AF65-F5344CB8AC3E}">
        <p14:creationId xmlns:p14="http://schemas.microsoft.com/office/powerpoint/2010/main" val="203954157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en-US" altLang="zh-CN" dirty="0" err="1" smtClean="0"/>
              <a:t>RegExp</a:t>
            </a:r>
            <a:r>
              <a:rPr lang="zh-CN" altLang="en-US" dirty="0" smtClean="0"/>
              <a:t>实例属性</a:t>
            </a:r>
            <a:endParaRPr lang="en-US" altLang="zh-CN" dirty="0" smtClean="0"/>
          </a:p>
          <a:p>
            <a:pPr lvl="1"/>
            <a:r>
              <a:rPr lang="en-US" altLang="zh-CN" dirty="0" smtClean="0"/>
              <a:t>global</a:t>
            </a:r>
            <a:r>
              <a:rPr lang="zh-CN" altLang="en-US" dirty="0" smtClean="0"/>
              <a:t>：布尔值，是否设置了</a:t>
            </a:r>
            <a:r>
              <a:rPr lang="en-US" altLang="zh-CN" dirty="0" smtClean="0"/>
              <a:t>g</a:t>
            </a:r>
            <a:r>
              <a:rPr lang="zh-CN" altLang="en-US" dirty="0" smtClean="0"/>
              <a:t>标志</a:t>
            </a:r>
            <a:endParaRPr lang="en-US" altLang="zh-CN" dirty="0" smtClean="0"/>
          </a:p>
          <a:p>
            <a:pPr lvl="1"/>
            <a:r>
              <a:rPr lang="en-US" altLang="zh-CN" dirty="0" err="1" smtClean="0"/>
              <a:t>ignoreCase</a:t>
            </a:r>
            <a:r>
              <a:rPr lang="zh-CN" altLang="en-US" dirty="0" smtClean="0"/>
              <a:t>：布尔值，是否设置了</a:t>
            </a:r>
            <a:r>
              <a:rPr lang="en-US" altLang="zh-CN" dirty="0" err="1" smtClean="0"/>
              <a:t>i</a:t>
            </a:r>
            <a:r>
              <a:rPr lang="zh-CN" altLang="en-US" dirty="0" smtClean="0"/>
              <a:t>标志</a:t>
            </a:r>
            <a:endParaRPr lang="en-US" altLang="zh-CN" dirty="0" smtClean="0"/>
          </a:p>
          <a:p>
            <a:pPr lvl="1"/>
            <a:r>
              <a:rPr lang="en-US" altLang="zh-CN" dirty="0" smtClean="0"/>
              <a:t>multiline</a:t>
            </a:r>
            <a:r>
              <a:rPr lang="zh-CN" altLang="en-US" dirty="0" smtClean="0"/>
              <a:t>：布尔值，是否设置了</a:t>
            </a:r>
            <a:r>
              <a:rPr lang="en-US" altLang="zh-CN" dirty="0" smtClean="0"/>
              <a:t>m</a:t>
            </a:r>
            <a:r>
              <a:rPr lang="zh-CN" altLang="en-US" dirty="0" smtClean="0"/>
              <a:t>标志</a:t>
            </a:r>
            <a:endParaRPr lang="en-US" altLang="zh-CN" dirty="0" smtClean="0"/>
          </a:p>
          <a:p>
            <a:pPr lvl="1"/>
            <a:r>
              <a:rPr lang="en-US" altLang="zh-CN" dirty="0" err="1" smtClean="0"/>
              <a:t>lastIndex</a:t>
            </a:r>
            <a:r>
              <a:rPr lang="zh-CN" altLang="en-US" dirty="0" smtClean="0"/>
              <a:t>：整数，开始搜索下一个匹配项的字符位</a:t>
            </a:r>
            <a:r>
              <a:rPr lang="en-US" altLang="zh-CN" dirty="0" smtClean="0"/>
              <a:t/>
            </a:r>
            <a:br>
              <a:rPr lang="en-US" altLang="zh-CN" dirty="0" smtClean="0"/>
            </a:br>
            <a:r>
              <a:rPr lang="en-US" altLang="zh-CN" dirty="0" smtClean="0"/>
              <a:t>         </a:t>
            </a:r>
            <a:r>
              <a:rPr lang="zh-CN" altLang="en-US" dirty="0" smtClean="0"/>
              <a:t>       置，从</a:t>
            </a:r>
            <a:r>
              <a:rPr lang="en-US" altLang="zh-CN" dirty="0" smtClean="0"/>
              <a:t>0</a:t>
            </a:r>
            <a:r>
              <a:rPr lang="zh-CN" altLang="en-US" dirty="0" smtClean="0"/>
              <a:t>算起</a:t>
            </a:r>
            <a:endParaRPr lang="en-US" altLang="zh-CN" dirty="0" smtClean="0"/>
          </a:p>
          <a:p>
            <a:pPr lvl="1"/>
            <a:r>
              <a:rPr lang="en-US" altLang="zh-CN" dirty="0" smtClean="0"/>
              <a:t>source</a:t>
            </a:r>
            <a:r>
              <a:rPr lang="zh-CN" altLang="en-US" dirty="0" smtClean="0"/>
              <a:t>：正则表达式的字符串表示，按照字面量形</a:t>
            </a:r>
            <a:r>
              <a:rPr lang="en-US" altLang="zh-CN" dirty="0" smtClean="0"/>
              <a:t/>
            </a:r>
            <a:br>
              <a:rPr lang="en-US" altLang="zh-CN" dirty="0" smtClean="0"/>
            </a:br>
            <a:r>
              <a:rPr lang="en-US" altLang="zh-CN" dirty="0" smtClean="0"/>
              <a:t>             </a:t>
            </a:r>
            <a:r>
              <a:rPr lang="zh-CN" altLang="en-US" dirty="0" smtClean="0"/>
              <a:t>式返回</a:t>
            </a:r>
            <a:endParaRPr lang="en-US" altLang="zh-CN" dirty="0" smtClean="0"/>
          </a:p>
          <a:p>
            <a:pPr lvl="1"/>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184704525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en-US" altLang="zh-CN" dirty="0" err="1" smtClean="0"/>
              <a:t>RegExp</a:t>
            </a:r>
            <a:r>
              <a:rPr lang="zh-CN" altLang="en-US" dirty="0" smtClean="0"/>
              <a:t>实例方法</a:t>
            </a:r>
            <a:endParaRPr lang="en-US" altLang="zh-CN" dirty="0" smtClean="0"/>
          </a:p>
          <a:p>
            <a:pPr lvl="1"/>
            <a:r>
              <a:rPr lang="en-US" altLang="zh-CN" dirty="0" err="1" smtClean="0"/>
              <a:t>re.exec</a:t>
            </a:r>
            <a:r>
              <a:rPr lang="en-US" altLang="zh-CN" dirty="0" smtClean="0"/>
              <a:t>(</a:t>
            </a:r>
            <a:r>
              <a:rPr lang="en-US" altLang="zh-CN" dirty="0" err="1" smtClean="0"/>
              <a:t>str</a:t>
            </a:r>
            <a:r>
              <a:rPr lang="en-US" altLang="zh-CN" dirty="0" smtClean="0"/>
              <a:t>)</a:t>
            </a:r>
            <a:endParaRPr lang="en-US" altLang="zh-CN" dirty="0"/>
          </a:p>
          <a:p>
            <a:pPr lvl="2"/>
            <a:r>
              <a:rPr lang="zh-CN" altLang="en-US" dirty="0" smtClean="0"/>
              <a:t>为</a:t>
            </a:r>
            <a:r>
              <a:rPr lang="en-US" altLang="zh-CN" dirty="0" err="1" smtClean="0"/>
              <a:t>str</a:t>
            </a:r>
            <a:r>
              <a:rPr lang="zh-CN" altLang="en-US" dirty="0" smtClean="0"/>
              <a:t>执行</a:t>
            </a:r>
            <a:r>
              <a:rPr lang="en-US" altLang="zh-CN" dirty="0" smtClean="0"/>
              <a:t>re</a:t>
            </a:r>
            <a:r>
              <a:rPr lang="zh-CN" altLang="en-US" dirty="0" smtClean="0"/>
              <a:t>的匹配；无匹配返回</a:t>
            </a:r>
            <a:r>
              <a:rPr lang="en-US" altLang="zh-CN" dirty="0" smtClean="0"/>
              <a:t>null</a:t>
            </a:r>
            <a:r>
              <a:rPr lang="zh-CN" altLang="en-US" dirty="0" smtClean="0"/>
              <a:t>，有匹配返回数组</a:t>
            </a:r>
            <a:endParaRPr lang="en-US" altLang="zh-CN" dirty="0" smtClean="0"/>
          </a:p>
          <a:p>
            <a:pPr lvl="2"/>
            <a:r>
              <a:rPr lang="zh-CN" altLang="en-US" dirty="0" smtClean="0"/>
              <a:t>数组第一个元素是匹配字符串；</a:t>
            </a:r>
            <a:r>
              <a:rPr lang="en-US" altLang="zh-CN" dirty="0" smtClean="0"/>
              <a:t>index</a:t>
            </a:r>
            <a:r>
              <a:rPr lang="zh-CN" altLang="en-US" dirty="0" smtClean="0"/>
              <a:t>表示匹配发生位置；</a:t>
            </a:r>
            <a:r>
              <a:rPr lang="en-US" altLang="zh-CN" dirty="0" err="1" smtClean="0"/>
              <a:t>lastIndex</a:t>
            </a:r>
            <a:r>
              <a:rPr lang="zh-CN" altLang="en-US" dirty="0" smtClean="0"/>
              <a:t>表示下次匹配开始位置</a:t>
            </a:r>
            <a:endParaRPr lang="en-US" altLang="zh-CN" dirty="0" smtClean="0"/>
          </a:p>
          <a:p>
            <a:pPr lvl="2"/>
            <a:r>
              <a:rPr lang="en-US" altLang="zh-CN" dirty="0" smtClean="0">
                <a:hlinkClick r:id="rId3" action="ppaction://hlinkfile"/>
              </a:rPr>
              <a:t>example</a:t>
            </a:r>
            <a:endParaRPr lang="en-US" altLang="zh-CN" dirty="0" smtClean="0"/>
          </a:p>
          <a:p>
            <a:pPr lvl="1"/>
            <a:r>
              <a:rPr lang="en-US" altLang="zh-CN" dirty="0" err="1" smtClean="0"/>
              <a:t>re.test</a:t>
            </a:r>
            <a:r>
              <a:rPr lang="en-US" altLang="zh-CN" dirty="0" smtClean="0"/>
              <a:t>(</a:t>
            </a:r>
            <a:r>
              <a:rPr lang="en-US" altLang="zh-CN" dirty="0" err="1" smtClean="0"/>
              <a:t>str</a:t>
            </a:r>
            <a:r>
              <a:rPr lang="en-US" altLang="zh-CN" dirty="0" smtClean="0"/>
              <a:t>)</a:t>
            </a:r>
          </a:p>
          <a:p>
            <a:pPr lvl="2"/>
            <a:r>
              <a:rPr lang="zh-CN" altLang="en-US" dirty="0"/>
              <a:t>为</a:t>
            </a:r>
            <a:r>
              <a:rPr lang="en-US" altLang="zh-CN" dirty="0" err="1"/>
              <a:t>str</a:t>
            </a:r>
            <a:r>
              <a:rPr lang="zh-CN" altLang="en-US" dirty="0"/>
              <a:t>执行</a:t>
            </a:r>
            <a:r>
              <a:rPr lang="en-US" altLang="zh-CN" dirty="0"/>
              <a:t>re</a:t>
            </a:r>
            <a:r>
              <a:rPr lang="zh-CN" altLang="en-US" dirty="0"/>
              <a:t>的匹配；无匹配</a:t>
            </a:r>
            <a:r>
              <a:rPr lang="zh-CN" altLang="en-US" dirty="0" smtClean="0"/>
              <a:t>返回</a:t>
            </a:r>
            <a:r>
              <a:rPr lang="en-US" altLang="zh-CN" dirty="0" smtClean="0"/>
              <a:t>false</a:t>
            </a:r>
            <a:r>
              <a:rPr lang="zh-CN" altLang="en-US" dirty="0" smtClean="0"/>
              <a:t>，</a:t>
            </a:r>
            <a:r>
              <a:rPr lang="zh-CN" altLang="en-US" dirty="0"/>
              <a:t>有匹配</a:t>
            </a:r>
            <a:r>
              <a:rPr lang="zh-CN" altLang="en-US" dirty="0" smtClean="0"/>
              <a:t>返回</a:t>
            </a:r>
            <a:r>
              <a:rPr lang="en-US" altLang="zh-CN" dirty="0" smtClean="0"/>
              <a:t>true</a:t>
            </a:r>
          </a:p>
          <a:p>
            <a:pPr lvl="2"/>
            <a:r>
              <a:rPr lang="zh-CN" altLang="en-US" dirty="0" smtClean="0"/>
              <a:t>其余行为与</a:t>
            </a:r>
            <a:r>
              <a:rPr lang="en-US" altLang="zh-CN" dirty="0" smtClean="0"/>
              <a:t>exec</a:t>
            </a:r>
            <a:r>
              <a:rPr lang="zh-CN" altLang="en-US" dirty="0" smtClean="0"/>
              <a:t>同</a:t>
            </a:r>
            <a:endParaRPr lang="zh-CN" altLang="en-US" dirty="0"/>
          </a:p>
        </p:txBody>
      </p:sp>
    </p:spTree>
    <p:extLst>
      <p:ext uri="{BB962C8B-B14F-4D97-AF65-F5344CB8AC3E}">
        <p14:creationId xmlns:p14="http://schemas.microsoft.com/office/powerpoint/2010/main" val="146877549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pic>
        <p:nvPicPr>
          <p:cNvPr id="6" name="内容占位符 5"/>
          <p:cNvPicPr>
            <a:picLocks noGrp="1" noChangeAspect="1"/>
          </p:cNvPicPr>
          <p:nvPr>
            <p:ph idx="1"/>
          </p:nvPr>
        </p:nvPicPr>
        <p:blipFill>
          <a:blip r:embed="rId2"/>
          <a:stretch>
            <a:fillRect/>
          </a:stretch>
        </p:blipFill>
        <p:spPr>
          <a:xfrm>
            <a:off x="4216730" y="1905000"/>
            <a:ext cx="4164939" cy="4114800"/>
          </a:xfrm>
          <a:prstGeom prst="rect">
            <a:avLst/>
          </a:prstGeom>
        </p:spPr>
      </p:pic>
    </p:spTree>
    <p:extLst>
      <p:ext uri="{BB962C8B-B14F-4D97-AF65-F5344CB8AC3E}">
        <p14:creationId xmlns:p14="http://schemas.microsoft.com/office/powerpoint/2010/main" val="108754821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RegExp</a:t>
            </a:r>
            <a:r>
              <a:rPr lang="zh-CN" altLang="en-US" dirty="0" smtClean="0"/>
              <a:t>类型</a:t>
            </a:r>
            <a:endParaRPr lang="zh-CN" altLang="en-US" dirty="0"/>
          </a:p>
        </p:txBody>
      </p:sp>
      <p:sp>
        <p:nvSpPr>
          <p:cNvPr id="3" name="内容占位符 2"/>
          <p:cNvSpPr>
            <a:spLocks noGrp="1"/>
          </p:cNvSpPr>
          <p:nvPr>
            <p:ph idx="1"/>
          </p:nvPr>
        </p:nvSpPr>
        <p:spPr>
          <a:xfrm>
            <a:off x="1137939" y="1905000"/>
            <a:ext cx="10363200" cy="4114800"/>
          </a:xfrm>
        </p:spPr>
        <p:txBody>
          <a:bodyPr/>
          <a:lstStyle/>
          <a:p>
            <a:r>
              <a:rPr lang="zh-CN" altLang="en-US" dirty="0" smtClean="0"/>
              <a:t>用于模式匹配的</a:t>
            </a:r>
            <a:r>
              <a:rPr lang="en-US" altLang="zh-CN" dirty="0" smtClean="0"/>
              <a:t>String</a:t>
            </a:r>
            <a:r>
              <a:rPr lang="zh-CN" altLang="en-US" dirty="0" smtClean="0"/>
              <a:t>方法</a:t>
            </a:r>
            <a:endParaRPr lang="en-US" altLang="zh-CN" dirty="0" smtClean="0"/>
          </a:p>
          <a:p>
            <a:pPr lvl="1"/>
            <a:r>
              <a:rPr lang="en-US" altLang="zh-CN" dirty="0" err="1" smtClean="0"/>
              <a:t>str.search</a:t>
            </a:r>
            <a:r>
              <a:rPr lang="en-US" altLang="zh-CN" dirty="0" smtClean="0"/>
              <a:t>(re)</a:t>
            </a:r>
          </a:p>
          <a:p>
            <a:pPr lvl="2"/>
            <a:r>
              <a:rPr lang="zh-CN" altLang="en-US" dirty="0" smtClean="0"/>
              <a:t>如找到匹配</a:t>
            </a:r>
            <a:r>
              <a:rPr lang="en-US" altLang="zh-CN" dirty="0" smtClean="0"/>
              <a:t>re</a:t>
            </a:r>
            <a:r>
              <a:rPr lang="zh-CN" altLang="en-US" dirty="0" smtClean="0"/>
              <a:t>的字串，返回起始位置；否则返回</a:t>
            </a:r>
            <a:r>
              <a:rPr lang="en-US" altLang="zh-CN" dirty="0" smtClean="0"/>
              <a:t>-1</a:t>
            </a:r>
          </a:p>
          <a:p>
            <a:pPr lvl="2"/>
            <a:r>
              <a:rPr lang="zh-CN" altLang="en-US" dirty="0"/>
              <a:t>不</a:t>
            </a:r>
            <a:r>
              <a:rPr lang="zh-CN" altLang="en-US" dirty="0" smtClean="0"/>
              <a:t>做全局匹配</a:t>
            </a:r>
            <a:endParaRPr lang="en-US" altLang="zh-CN" dirty="0" smtClean="0"/>
          </a:p>
          <a:p>
            <a:pPr lvl="2"/>
            <a:r>
              <a:rPr lang="en-US" altLang="zh-CN" dirty="0" smtClean="0">
                <a:hlinkClick r:id="rId2" action="ppaction://hlinkfile"/>
              </a:rPr>
              <a:t>example</a:t>
            </a:r>
            <a:endParaRPr lang="en-US" altLang="zh-CN" dirty="0" smtClean="0"/>
          </a:p>
          <a:p>
            <a:pPr lvl="1"/>
            <a:r>
              <a:rPr lang="en-US" altLang="zh-CN" dirty="0" err="1" smtClean="0"/>
              <a:t>str.replace</a:t>
            </a:r>
            <a:r>
              <a:rPr lang="en-US" altLang="zh-CN" dirty="0" smtClean="0"/>
              <a:t>(re,str1)</a:t>
            </a:r>
          </a:p>
          <a:p>
            <a:pPr lvl="2"/>
            <a:r>
              <a:rPr lang="zh-CN" altLang="en-US" dirty="0" smtClean="0"/>
              <a:t>对</a:t>
            </a:r>
            <a:r>
              <a:rPr lang="en-US" altLang="zh-CN" dirty="0" err="1" smtClean="0"/>
              <a:t>str</a:t>
            </a:r>
            <a:r>
              <a:rPr lang="zh-CN" altLang="en-US" dirty="0" smtClean="0"/>
              <a:t>中匹配</a:t>
            </a:r>
            <a:r>
              <a:rPr lang="en-US" altLang="zh-CN" dirty="0" smtClean="0"/>
              <a:t>re</a:t>
            </a:r>
            <a:r>
              <a:rPr lang="zh-CN" altLang="en-US" dirty="0" smtClean="0"/>
              <a:t>的字串用</a:t>
            </a:r>
            <a:r>
              <a:rPr lang="en-US" altLang="zh-CN" dirty="0" smtClean="0"/>
              <a:t>str1</a:t>
            </a:r>
            <a:r>
              <a:rPr lang="zh-CN" altLang="en-US" dirty="0" smtClean="0"/>
              <a:t>代替</a:t>
            </a:r>
            <a:endParaRPr lang="en-US" altLang="zh-CN" dirty="0" smtClean="0"/>
          </a:p>
          <a:p>
            <a:pPr lvl="2"/>
            <a:r>
              <a:rPr lang="zh-CN" altLang="en-US" dirty="0" smtClean="0"/>
              <a:t>可以根据</a:t>
            </a:r>
            <a:r>
              <a:rPr lang="en-US" altLang="zh-CN" dirty="0" smtClean="0"/>
              <a:t>re</a:t>
            </a:r>
            <a:r>
              <a:rPr lang="zh-CN" altLang="en-US" dirty="0" smtClean="0"/>
              <a:t>的修饰符选择是否做全局匹配</a:t>
            </a:r>
            <a:endParaRPr lang="en-US" altLang="zh-CN" dirty="0" smtClean="0"/>
          </a:p>
          <a:p>
            <a:pPr lvl="2"/>
            <a:r>
              <a:rPr lang="zh-CN" altLang="en-US" dirty="0" smtClean="0"/>
              <a:t>还可以做更复杂的子表达式匹配</a:t>
            </a:r>
            <a:endParaRPr lang="en-US" altLang="zh-CN" dirty="0" smtClean="0"/>
          </a:p>
          <a:p>
            <a:pPr lvl="2"/>
            <a:r>
              <a:rPr lang="en-US" altLang="zh-CN" dirty="0">
                <a:hlinkClick r:id="rId3" action="ppaction://hlinkfile"/>
              </a:rPr>
              <a:t>example</a:t>
            </a:r>
            <a:endParaRPr lang="zh-CN" altLang="en-US" dirty="0"/>
          </a:p>
        </p:txBody>
      </p:sp>
      <p:pic>
        <p:nvPicPr>
          <p:cNvPr id="4" name="图片 3"/>
          <p:cNvPicPr>
            <a:picLocks noChangeAspect="1"/>
          </p:cNvPicPr>
          <p:nvPr/>
        </p:nvPicPr>
        <p:blipFill>
          <a:blip r:embed="rId4"/>
          <a:stretch>
            <a:fillRect/>
          </a:stretch>
        </p:blipFill>
        <p:spPr>
          <a:xfrm>
            <a:off x="8040216" y="1905000"/>
            <a:ext cx="3573826" cy="947936"/>
          </a:xfrm>
          <a:prstGeom prst="rect">
            <a:avLst/>
          </a:prstGeom>
        </p:spPr>
      </p:pic>
      <p:pic>
        <p:nvPicPr>
          <p:cNvPr id="6" name="图片 5"/>
          <p:cNvPicPr>
            <a:picLocks noChangeAspect="1"/>
          </p:cNvPicPr>
          <p:nvPr/>
        </p:nvPicPr>
        <p:blipFill>
          <a:blip r:embed="rId5"/>
          <a:stretch>
            <a:fillRect/>
          </a:stretch>
        </p:blipFill>
        <p:spPr>
          <a:xfrm>
            <a:off x="8039992" y="3882807"/>
            <a:ext cx="3578664" cy="1418401"/>
          </a:xfrm>
          <a:prstGeom prst="rect">
            <a:avLst/>
          </a:prstGeom>
        </p:spPr>
      </p:pic>
    </p:spTree>
    <p:extLst>
      <p:ext uri="{BB962C8B-B14F-4D97-AF65-F5344CB8AC3E}">
        <p14:creationId xmlns:p14="http://schemas.microsoft.com/office/powerpoint/2010/main" val="358677766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RegExp</a:t>
            </a:r>
            <a:r>
              <a:rPr lang="zh-CN" altLang="en-US" dirty="0"/>
              <a:t>类型</a:t>
            </a:r>
          </a:p>
        </p:txBody>
      </p:sp>
      <p:sp>
        <p:nvSpPr>
          <p:cNvPr id="3" name="内容占位符 2"/>
          <p:cNvSpPr>
            <a:spLocks noGrp="1"/>
          </p:cNvSpPr>
          <p:nvPr>
            <p:ph idx="1"/>
          </p:nvPr>
        </p:nvSpPr>
        <p:spPr/>
        <p:txBody>
          <a:bodyPr/>
          <a:lstStyle/>
          <a:p>
            <a:r>
              <a:rPr lang="zh-CN" altLang="en-US" dirty="0"/>
              <a:t>用于模式匹配的</a:t>
            </a:r>
            <a:r>
              <a:rPr lang="en-US" altLang="zh-CN" dirty="0"/>
              <a:t>String</a:t>
            </a:r>
            <a:r>
              <a:rPr lang="zh-CN" altLang="en-US" dirty="0"/>
              <a:t>方法</a:t>
            </a:r>
            <a:endParaRPr lang="en-US" altLang="zh-CN" dirty="0"/>
          </a:p>
          <a:p>
            <a:pPr lvl="1"/>
            <a:r>
              <a:rPr lang="en-US" altLang="zh-CN" dirty="0" err="1" smtClean="0"/>
              <a:t>str.match</a:t>
            </a:r>
            <a:r>
              <a:rPr lang="en-US" altLang="zh-CN" dirty="0" smtClean="0"/>
              <a:t>(re)</a:t>
            </a:r>
          </a:p>
          <a:p>
            <a:pPr lvl="2"/>
            <a:r>
              <a:rPr lang="zh-CN" altLang="en-US" dirty="0" smtClean="0"/>
              <a:t>返回</a:t>
            </a:r>
            <a:r>
              <a:rPr lang="en-US" altLang="zh-CN" dirty="0" err="1" smtClean="0"/>
              <a:t>str</a:t>
            </a:r>
            <a:r>
              <a:rPr lang="zh-CN" altLang="en-US" dirty="0" smtClean="0"/>
              <a:t>匹配</a:t>
            </a:r>
            <a:r>
              <a:rPr lang="en-US" altLang="zh-CN" dirty="0" smtClean="0"/>
              <a:t>re</a:t>
            </a:r>
            <a:r>
              <a:rPr lang="zh-CN" altLang="en-US" dirty="0" smtClean="0"/>
              <a:t>结果的数组</a:t>
            </a:r>
            <a:endParaRPr lang="en-US" altLang="zh-CN" dirty="0" smtClean="0"/>
          </a:p>
          <a:p>
            <a:pPr lvl="2"/>
            <a:r>
              <a:rPr lang="zh-CN" altLang="en-US" dirty="0" smtClean="0"/>
              <a:t>根据</a:t>
            </a:r>
            <a:r>
              <a:rPr lang="en-US" altLang="zh-CN" dirty="0" smtClean="0"/>
              <a:t>re</a:t>
            </a:r>
            <a:r>
              <a:rPr lang="zh-CN" altLang="en-US" dirty="0" smtClean="0"/>
              <a:t>修饰符看是否全局匹配</a:t>
            </a:r>
            <a:endParaRPr lang="en-US" altLang="zh-CN" dirty="0" smtClean="0"/>
          </a:p>
          <a:p>
            <a:pPr lvl="2"/>
            <a:r>
              <a:rPr lang="en-US" altLang="zh-CN" dirty="0" smtClean="0">
                <a:hlinkClick r:id="rId3" action="ppaction://hlinkfile"/>
              </a:rPr>
              <a:t>example</a:t>
            </a:r>
            <a:endParaRPr lang="en-US" altLang="zh-CN" dirty="0" smtClean="0"/>
          </a:p>
          <a:p>
            <a:pPr lvl="1"/>
            <a:r>
              <a:rPr lang="en-US" altLang="zh-CN" dirty="0" err="1" smtClean="0"/>
              <a:t>str.split</a:t>
            </a:r>
            <a:r>
              <a:rPr lang="en-US" altLang="zh-CN" dirty="0" smtClean="0"/>
              <a:t>(re)</a:t>
            </a:r>
          </a:p>
          <a:p>
            <a:pPr lvl="2"/>
            <a:r>
              <a:rPr lang="zh-CN" altLang="en-US" dirty="0" smtClean="0"/>
              <a:t>根据</a:t>
            </a:r>
            <a:r>
              <a:rPr lang="en-US" altLang="zh-CN" dirty="0" smtClean="0"/>
              <a:t>re</a:t>
            </a:r>
            <a:r>
              <a:rPr lang="zh-CN" altLang="en-US" dirty="0" smtClean="0"/>
              <a:t>模式将</a:t>
            </a:r>
            <a:r>
              <a:rPr lang="en-US" altLang="zh-CN" dirty="0" err="1" smtClean="0"/>
              <a:t>str</a:t>
            </a:r>
            <a:r>
              <a:rPr lang="zh-CN" altLang="en-US" dirty="0" smtClean="0"/>
              <a:t>拆分为数组返回</a:t>
            </a:r>
            <a:endParaRPr lang="en-US" altLang="zh-CN" dirty="0" smtClean="0"/>
          </a:p>
          <a:p>
            <a:pPr lvl="2"/>
            <a:r>
              <a:rPr lang="en-US" altLang="zh-CN" dirty="0">
                <a:hlinkClick r:id="rId4" action="ppaction://hlinkfile"/>
              </a:rPr>
              <a:t>example</a:t>
            </a:r>
            <a:endParaRPr lang="zh-CN" altLang="en-US" dirty="0"/>
          </a:p>
        </p:txBody>
      </p:sp>
      <p:pic>
        <p:nvPicPr>
          <p:cNvPr id="4" name="图片 3"/>
          <p:cNvPicPr>
            <a:picLocks noChangeAspect="1"/>
          </p:cNvPicPr>
          <p:nvPr/>
        </p:nvPicPr>
        <p:blipFill>
          <a:blip r:embed="rId5"/>
          <a:stretch>
            <a:fillRect/>
          </a:stretch>
        </p:blipFill>
        <p:spPr>
          <a:xfrm>
            <a:off x="6456040" y="1905000"/>
            <a:ext cx="4946830" cy="1163960"/>
          </a:xfrm>
          <a:prstGeom prst="rect">
            <a:avLst/>
          </a:prstGeom>
        </p:spPr>
      </p:pic>
      <p:pic>
        <p:nvPicPr>
          <p:cNvPr id="5" name="图片 4"/>
          <p:cNvPicPr>
            <a:picLocks noChangeAspect="1"/>
          </p:cNvPicPr>
          <p:nvPr/>
        </p:nvPicPr>
        <p:blipFill>
          <a:blip r:embed="rId6"/>
          <a:stretch>
            <a:fillRect/>
          </a:stretch>
        </p:blipFill>
        <p:spPr>
          <a:xfrm>
            <a:off x="6456040" y="3978605"/>
            <a:ext cx="4946830" cy="1131549"/>
          </a:xfrm>
          <a:prstGeom prst="rect">
            <a:avLst/>
          </a:prstGeom>
        </p:spPr>
      </p:pic>
    </p:spTree>
    <p:extLst>
      <p:ext uri="{BB962C8B-B14F-4D97-AF65-F5344CB8AC3E}">
        <p14:creationId xmlns:p14="http://schemas.microsoft.com/office/powerpoint/2010/main" val="213465379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内建对象</a:t>
            </a:r>
            <a:endParaRPr lang="zh-CN" altLang="en-US" dirty="0"/>
          </a:p>
        </p:txBody>
      </p:sp>
      <p:sp>
        <p:nvSpPr>
          <p:cNvPr id="3" name="内容占位符 2"/>
          <p:cNvSpPr>
            <a:spLocks noGrp="1"/>
          </p:cNvSpPr>
          <p:nvPr>
            <p:ph idx="1"/>
          </p:nvPr>
        </p:nvSpPr>
        <p:spPr/>
        <p:txBody>
          <a:bodyPr/>
          <a:lstStyle/>
          <a:p>
            <a:r>
              <a:rPr lang="zh-CN" altLang="en-US" dirty="0"/>
              <a:t>内建对象是由</a:t>
            </a:r>
            <a:r>
              <a:rPr lang="en-US" altLang="zh-CN" dirty="0" err="1"/>
              <a:t>ECMAScript</a:t>
            </a:r>
            <a:r>
              <a:rPr lang="zh-CN" altLang="en-US" dirty="0"/>
              <a:t>实现提供的，不依赖于宿主环境的对象</a:t>
            </a:r>
          </a:p>
          <a:p>
            <a:pPr lvl="1"/>
            <a:r>
              <a:rPr lang="zh-CN" altLang="en-US" dirty="0"/>
              <a:t>这些对象在</a:t>
            </a:r>
            <a:r>
              <a:rPr lang="en-US" altLang="zh-CN" dirty="0" err="1"/>
              <a:t>ECMAScript</a:t>
            </a:r>
            <a:r>
              <a:rPr lang="zh-CN" altLang="en-US" dirty="0"/>
              <a:t>程序执行前就存在了，开发人员不必显式实例化它们</a:t>
            </a:r>
          </a:p>
          <a:p>
            <a:pPr lvl="1"/>
            <a:r>
              <a:rPr lang="zh-CN" altLang="en-US" dirty="0"/>
              <a:t>这些对象是全局对象</a:t>
            </a:r>
          </a:p>
          <a:p>
            <a:pPr lvl="1"/>
            <a:r>
              <a:rPr lang="zh-CN" altLang="en-US" dirty="0"/>
              <a:t>这些对象没有提供构造函数方法</a:t>
            </a:r>
          </a:p>
          <a:p>
            <a:r>
              <a:rPr lang="zh-CN" altLang="en-US" dirty="0"/>
              <a:t>内建对象包括</a:t>
            </a:r>
            <a:r>
              <a:rPr lang="en-US" altLang="zh-CN" dirty="0" smtClean="0"/>
              <a:t>Global</a:t>
            </a:r>
            <a:r>
              <a:rPr lang="zh-CN" altLang="en-US" dirty="0" smtClean="0"/>
              <a:t>、</a:t>
            </a:r>
            <a:r>
              <a:rPr lang="en-US" altLang="zh-CN" dirty="0" smtClean="0"/>
              <a:t>Math</a:t>
            </a:r>
            <a:r>
              <a:rPr lang="zh-CN" altLang="en-US" dirty="0" smtClean="0"/>
              <a:t>、</a:t>
            </a:r>
            <a:r>
              <a:rPr lang="en-US" altLang="zh-CN" dirty="0" smtClean="0"/>
              <a:t>JSON</a:t>
            </a:r>
            <a:r>
              <a:rPr lang="zh-CN" altLang="en-US" dirty="0" smtClean="0"/>
              <a:t>和</a:t>
            </a:r>
            <a:r>
              <a:rPr lang="en-US" altLang="zh-CN" dirty="0" smtClean="0"/>
              <a:t>Reflect</a:t>
            </a:r>
            <a:r>
              <a:rPr lang="zh-CN" altLang="en-US" dirty="0" smtClean="0"/>
              <a:t>对象等</a:t>
            </a:r>
            <a:endParaRPr lang="zh-CN" altLang="en-US" dirty="0"/>
          </a:p>
          <a:p>
            <a:pPr lvl="1"/>
            <a:r>
              <a:rPr lang="en-US" altLang="zh-CN" dirty="0" smtClean="0"/>
              <a:t>Math</a:t>
            </a:r>
            <a:r>
              <a:rPr lang="zh-CN" altLang="en-US" dirty="0" smtClean="0"/>
              <a:t>对象为数学公式和信息提供了属性和方法</a:t>
            </a:r>
            <a:endParaRPr lang="en-US" altLang="zh-CN" dirty="0" smtClean="0"/>
          </a:p>
          <a:p>
            <a:pPr lvl="1"/>
            <a:endParaRPr lang="zh-CN" altLang="en-US" dirty="0"/>
          </a:p>
        </p:txBody>
      </p:sp>
    </p:spTree>
    <p:extLst>
      <p:ext uri="{BB962C8B-B14F-4D97-AF65-F5344CB8AC3E}">
        <p14:creationId xmlns:p14="http://schemas.microsoft.com/office/powerpoint/2010/main" val="26819390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a:t>
            </a:r>
            <a:r>
              <a:rPr lang="zh-CN" altLang="en-US" dirty="0"/>
              <a:t>简介</a:t>
            </a:r>
          </a:p>
        </p:txBody>
      </p:sp>
      <p:sp>
        <p:nvSpPr>
          <p:cNvPr id="3" name="内容占位符 2"/>
          <p:cNvSpPr>
            <a:spLocks noGrp="1"/>
          </p:cNvSpPr>
          <p:nvPr>
            <p:ph idx="1"/>
          </p:nvPr>
        </p:nvSpPr>
        <p:spPr/>
        <p:txBody>
          <a:bodyPr/>
          <a:lstStyle/>
          <a:p>
            <a:r>
              <a:rPr lang="zh-CN" altLang="en-US" dirty="0" smtClean="0"/>
              <a:t>结合了命令式语言和说明式语言特性的语言</a:t>
            </a:r>
            <a:endParaRPr lang="en-US" altLang="zh-CN" dirty="0" smtClean="0"/>
          </a:p>
          <a:p>
            <a:r>
              <a:rPr lang="zh-CN" altLang="en-US" dirty="0"/>
              <a:t>混合了面向对象和函数式编程两种范式的语言</a:t>
            </a:r>
          </a:p>
          <a:p>
            <a:r>
              <a:rPr lang="zh-CN" altLang="en-US" dirty="0" smtClean="0"/>
              <a:t>是动态和动态类型语言</a:t>
            </a:r>
            <a:endParaRPr lang="en-US" altLang="zh-CN" dirty="0" smtClean="0"/>
          </a:p>
          <a:p>
            <a:r>
              <a:rPr lang="zh-CN" altLang="en-US" dirty="0"/>
              <a:t>第一个主流的</a:t>
            </a:r>
            <a:r>
              <a:rPr lang="en-US" altLang="zh-CN" dirty="0"/>
              <a:t>Lambda</a:t>
            </a:r>
            <a:r>
              <a:rPr lang="zh-CN" altLang="en-US" dirty="0"/>
              <a:t>语言</a:t>
            </a:r>
            <a:endParaRPr lang="en-US" altLang="zh-CN" dirty="0"/>
          </a:p>
          <a:p>
            <a:r>
              <a:rPr lang="zh-CN" altLang="en-US" dirty="0" smtClean="0"/>
              <a:t>是面向对象语言</a:t>
            </a:r>
            <a:endParaRPr lang="zh-CN" altLang="en-US" dirty="0"/>
          </a:p>
        </p:txBody>
      </p:sp>
    </p:spTree>
    <p:extLst>
      <p:ext uri="{BB962C8B-B14F-4D97-AF65-F5344CB8AC3E}">
        <p14:creationId xmlns:p14="http://schemas.microsoft.com/office/powerpoint/2010/main" val="191933277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Global</a:t>
            </a:r>
            <a:r>
              <a:rPr lang="zh-CN" altLang="en-US" dirty="0" smtClean="0"/>
              <a:t>对象</a:t>
            </a:r>
            <a:endParaRPr lang="zh-CN" altLang="en-US" dirty="0"/>
          </a:p>
        </p:txBody>
      </p:sp>
      <p:sp>
        <p:nvSpPr>
          <p:cNvPr id="3" name="内容占位符 2"/>
          <p:cNvSpPr>
            <a:spLocks noGrp="1"/>
          </p:cNvSpPr>
          <p:nvPr>
            <p:ph idx="1"/>
          </p:nvPr>
        </p:nvSpPr>
        <p:spPr/>
        <p:txBody>
          <a:bodyPr/>
          <a:lstStyle/>
          <a:p>
            <a:r>
              <a:rPr lang="zh-CN" altLang="en-US" dirty="0" smtClean="0"/>
              <a:t>终极兜底对象</a:t>
            </a:r>
            <a:endParaRPr lang="en-US" altLang="zh-CN" dirty="0" smtClean="0"/>
          </a:p>
          <a:p>
            <a:pPr lvl="1"/>
            <a:r>
              <a:rPr lang="zh-CN" altLang="en-US" dirty="0"/>
              <a:t>不</a:t>
            </a:r>
            <a:r>
              <a:rPr lang="zh-CN" altLang="en-US" dirty="0" smtClean="0"/>
              <a:t>属于其他对象的属性和方法都属于</a:t>
            </a:r>
            <a:r>
              <a:rPr lang="en-US" altLang="zh-CN" dirty="0" smtClean="0"/>
              <a:t>Global</a:t>
            </a:r>
            <a:r>
              <a:rPr lang="zh-CN" altLang="en-US" dirty="0" smtClean="0"/>
              <a:t>对象</a:t>
            </a:r>
            <a:endParaRPr lang="en-US" altLang="zh-CN" dirty="0" smtClean="0"/>
          </a:p>
          <a:p>
            <a:pPr lvl="1"/>
            <a:r>
              <a:rPr lang="zh-CN" altLang="en-US" dirty="0" smtClean="0"/>
              <a:t>所有全局变量和函数都是</a:t>
            </a:r>
            <a:r>
              <a:rPr lang="en-US" altLang="zh-CN" dirty="0" smtClean="0"/>
              <a:t>Global</a:t>
            </a:r>
            <a:r>
              <a:rPr lang="zh-CN" altLang="en-US" dirty="0" smtClean="0"/>
              <a:t>对象的属性和函数</a:t>
            </a:r>
            <a:endParaRPr lang="en-US" altLang="zh-CN" dirty="0" smtClean="0"/>
          </a:p>
          <a:p>
            <a:r>
              <a:rPr lang="zh-CN" altLang="en-US" dirty="0" smtClean="0"/>
              <a:t>数值相关若干属性和函数</a:t>
            </a:r>
            <a:endParaRPr lang="en-US" altLang="zh-CN" dirty="0" smtClean="0"/>
          </a:p>
          <a:p>
            <a:pPr lvl="1"/>
            <a:r>
              <a:rPr lang="en-US" altLang="zh-CN" dirty="0" err="1" smtClean="0"/>
              <a:t>NaN</a:t>
            </a:r>
            <a:r>
              <a:rPr lang="zh-CN" altLang="en-US" dirty="0" smtClean="0"/>
              <a:t>、</a:t>
            </a:r>
            <a:r>
              <a:rPr lang="en-US" altLang="zh-CN" dirty="0" smtClean="0"/>
              <a:t>Infinity</a:t>
            </a:r>
          </a:p>
          <a:p>
            <a:pPr lvl="1"/>
            <a:r>
              <a:rPr lang="en-US" altLang="zh-CN" dirty="0" err="1" smtClean="0"/>
              <a:t>isNaN</a:t>
            </a:r>
            <a:r>
              <a:rPr lang="zh-CN" altLang="en-US" dirty="0" smtClean="0"/>
              <a:t>、</a:t>
            </a:r>
            <a:r>
              <a:rPr lang="en-US" altLang="zh-CN" dirty="0" err="1" smtClean="0"/>
              <a:t>parseInt</a:t>
            </a:r>
            <a:r>
              <a:rPr lang="zh-CN" altLang="en-US" dirty="0" smtClean="0"/>
              <a:t>、</a:t>
            </a:r>
            <a:r>
              <a:rPr lang="en-US" altLang="zh-CN" dirty="0" err="1" smtClean="0"/>
              <a:t>parseFloat</a:t>
            </a:r>
            <a:endParaRPr lang="en-US" altLang="zh-CN" dirty="0" smtClean="0"/>
          </a:p>
          <a:p>
            <a:r>
              <a:rPr lang="zh-CN" altLang="en-US" dirty="0" smtClean="0"/>
              <a:t>各个类型构造函数</a:t>
            </a:r>
            <a:endParaRPr lang="en-US" altLang="zh-CN" dirty="0" smtClean="0"/>
          </a:p>
          <a:p>
            <a:pPr lvl="1"/>
            <a:r>
              <a:rPr lang="en-US" altLang="zh-CN" dirty="0" smtClean="0"/>
              <a:t>Object</a:t>
            </a:r>
            <a:r>
              <a:rPr lang="zh-CN" altLang="en-US" dirty="0" smtClean="0"/>
              <a:t>、</a:t>
            </a:r>
            <a:r>
              <a:rPr lang="en-US" altLang="zh-CN" dirty="0" smtClean="0"/>
              <a:t>Boolean</a:t>
            </a:r>
            <a:r>
              <a:rPr lang="zh-CN" altLang="en-US" dirty="0" smtClean="0"/>
              <a:t>、</a:t>
            </a:r>
            <a:r>
              <a:rPr lang="en-US" altLang="zh-CN" dirty="0" smtClean="0"/>
              <a:t>Number</a:t>
            </a:r>
            <a:r>
              <a:rPr lang="zh-CN" altLang="en-US" dirty="0" smtClean="0"/>
              <a:t>、</a:t>
            </a:r>
            <a:r>
              <a:rPr lang="en-US" altLang="zh-CN" dirty="0" smtClean="0"/>
              <a:t>String</a:t>
            </a:r>
            <a:r>
              <a:rPr lang="zh-CN" altLang="en-US" dirty="0" smtClean="0"/>
              <a:t>、</a:t>
            </a:r>
            <a:r>
              <a:rPr lang="en-US" altLang="zh-CN" dirty="0" smtClean="0"/>
              <a:t>Array</a:t>
            </a:r>
            <a:r>
              <a:rPr lang="zh-CN" altLang="en-US" dirty="0" smtClean="0"/>
              <a:t>、</a:t>
            </a:r>
            <a:r>
              <a:rPr lang="en-US" altLang="zh-CN" dirty="0" smtClean="0"/>
              <a:t>Function</a:t>
            </a:r>
            <a:r>
              <a:rPr lang="zh-CN" altLang="en-US" dirty="0" smtClean="0"/>
              <a:t>、</a:t>
            </a:r>
            <a:r>
              <a:rPr lang="en-US" altLang="zh-CN" dirty="0" smtClean="0"/>
              <a:t>Symbol</a:t>
            </a:r>
            <a:r>
              <a:rPr lang="zh-CN" altLang="en-US" dirty="0" smtClean="0"/>
              <a:t>等</a:t>
            </a:r>
            <a:endParaRPr lang="zh-CN" altLang="en-US" dirty="0"/>
          </a:p>
        </p:txBody>
      </p:sp>
    </p:spTree>
    <p:extLst>
      <p:ext uri="{BB962C8B-B14F-4D97-AF65-F5344CB8AC3E}">
        <p14:creationId xmlns:p14="http://schemas.microsoft.com/office/powerpoint/2010/main" val="9632579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a:t>
            </a:r>
            <a:r>
              <a:rPr lang="zh-CN" altLang="en-US" dirty="0"/>
              <a:t>对象</a:t>
            </a:r>
          </a:p>
        </p:txBody>
      </p:sp>
      <p:sp>
        <p:nvSpPr>
          <p:cNvPr id="3" name="内容占位符 2"/>
          <p:cNvSpPr>
            <a:spLocks noGrp="1"/>
          </p:cNvSpPr>
          <p:nvPr>
            <p:ph sz="half" idx="1"/>
          </p:nvPr>
        </p:nvSpPr>
        <p:spPr/>
        <p:txBody>
          <a:bodyPr/>
          <a:lstStyle/>
          <a:p>
            <a:r>
              <a:rPr lang="en-US" altLang="zh-CN" dirty="0" err="1" smtClean="0"/>
              <a:t>eval</a:t>
            </a:r>
            <a:r>
              <a:rPr lang="zh-CN" altLang="en-US" dirty="0" smtClean="0"/>
              <a:t>方法</a:t>
            </a:r>
            <a:endParaRPr lang="en-US" altLang="zh-CN" dirty="0" smtClean="0"/>
          </a:p>
          <a:p>
            <a:pPr lvl="1"/>
            <a:r>
              <a:rPr lang="zh-CN" altLang="en-US" dirty="0" smtClean="0"/>
              <a:t>相当于完整的</a:t>
            </a:r>
            <a:r>
              <a:rPr lang="en-US" altLang="zh-CN" dirty="0" smtClean="0"/>
              <a:t>JavaScript</a:t>
            </a:r>
            <a:r>
              <a:rPr lang="zh-CN" altLang="en-US" dirty="0" smtClean="0"/>
              <a:t>解释器</a:t>
            </a:r>
            <a:endParaRPr lang="en-US" altLang="zh-CN" dirty="0" smtClean="0"/>
          </a:p>
          <a:p>
            <a:pPr lvl="1"/>
            <a:r>
              <a:rPr lang="zh-CN" altLang="en-US" dirty="0"/>
              <a:t>最</a:t>
            </a:r>
            <a:r>
              <a:rPr lang="zh-CN" altLang="en-US" dirty="0" smtClean="0"/>
              <a:t>强大的函数，谨慎使用</a:t>
            </a:r>
            <a:endParaRPr lang="en-US" altLang="zh-CN" dirty="0" smtClean="0"/>
          </a:p>
          <a:p>
            <a:pPr lvl="1"/>
            <a:r>
              <a:rPr lang="en-US" altLang="zh-CN" dirty="0" smtClean="0">
                <a:hlinkClick r:id="rId2" action="ppaction://hlinkfile"/>
              </a:rPr>
              <a:t>example</a:t>
            </a:r>
            <a:endParaRPr lang="en-US" altLang="zh-CN" dirty="0" smtClean="0"/>
          </a:p>
        </p:txBody>
      </p:sp>
      <p:pic>
        <p:nvPicPr>
          <p:cNvPr id="5" name="内容占位符 4"/>
          <p:cNvPicPr>
            <a:picLocks noGrp="1" noChangeAspect="1"/>
          </p:cNvPicPr>
          <p:nvPr>
            <p:ph sz="half" idx="2"/>
          </p:nvPr>
        </p:nvPicPr>
        <p:blipFill>
          <a:blip r:embed="rId3"/>
          <a:stretch>
            <a:fillRect/>
          </a:stretch>
        </p:blipFill>
        <p:spPr>
          <a:xfrm>
            <a:off x="6312024" y="2348880"/>
            <a:ext cx="5080000" cy="1195014"/>
          </a:xfrm>
          <a:prstGeom prst="rect">
            <a:avLst/>
          </a:prstGeom>
        </p:spPr>
      </p:pic>
    </p:spTree>
    <p:extLst>
      <p:ext uri="{BB962C8B-B14F-4D97-AF65-F5344CB8AC3E}">
        <p14:creationId xmlns:p14="http://schemas.microsoft.com/office/powerpoint/2010/main" val="341215579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Global</a:t>
            </a:r>
            <a:r>
              <a:rPr lang="zh-CN" altLang="en-US" dirty="0"/>
              <a:t>对象</a:t>
            </a:r>
          </a:p>
        </p:txBody>
      </p:sp>
      <p:sp>
        <p:nvSpPr>
          <p:cNvPr id="3" name="内容占位符 2"/>
          <p:cNvSpPr>
            <a:spLocks noGrp="1"/>
          </p:cNvSpPr>
          <p:nvPr>
            <p:ph sz="half" idx="1"/>
          </p:nvPr>
        </p:nvSpPr>
        <p:spPr/>
        <p:txBody>
          <a:bodyPr/>
          <a:lstStyle/>
          <a:p>
            <a:r>
              <a:rPr lang="en-US" altLang="zh-CN" dirty="0"/>
              <a:t>Global</a:t>
            </a:r>
            <a:r>
              <a:rPr lang="zh-CN" altLang="en-US" dirty="0"/>
              <a:t>对象一般被实现为</a:t>
            </a:r>
            <a:r>
              <a:rPr lang="en-US" altLang="zh-CN" dirty="0"/>
              <a:t>window</a:t>
            </a:r>
            <a:r>
              <a:rPr lang="zh-CN" altLang="en-US" dirty="0"/>
              <a:t>对象的一部分</a:t>
            </a:r>
            <a:endParaRPr lang="en-US" altLang="zh-CN" dirty="0"/>
          </a:p>
          <a:p>
            <a:pPr lvl="1"/>
            <a:r>
              <a:rPr lang="zh-CN" altLang="en-US" dirty="0"/>
              <a:t>传统上，</a:t>
            </a:r>
            <a:r>
              <a:rPr lang="en-US" altLang="zh-CN" dirty="0" err="1"/>
              <a:t>var</a:t>
            </a:r>
            <a:r>
              <a:rPr lang="zh-CN" altLang="en-US" dirty="0"/>
              <a:t>声明的变量和</a:t>
            </a:r>
            <a:r>
              <a:rPr lang="en-US" altLang="zh-CN" dirty="0" err="1"/>
              <a:t>funciton</a:t>
            </a:r>
            <a:r>
              <a:rPr lang="zh-CN" altLang="en-US" dirty="0"/>
              <a:t>方式声明的函数会成为</a:t>
            </a:r>
            <a:r>
              <a:rPr lang="en-US" altLang="zh-CN" dirty="0"/>
              <a:t>window</a:t>
            </a:r>
            <a:r>
              <a:rPr lang="zh-CN" altLang="en-US" dirty="0"/>
              <a:t>对象的一部分，而</a:t>
            </a:r>
            <a:r>
              <a:rPr lang="en-US" altLang="zh-CN" dirty="0"/>
              <a:t>let</a:t>
            </a:r>
            <a:r>
              <a:rPr lang="zh-CN" altLang="en-US" dirty="0"/>
              <a:t>声明的变量则不会</a:t>
            </a:r>
          </a:p>
          <a:p>
            <a:pPr lvl="1"/>
            <a:r>
              <a:rPr lang="en-US" altLang="zh-CN" dirty="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304716"/>
            <a:ext cx="5080000" cy="3315368"/>
          </a:xfrm>
          <a:prstGeom prst="rect">
            <a:avLst/>
          </a:prstGeom>
        </p:spPr>
      </p:pic>
    </p:spTree>
    <p:extLst>
      <p:ext uri="{BB962C8B-B14F-4D97-AF65-F5344CB8AC3E}">
        <p14:creationId xmlns:p14="http://schemas.microsoft.com/office/powerpoint/2010/main" val="34873997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JSON</a:t>
            </a:r>
            <a:r>
              <a:rPr lang="zh-CN" altLang="en-US" dirty="0"/>
              <a:t>对象</a:t>
            </a:r>
          </a:p>
        </p:txBody>
      </p:sp>
      <p:sp>
        <p:nvSpPr>
          <p:cNvPr id="3" name="内容占位符 2"/>
          <p:cNvSpPr>
            <a:spLocks noGrp="1"/>
          </p:cNvSpPr>
          <p:nvPr>
            <p:ph idx="1"/>
          </p:nvPr>
        </p:nvSpPr>
        <p:spPr/>
        <p:txBody>
          <a:bodyPr/>
          <a:lstStyle/>
          <a:p>
            <a:r>
              <a:rPr lang="en-US" altLang="zh-CN" dirty="0" smtClean="0"/>
              <a:t>JavaScript Object Notation</a:t>
            </a:r>
            <a:r>
              <a:rPr lang="zh-CN" altLang="en-US" dirty="0" smtClean="0"/>
              <a:t>，</a:t>
            </a:r>
            <a:r>
              <a:rPr lang="en-US" altLang="zh-CN" dirty="0" smtClean="0"/>
              <a:t>JavaScript</a:t>
            </a:r>
            <a:r>
              <a:rPr lang="zh-CN" altLang="en-US" dirty="0" smtClean="0"/>
              <a:t>对象表示法</a:t>
            </a:r>
            <a:endParaRPr lang="en-US" altLang="zh-CN" dirty="0" smtClean="0"/>
          </a:p>
          <a:p>
            <a:pPr lvl="1"/>
            <a:r>
              <a:rPr lang="en-US" altLang="zh-CN" dirty="0" smtClean="0"/>
              <a:t>JavaScript</a:t>
            </a:r>
            <a:r>
              <a:rPr lang="zh-CN" altLang="en-US" dirty="0" smtClean="0"/>
              <a:t>的一个严格子集，利用</a:t>
            </a:r>
            <a:r>
              <a:rPr lang="en-US" altLang="zh-CN" dirty="0" smtClean="0"/>
              <a:t>JavaScript</a:t>
            </a:r>
            <a:r>
              <a:rPr lang="zh-CN" altLang="en-US" dirty="0" smtClean="0"/>
              <a:t>的一些模式来表示结构化数据</a:t>
            </a:r>
            <a:endParaRPr lang="en-US" altLang="zh-CN" dirty="0" smtClean="0"/>
          </a:p>
          <a:p>
            <a:pPr lvl="1"/>
            <a:r>
              <a:rPr lang="zh-CN" altLang="en-US" dirty="0" smtClean="0"/>
              <a:t>是一种数据格式，而不是编程语言</a:t>
            </a:r>
            <a:endParaRPr lang="en-US" altLang="zh-CN" dirty="0" smtClean="0"/>
          </a:p>
          <a:p>
            <a:pPr lvl="1"/>
            <a:r>
              <a:rPr lang="zh-CN" altLang="en-US" dirty="0" smtClean="0"/>
              <a:t>可用于</a:t>
            </a:r>
            <a:r>
              <a:rPr lang="en-US" altLang="zh-CN" dirty="0" smtClean="0"/>
              <a:t>JavaScript</a:t>
            </a:r>
            <a:r>
              <a:rPr lang="zh-CN" altLang="en-US" dirty="0" smtClean="0"/>
              <a:t>对象的序列化</a:t>
            </a:r>
            <a:endParaRPr lang="en-US" altLang="zh-CN" dirty="0" smtClean="0"/>
          </a:p>
          <a:p>
            <a:pPr lvl="1"/>
            <a:r>
              <a:rPr lang="en-US" altLang="zh-CN" dirty="0" smtClean="0"/>
              <a:t>ES5</a:t>
            </a:r>
            <a:r>
              <a:rPr lang="zh-CN" altLang="en-US" dirty="0" smtClean="0"/>
              <a:t>中已成为基本类型，可以为任何对象指定</a:t>
            </a:r>
            <a:r>
              <a:rPr lang="en-US" altLang="zh-CN" dirty="0" err="1" smtClean="0"/>
              <a:t>toJSON</a:t>
            </a:r>
            <a:r>
              <a:rPr lang="en-US" altLang="zh-CN" dirty="0" smtClean="0"/>
              <a:t>()</a:t>
            </a:r>
            <a:r>
              <a:rPr lang="zh-CN" altLang="en-US" dirty="0" smtClean="0"/>
              <a:t>函数来指定序列化方式</a:t>
            </a:r>
            <a:endParaRPr lang="zh-CN" altLang="en-US" dirty="0"/>
          </a:p>
        </p:txBody>
      </p:sp>
    </p:spTree>
    <p:extLst>
      <p:ext uri="{BB962C8B-B14F-4D97-AF65-F5344CB8AC3E}">
        <p14:creationId xmlns:p14="http://schemas.microsoft.com/office/powerpoint/2010/main" val="265403241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JSON</a:t>
            </a:r>
            <a:r>
              <a:rPr lang="zh-CN" altLang="en-US" dirty="0"/>
              <a:t>对象</a:t>
            </a:r>
          </a:p>
        </p:txBody>
      </p:sp>
      <p:sp>
        <p:nvSpPr>
          <p:cNvPr id="3" name="内容占位符 2"/>
          <p:cNvSpPr>
            <a:spLocks noGrp="1"/>
          </p:cNvSpPr>
          <p:nvPr>
            <p:ph idx="1"/>
          </p:nvPr>
        </p:nvSpPr>
        <p:spPr/>
        <p:txBody>
          <a:bodyPr/>
          <a:lstStyle/>
          <a:p>
            <a:r>
              <a:rPr lang="zh-CN" altLang="en-US" dirty="0" smtClean="0"/>
              <a:t>语法可以表示三种类型的值</a:t>
            </a:r>
            <a:endParaRPr lang="en-US" altLang="zh-CN" dirty="0" smtClean="0"/>
          </a:p>
          <a:p>
            <a:pPr lvl="1"/>
            <a:r>
              <a:rPr lang="zh-CN" altLang="en-US" dirty="0"/>
              <a:t>简单</a:t>
            </a:r>
            <a:r>
              <a:rPr lang="zh-CN" altLang="en-US" dirty="0" smtClean="0"/>
              <a:t>值</a:t>
            </a:r>
            <a:endParaRPr lang="en-US" altLang="zh-CN" dirty="0" smtClean="0"/>
          </a:p>
          <a:p>
            <a:pPr lvl="2"/>
            <a:r>
              <a:rPr lang="en-US" altLang="zh-CN" dirty="0" smtClean="0"/>
              <a:t>null</a:t>
            </a:r>
            <a:r>
              <a:rPr lang="zh-CN" altLang="en-US" dirty="0" smtClean="0"/>
              <a:t>、布尔值、数字和字符串，不支持</a:t>
            </a:r>
            <a:r>
              <a:rPr lang="en-US" altLang="zh-CN" dirty="0" smtClean="0"/>
              <a:t>undefined</a:t>
            </a:r>
          </a:p>
          <a:p>
            <a:pPr lvl="2"/>
            <a:r>
              <a:rPr lang="zh-CN" altLang="en-US" dirty="0" smtClean="0"/>
              <a:t>字符串必须用双引号</a:t>
            </a:r>
            <a:r>
              <a:rPr lang="en-US" altLang="zh-CN" dirty="0" smtClean="0"/>
              <a:t>” ”</a:t>
            </a:r>
          </a:p>
          <a:p>
            <a:pPr lvl="1"/>
            <a:r>
              <a:rPr lang="zh-CN" altLang="en-US" dirty="0" smtClean="0"/>
              <a:t>对象：属性名值对，名字部分要加引号</a:t>
            </a:r>
            <a:endParaRPr lang="en-US" altLang="zh-CN" dirty="0" smtClean="0"/>
          </a:p>
          <a:p>
            <a:pPr lvl="1"/>
            <a:r>
              <a:rPr lang="zh-CN" altLang="en-US" dirty="0" smtClean="0"/>
              <a:t>数组</a:t>
            </a:r>
            <a:endParaRPr lang="en-US" altLang="zh-CN" dirty="0" smtClean="0"/>
          </a:p>
          <a:p>
            <a:pPr lvl="1"/>
            <a:r>
              <a:rPr lang="zh-CN" altLang="en-US" dirty="0"/>
              <a:t>不</a:t>
            </a:r>
            <a:r>
              <a:rPr lang="zh-CN" altLang="en-US" dirty="0" smtClean="0"/>
              <a:t>支持变量、函数和对象实例</a:t>
            </a:r>
            <a:endParaRPr lang="zh-CN" altLang="en-US" dirty="0"/>
          </a:p>
        </p:txBody>
      </p:sp>
    </p:spTree>
    <p:extLst>
      <p:ext uri="{BB962C8B-B14F-4D97-AF65-F5344CB8AC3E}">
        <p14:creationId xmlns:p14="http://schemas.microsoft.com/office/powerpoint/2010/main" val="994454902"/>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JSON</a:t>
            </a:r>
            <a:r>
              <a:rPr lang="zh-CN" altLang="en-US" dirty="0"/>
              <a:t>对象</a:t>
            </a:r>
          </a:p>
        </p:txBody>
      </p:sp>
      <p:sp>
        <p:nvSpPr>
          <p:cNvPr id="3" name="内容占位符 2"/>
          <p:cNvSpPr>
            <a:spLocks noGrp="1"/>
          </p:cNvSpPr>
          <p:nvPr>
            <p:ph idx="1"/>
          </p:nvPr>
        </p:nvSpPr>
        <p:spPr/>
        <p:txBody>
          <a:bodyPr/>
          <a:lstStyle/>
          <a:p>
            <a:pPr marL="0" indent="0">
              <a:buNone/>
            </a:pPr>
            <a:r>
              <a:rPr lang="en-US" altLang="zh-CN" dirty="0" smtClean="0"/>
              <a:t>{</a:t>
            </a:r>
          </a:p>
          <a:p>
            <a:pPr marL="0" indent="0">
              <a:buNone/>
            </a:pPr>
            <a:r>
              <a:rPr lang="en-US" altLang="zh-CN" dirty="0" smtClean="0"/>
              <a:t>	“name”:”</a:t>
            </a:r>
            <a:r>
              <a:rPr lang="en-US" altLang="zh-CN" dirty="0" err="1" smtClean="0"/>
              <a:t>zdl</a:t>
            </a:r>
            <a:r>
              <a:rPr lang="en-US" altLang="zh-CN" dirty="0" smtClean="0"/>
              <a:t>”,</a:t>
            </a:r>
          </a:p>
          <a:p>
            <a:pPr marL="0" indent="0">
              <a:buNone/>
            </a:pPr>
            <a:r>
              <a:rPr lang="en-US" altLang="zh-CN" dirty="0"/>
              <a:t>	</a:t>
            </a:r>
            <a:r>
              <a:rPr lang="en-US" altLang="zh-CN" dirty="0" smtClean="0"/>
              <a:t>“</a:t>
            </a:r>
            <a:r>
              <a:rPr lang="en-US" altLang="zh-CN" dirty="0" err="1" smtClean="0"/>
              <a:t>sclass</a:t>
            </a:r>
            <a:r>
              <a:rPr lang="en-US" altLang="zh-CN" dirty="0" smtClean="0"/>
              <a:t>”:[“</a:t>
            </a:r>
            <a:r>
              <a:rPr lang="en-US" altLang="zh-CN" dirty="0" err="1" smtClean="0"/>
              <a:t>web”,”java</a:t>
            </a:r>
            <a:r>
              <a:rPr lang="en-US" altLang="zh-CN" dirty="0" smtClean="0"/>
              <a:t>”],</a:t>
            </a:r>
          </a:p>
          <a:p>
            <a:pPr marL="0" indent="0">
              <a:buNone/>
            </a:pPr>
            <a:r>
              <a:rPr lang="en-US" altLang="zh-CN" dirty="0" smtClean="0"/>
              <a:t>	“school”:{</a:t>
            </a:r>
          </a:p>
          <a:p>
            <a:pPr marL="0" indent="0">
              <a:buNone/>
            </a:pPr>
            <a:r>
              <a:rPr lang="en-US" altLang="zh-CN" dirty="0"/>
              <a:t>	</a:t>
            </a:r>
            <a:r>
              <a:rPr lang="en-US" altLang="zh-CN" dirty="0" smtClean="0"/>
              <a:t>	“</a:t>
            </a:r>
            <a:r>
              <a:rPr lang="en-US" altLang="zh-CN" dirty="0" err="1" smtClean="0"/>
              <a:t>name”:”software</a:t>
            </a:r>
            <a:r>
              <a:rPr lang="en-US" altLang="zh-CN" dirty="0" smtClean="0"/>
              <a:t>”,</a:t>
            </a:r>
          </a:p>
          <a:p>
            <a:pPr marL="0" indent="0">
              <a:buNone/>
            </a:pPr>
            <a:r>
              <a:rPr lang="en-US" altLang="zh-CN" dirty="0"/>
              <a:t>	</a:t>
            </a:r>
            <a:r>
              <a:rPr lang="en-US" altLang="zh-CN" dirty="0" smtClean="0"/>
              <a:t>	“location”:”</a:t>
            </a:r>
            <a:r>
              <a:rPr lang="en-US" altLang="zh-CN" dirty="0" err="1" smtClean="0"/>
              <a:t>zhangjiang</a:t>
            </a:r>
            <a:r>
              <a:rPr lang="en-US" altLang="zh-CN" dirty="0" smtClean="0"/>
              <a:t>”</a:t>
            </a:r>
          </a:p>
          <a:p>
            <a:pPr marL="0" indent="0">
              <a:buNone/>
            </a:pPr>
            <a:r>
              <a:rPr lang="en-US" altLang="zh-CN" dirty="0"/>
              <a:t>	</a:t>
            </a:r>
            <a:r>
              <a:rPr lang="en-US" altLang="zh-CN" dirty="0" smtClean="0"/>
              <a:t>}</a:t>
            </a:r>
            <a:endParaRPr lang="en-US" altLang="zh-CN" dirty="0"/>
          </a:p>
          <a:p>
            <a:pPr marL="0" indent="0">
              <a:buNone/>
            </a:pPr>
            <a:r>
              <a:rPr lang="en-US" altLang="zh-CN" dirty="0" smtClean="0"/>
              <a:t>}</a:t>
            </a:r>
            <a:endParaRPr lang="zh-CN" altLang="en-US" dirty="0"/>
          </a:p>
        </p:txBody>
      </p:sp>
    </p:spTree>
    <p:extLst>
      <p:ext uri="{BB962C8B-B14F-4D97-AF65-F5344CB8AC3E}">
        <p14:creationId xmlns:p14="http://schemas.microsoft.com/office/powerpoint/2010/main" val="366373710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JSON</a:t>
            </a:r>
            <a:r>
              <a:rPr lang="zh-CN" altLang="en-US" dirty="0"/>
              <a:t>对象</a:t>
            </a:r>
          </a:p>
        </p:txBody>
      </p:sp>
      <p:sp>
        <p:nvSpPr>
          <p:cNvPr id="3" name="内容占位符 2"/>
          <p:cNvSpPr>
            <a:spLocks noGrp="1"/>
          </p:cNvSpPr>
          <p:nvPr>
            <p:ph sz="half" idx="1"/>
          </p:nvPr>
        </p:nvSpPr>
        <p:spPr/>
        <p:txBody>
          <a:bodyPr/>
          <a:lstStyle/>
          <a:p>
            <a:r>
              <a:rPr lang="en-US" altLang="zh-CN" dirty="0" smtClean="0"/>
              <a:t>JSON</a:t>
            </a:r>
            <a:r>
              <a:rPr lang="zh-CN" altLang="en-US" dirty="0" smtClean="0"/>
              <a:t>内置函数</a:t>
            </a:r>
            <a:endParaRPr lang="en-US" altLang="zh-CN" dirty="0" smtClean="0"/>
          </a:p>
          <a:p>
            <a:pPr lvl="1"/>
            <a:r>
              <a:rPr lang="en-US" altLang="zh-CN" dirty="0" err="1" smtClean="0"/>
              <a:t>JSON.stringify</a:t>
            </a:r>
            <a:r>
              <a:rPr lang="en-US" altLang="zh-CN" dirty="0" smtClean="0"/>
              <a:t>(</a:t>
            </a:r>
            <a:r>
              <a:rPr lang="en-US" altLang="zh-CN" dirty="0" err="1" smtClean="0"/>
              <a:t>o,func</a:t>
            </a:r>
            <a:r>
              <a:rPr lang="en-US" altLang="zh-CN" dirty="0" smtClean="0"/>
              <a:t>)</a:t>
            </a:r>
          </a:p>
          <a:p>
            <a:pPr lvl="2"/>
            <a:r>
              <a:rPr lang="zh-CN" altLang="en-US" dirty="0" smtClean="0"/>
              <a:t>将对象</a:t>
            </a:r>
            <a:r>
              <a:rPr lang="en-US" altLang="zh-CN" dirty="0" smtClean="0"/>
              <a:t>o</a:t>
            </a:r>
            <a:r>
              <a:rPr lang="zh-CN" altLang="en-US" dirty="0" smtClean="0"/>
              <a:t>序列化为</a:t>
            </a:r>
            <a:r>
              <a:rPr lang="en-US" altLang="zh-CN" dirty="0" err="1" smtClean="0"/>
              <a:t>json</a:t>
            </a:r>
            <a:r>
              <a:rPr lang="zh-CN" altLang="en-US" dirty="0" smtClean="0"/>
              <a:t>，可以通过参数或函数改变默认序列化方法</a:t>
            </a:r>
            <a:endParaRPr lang="en-US" altLang="zh-CN" dirty="0" smtClean="0"/>
          </a:p>
          <a:p>
            <a:pPr lvl="2"/>
            <a:r>
              <a:rPr lang="en-US" altLang="zh-CN" dirty="0" smtClean="0">
                <a:hlinkClick r:id="rId2" action="ppaction://hlinkfile"/>
              </a:rPr>
              <a:t>example</a:t>
            </a:r>
            <a:endParaRPr lang="en-US" altLang="zh-CN" dirty="0" smtClean="0"/>
          </a:p>
        </p:txBody>
      </p:sp>
      <p:pic>
        <p:nvPicPr>
          <p:cNvPr id="5" name="内容占位符 4"/>
          <p:cNvPicPr>
            <a:picLocks noGrp="1" noChangeAspect="1"/>
          </p:cNvPicPr>
          <p:nvPr>
            <p:ph sz="half" idx="2"/>
          </p:nvPr>
        </p:nvPicPr>
        <p:blipFill>
          <a:blip r:embed="rId3"/>
          <a:stretch>
            <a:fillRect/>
          </a:stretch>
        </p:blipFill>
        <p:spPr>
          <a:xfrm>
            <a:off x="6400800" y="2841886"/>
            <a:ext cx="5080000" cy="2241028"/>
          </a:xfrm>
          <a:prstGeom prst="rect">
            <a:avLst/>
          </a:prstGeom>
        </p:spPr>
      </p:pic>
    </p:spTree>
    <p:extLst>
      <p:ext uri="{BB962C8B-B14F-4D97-AF65-F5344CB8AC3E}">
        <p14:creationId xmlns:p14="http://schemas.microsoft.com/office/powerpoint/2010/main" val="135850907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JSON</a:t>
            </a:r>
            <a:r>
              <a:rPr lang="zh-CN" altLang="en-US" dirty="0"/>
              <a:t>对象</a:t>
            </a:r>
          </a:p>
        </p:txBody>
      </p:sp>
      <p:sp>
        <p:nvSpPr>
          <p:cNvPr id="4" name="内容占位符 3"/>
          <p:cNvSpPr>
            <a:spLocks noGrp="1"/>
          </p:cNvSpPr>
          <p:nvPr>
            <p:ph sz="half" idx="1"/>
          </p:nvPr>
        </p:nvSpPr>
        <p:spPr/>
        <p:txBody>
          <a:bodyPr/>
          <a:lstStyle/>
          <a:p>
            <a:r>
              <a:rPr lang="en-US" altLang="zh-CN" dirty="0"/>
              <a:t>JSON</a:t>
            </a:r>
            <a:r>
              <a:rPr lang="zh-CN" altLang="en-US" dirty="0"/>
              <a:t>内置函数</a:t>
            </a:r>
            <a:endParaRPr lang="en-US" altLang="zh-CN" dirty="0"/>
          </a:p>
          <a:p>
            <a:pPr lvl="1"/>
            <a:r>
              <a:rPr lang="en-US" altLang="zh-CN" dirty="0" err="1"/>
              <a:t>JSON.parse</a:t>
            </a:r>
            <a:r>
              <a:rPr lang="en-US" altLang="zh-CN" dirty="0"/>
              <a:t>(</a:t>
            </a:r>
            <a:r>
              <a:rPr lang="en-US" altLang="zh-CN" dirty="0" err="1"/>
              <a:t>json,func</a:t>
            </a:r>
            <a:r>
              <a:rPr lang="en-US" altLang="zh-CN" dirty="0"/>
              <a:t>)</a:t>
            </a:r>
          </a:p>
          <a:p>
            <a:pPr lvl="2"/>
            <a:r>
              <a:rPr lang="zh-CN" altLang="en-US" dirty="0"/>
              <a:t>将</a:t>
            </a:r>
            <a:r>
              <a:rPr lang="en-US" altLang="zh-CN" dirty="0" err="1"/>
              <a:t>json</a:t>
            </a:r>
            <a:r>
              <a:rPr lang="zh-CN" altLang="en-US" dirty="0"/>
              <a:t>还原为对象，可以通过参数或函数改变默认还原方法</a:t>
            </a:r>
            <a:endParaRPr lang="en-US" altLang="zh-CN" dirty="0"/>
          </a:p>
          <a:p>
            <a:pPr lvl="2"/>
            <a:r>
              <a:rPr lang="en-US" altLang="zh-CN" dirty="0">
                <a:hlinkClick r:id="rId2" action="ppaction://hlinkfile"/>
              </a:rPr>
              <a:t>ex</a:t>
            </a:r>
            <a:r>
              <a:rPr lang="en-US" altLang="zh-CN" dirty="0">
                <a:hlinkClick r:id="rId3" action="ppaction://hlinkfile"/>
              </a:rPr>
              <a:t>a</a:t>
            </a:r>
            <a:r>
              <a:rPr lang="en-US" altLang="zh-CN" dirty="0">
                <a:hlinkClick r:id="rId2" action="ppaction://hlinkfile"/>
              </a:rPr>
              <a:t>mple</a:t>
            </a:r>
            <a:endParaRPr lang="zh-CN" altLang="en-US" dirty="0"/>
          </a:p>
          <a:p>
            <a:pPr lvl="1"/>
            <a:endParaRPr lang="zh-CN" altLang="en-US" dirty="0"/>
          </a:p>
        </p:txBody>
      </p:sp>
      <p:pic>
        <p:nvPicPr>
          <p:cNvPr id="6" name="内容占位符 5"/>
          <p:cNvPicPr>
            <a:picLocks noGrp="1" noChangeAspect="1"/>
          </p:cNvPicPr>
          <p:nvPr>
            <p:ph sz="half" idx="2"/>
          </p:nvPr>
        </p:nvPicPr>
        <p:blipFill>
          <a:blip r:embed="rId4"/>
          <a:stretch>
            <a:fillRect/>
          </a:stretch>
        </p:blipFill>
        <p:spPr>
          <a:xfrm>
            <a:off x="6400800" y="2879133"/>
            <a:ext cx="5080000" cy="2166534"/>
          </a:xfrm>
          <a:prstGeom prst="rect">
            <a:avLst/>
          </a:prstGeom>
        </p:spPr>
      </p:pic>
    </p:spTree>
    <p:extLst>
      <p:ext uri="{BB962C8B-B14F-4D97-AF65-F5344CB8AC3E}">
        <p14:creationId xmlns:p14="http://schemas.microsoft.com/office/powerpoint/2010/main" val="8283434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Reflect</a:t>
            </a:r>
            <a:r>
              <a:rPr lang="zh-CN" altLang="en-US" dirty="0" smtClean="0"/>
              <a:t>对象</a:t>
            </a:r>
            <a:endParaRPr lang="zh-CN" altLang="en-US" dirty="0"/>
          </a:p>
        </p:txBody>
      </p:sp>
      <p:sp>
        <p:nvSpPr>
          <p:cNvPr id="3" name="内容占位符 2"/>
          <p:cNvSpPr>
            <a:spLocks noGrp="1"/>
          </p:cNvSpPr>
          <p:nvPr>
            <p:ph idx="1"/>
          </p:nvPr>
        </p:nvSpPr>
        <p:spPr/>
        <p:txBody>
          <a:bodyPr/>
          <a:lstStyle/>
          <a:p>
            <a:r>
              <a:rPr lang="zh-CN" altLang="en-US" dirty="0" smtClean="0"/>
              <a:t>用于操作对象的新</a:t>
            </a:r>
            <a:r>
              <a:rPr lang="en-US" altLang="zh-CN" dirty="0" smtClean="0"/>
              <a:t>API</a:t>
            </a:r>
          </a:p>
          <a:p>
            <a:pPr lvl="1"/>
            <a:r>
              <a:rPr lang="zh-CN" altLang="en-US" dirty="0" smtClean="0"/>
              <a:t>将</a:t>
            </a:r>
            <a:r>
              <a:rPr lang="en-US" altLang="zh-CN" dirty="0" smtClean="0"/>
              <a:t>Object</a:t>
            </a:r>
            <a:r>
              <a:rPr lang="zh-CN" altLang="en-US" dirty="0" smtClean="0"/>
              <a:t>对象上明显属于语言层面的方法移植过来</a:t>
            </a:r>
            <a:endParaRPr lang="en-US" altLang="zh-CN" dirty="0" smtClean="0"/>
          </a:p>
          <a:p>
            <a:pPr lvl="1"/>
            <a:r>
              <a:rPr lang="zh-CN" altLang="en-US" dirty="0" smtClean="0"/>
              <a:t>使某些原</a:t>
            </a:r>
            <a:r>
              <a:rPr lang="en-US" altLang="zh-CN" dirty="0" smtClean="0"/>
              <a:t>Object</a:t>
            </a:r>
            <a:r>
              <a:rPr lang="zh-CN" altLang="en-US" dirty="0" smtClean="0"/>
              <a:t>方法的返回结果更合理</a:t>
            </a:r>
            <a:endParaRPr lang="en-US" altLang="zh-CN" dirty="0" smtClean="0"/>
          </a:p>
          <a:p>
            <a:pPr lvl="1"/>
            <a:r>
              <a:rPr lang="zh-CN" altLang="en-US" dirty="0" smtClean="0"/>
              <a:t>使</a:t>
            </a:r>
            <a:r>
              <a:rPr lang="en-US" altLang="zh-CN" dirty="0" smtClean="0"/>
              <a:t>Object</a:t>
            </a:r>
            <a:r>
              <a:rPr lang="zh-CN" altLang="en-US" dirty="0" smtClean="0"/>
              <a:t>操作都变为函数行为</a:t>
            </a:r>
            <a:endParaRPr lang="en-US" altLang="zh-CN" dirty="0" smtClean="0"/>
          </a:p>
          <a:p>
            <a:pPr lvl="1"/>
            <a:r>
              <a:rPr lang="zh-CN" altLang="en-US" dirty="0" smtClean="0"/>
              <a:t>永远提供系统的默认行为（以便</a:t>
            </a:r>
            <a:r>
              <a:rPr lang="en-US" altLang="zh-CN" dirty="0" smtClean="0"/>
              <a:t>Proxy</a:t>
            </a:r>
            <a:r>
              <a:rPr lang="zh-CN" altLang="en-US" dirty="0" smtClean="0"/>
              <a:t>覆盖后使用）</a:t>
            </a:r>
            <a:endParaRPr lang="zh-CN" altLang="en-US" dirty="0"/>
          </a:p>
        </p:txBody>
      </p:sp>
    </p:spTree>
    <p:extLst>
      <p:ext uri="{BB962C8B-B14F-4D97-AF65-F5344CB8AC3E}">
        <p14:creationId xmlns:p14="http://schemas.microsoft.com/office/powerpoint/2010/main" val="424094739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函数</a:t>
            </a:r>
            <a:r>
              <a:rPr lang="en-US" altLang="zh-CN" dirty="0" smtClean="0"/>
              <a:t>2</a:t>
            </a:r>
            <a:endParaRPr lang="en-US" altLang="zh-CN" dirty="0"/>
          </a:p>
        </p:txBody>
      </p:sp>
    </p:spTree>
    <p:extLst>
      <p:ext uri="{BB962C8B-B14F-4D97-AF65-F5344CB8AC3E}">
        <p14:creationId xmlns:p14="http://schemas.microsoft.com/office/powerpoint/2010/main" val="9451558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a:t>
            </a:r>
            <a:r>
              <a:rPr lang="zh-CN" altLang="en-US" dirty="0"/>
              <a:t>简介</a:t>
            </a:r>
          </a:p>
        </p:txBody>
      </p:sp>
      <p:sp>
        <p:nvSpPr>
          <p:cNvPr id="5" name="内容占位符 4"/>
          <p:cNvSpPr>
            <a:spLocks noGrp="1"/>
          </p:cNvSpPr>
          <p:nvPr>
            <p:ph idx="1"/>
          </p:nvPr>
        </p:nvSpPr>
        <p:spPr/>
        <p:txBody>
          <a:bodyPr/>
          <a:lstStyle/>
          <a:p>
            <a:r>
              <a:rPr lang="zh-CN" altLang="en-US" dirty="0" smtClean="0"/>
              <a:t>参考过程式语言惯例的语法</a:t>
            </a:r>
            <a:endParaRPr lang="en-US" altLang="zh-CN" dirty="0" smtClean="0"/>
          </a:p>
          <a:p>
            <a:r>
              <a:rPr lang="zh-CN" altLang="en-US" dirty="0"/>
              <a:t>可自动转换的弱类型系统</a:t>
            </a:r>
            <a:endParaRPr lang="en-US" altLang="zh-CN" dirty="0"/>
          </a:p>
          <a:p>
            <a:r>
              <a:rPr lang="zh-CN" altLang="en-US" dirty="0" smtClean="0"/>
              <a:t>函数是基于词法作用域的顶级对象</a:t>
            </a:r>
            <a:endParaRPr lang="en-US" altLang="zh-CN" dirty="0" smtClean="0"/>
          </a:p>
          <a:p>
            <a:r>
              <a:rPr lang="zh-CN" altLang="en-US" dirty="0" smtClean="0"/>
              <a:t>以原型继承为基础的动态对象</a:t>
            </a:r>
            <a:endParaRPr lang="en-US" altLang="zh-CN" dirty="0" smtClean="0"/>
          </a:p>
          <a:p>
            <a:r>
              <a:rPr lang="zh-CN" altLang="en-US" dirty="0" smtClean="0"/>
              <a:t>强大的字面量表示法</a:t>
            </a:r>
            <a:endParaRPr lang="en-US" altLang="zh-CN" dirty="0" smtClean="0"/>
          </a:p>
          <a:p>
            <a:r>
              <a:rPr lang="zh-CN" altLang="en-US" dirty="0" smtClean="0"/>
              <a:t>基于全局变量的编程模型（</a:t>
            </a:r>
            <a:r>
              <a:rPr lang="en-US" altLang="zh-CN" dirty="0" smtClean="0"/>
              <a:t>BAD</a:t>
            </a:r>
            <a:r>
              <a:rPr lang="zh-CN" altLang="en-US" dirty="0" smtClean="0"/>
              <a:t>）</a:t>
            </a:r>
            <a:endParaRPr lang="zh-CN" altLang="en-US" dirty="0"/>
          </a:p>
        </p:txBody>
      </p:sp>
    </p:spTree>
    <p:extLst>
      <p:ext uri="{BB962C8B-B14F-4D97-AF65-F5344CB8AC3E}">
        <p14:creationId xmlns:p14="http://schemas.microsoft.com/office/powerpoint/2010/main" val="1356570090"/>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Function</a:t>
            </a:r>
            <a:r>
              <a:rPr lang="zh-CN" altLang="en-US" dirty="0" smtClean="0"/>
              <a:t>类型</a:t>
            </a:r>
            <a:endParaRPr lang="zh-CN" altLang="en-US" dirty="0"/>
          </a:p>
        </p:txBody>
      </p:sp>
      <p:sp>
        <p:nvSpPr>
          <p:cNvPr id="3" name="内容占位符 2"/>
          <p:cNvSpPr>
            <a:spLocks noGrp="1"/>
          </p:cNvSpPr>
          <p:nvPr>
            <p:ph idx="1"/>
          </p:nvPr>
        </p:nvSpPr>
        <p:spPr/>
        <p:txBody>
          <a:bodyPr/>
          <a:lstStyle/>
          <a:p>
            <a:r>
              <a:rPr lang="zh-CN" altLang="en-US" dirty="0" smtClean="0"/>
              <a:t>函数是</a:t>
            </a:r>
            <a:r>
              <a:rPr lang="zh-CN" altLang="en-US" dirty="0"/>
              <a:t>第一等</a:t>
            </a:r>
            <a:r>
              <a:rPr lang="zh-CN" altLang="en-US" dirty="0" smtClean="0"/>
              <a:t>（</a:t>
            </a:r>
            <a:r>
              <a:rPr lang="en-US" altLang="zh-CN" dirty="0" smtClean="0"/>
              <a:t>first-class</a:t>
            </a:r>
            <a:r>
              <a:rPr lang="zh-CN" altLang="en-US" dirty="0" smtClean="0"/>
              <a:t>）的对象</a:t>
            </a:r>
            <a:endParaRPr lang="en-US" altLang="zh-CN" dirty="0" smtClean="0"/>
          </a:p>
          <a:p>
            <a:r>
              <a:rPr lang="zh-CN" altLang="en-US" dirty="0" smtClean="0"/>
              <a:t>所有函数都是</a:t>
            </a:r>
            <a:r>
              <a:rPr lang="en-US" altLang="zh-CN" dirty="0" smtClean="0"/>
              <a:t>Function</a:t>
            </a:r>
            <a:r>
              <a:rPr lang="zh-CN" altLang="en-US" dirty="0" smtClean="0"/>
              <a:t>类型的实例，用</a:t>
            </a:r>
            <a:r>
              <a:rPr lang="en-US" altLang="zh-CN" dirty="0" err="1" smtClean="0"/>
              <a:t>typeof</a:t>
            </a:r>
            <a:r>
              <a:rPr lang="zh-CN" altLang="en-US" dirty="0" smtClean="0"/>
              <a:t>运算符验证时会返回“</a:t>
            </a:r>
            <a:r>
              <a:rPr lang="en-US" altLang="zh-CN" dirty="0" smtClean="0"/>
              <a:t>function</a:t>
            </a:r>
            <a:r>
              <a:rPr lang="zh-CN" altLang="en-US" dirty="0" smtClean="0"/>
              <a:t>”</a:t>
            </a:r>
            <a:endParaRPr lang="en-US" altLang="zh-CN" dirty="0" smtClean="0"/>
          </a:p>
          <a:p>
            <a:r>
              <a:rPr lang="zh-CN" altLang="en-US" dirty="0" smtClean="0"/>
              <a:t>可以使用</a:t>
            </a:r>
            <a:r>
              <a:rPr lang="en-US" altLang="zh-CN" dirty="0" smtClean="0"/>
              <a:t>new</a:t>
            </a:r>
            <a:r>
              <a:rPr lang="zh-CN" altLang="en-US" dirty="0" smtClean="0"/>
              <a:t>运算符方式定义函数</a:t>
            </a:r>
            <a:endParaRPr lang="en-US" altLang="zh-CN" dirty="0" smtClean="0"/>
          </a:p>
          <a:p>
            <a:pPr lvl="1"/>
            <a:r>
              <a:rPr lang="en-US" altLang="zh-CN" dirty="0" err="1" smtClean="0"/>
              <a:t>var</a:t>
            </a:r>
            <a:r>
              <a:rPr lang="en-US" altLang="zh-CN" dirty="0" smtClean="0"/>
              <a:t> f = new Function(“x”, “y”, “return x*y;”);</a:t>
            </a:r>
            <a:br>
              <a:rPr lang="en-US" altLang="zh-CN" dirty="0" smtClean="0"/>
            </a:br>
            <a:r>
              <a:rPr lang="zh-CN" altLang="en-US" dirty="0" smtClean="0"/>
              <a:t>基本等同于</a:t>
            </a:r>
            <a:r>
              <a:rPr lang="en-US" altLang="zh-CN" dirty="0" smtClean="0"/>
              <a:t/>
            </a:r>
            <a:br>
              <a:rPr lang="en-US" altLang="zh-CN" dirty="0" smtClean="0"/>
            </a:br>
            <a:r>
              <a:rPr lang="en-US" altLang="zh-CN" dirty="0" err="1" smtClean="0"/>
              <a:t>var</a:t>
            </a:r>
            <a:r>
              <a:rPr lang="en-US" altLang="zh-CN" dirty="0" smtClean="0"/>
              <a:t> f = function(</a:t>
            </a:r>
            <a:r>
              <a:rPr lang="en-US" altLang="zh-CN" dirty="0" err="1" smtClean="0"/>
              <a:t>x,y</a:t>
            </a:r>
            <a:r>
              <a:rPr lang="en-US" altLang="zh-CN" dirty="0" smtClean="0"/>
              <a:t>){return x*y;};</a:t>
            </a:r>
          </a:p>
          <a:p>
            <a:pPr lvl="1"/>
            <a:r>
              <a:rPr lang="zh-CN" altLang="en-US" dirty="0" smtClean="0"/>
              <a:t>可以接受任意多个参数，最后一个为函数体；如果只有一个参数，则为函数体</a:t>
            </a:r>
            <a:endParaRPr lang="en-US" altLang="zh-CN" dirty="0" smtClean="0"/>
          </a:p>
          <a:p>
            <a:pPr lvl="1"/>
            <a:r>
              <a:rPr lang="zh-CN" altLang="en-US" dirty="0" smtClean="0"/>
              <a:t>创建了匿名函数</a:t>
            </a:r>
            <a:r>
              <a:rPr lang="en-US" altLang="zh-CN" dirty="0" smtClean="0"/>
              <a:t>	</a:t>
            </a:r>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3049108011"/>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Function</a:t>
            </a:r>
            <a:r>
              <a:rPr lang="zh-CN" altLang="en-US" dirty="0"/>
              <a:t>类型</a:t>
            </a:r>
          </a:p>
        </p:txBody>
      </p:sp>
      <p:pic>
        <p:nvPicPr>
          <p:cNvPr id="4" name="内容占位符 3"/>
          <p:cNvPicPr>
            <a:picLocks noGrp="1" noChangeAspect="1"/>
          </p:cNvPicPr>
          <p:nvPr>
            <p:ph idx="1"/>
          </p:nvPr>
        </p:nvPicPr>
        <p:blipFill>
          <a:blip r:embed="rId2"/>
          <a:stretch>
            <a:fillRect/>
          </a:stretch>
        </p:blipFill>
        <p:spPr>
          <a:xfrm>
            <a:off x="2864109" y="1905000"/>
            <a:ext cx="6870181" cy="4114800"/>
          </a:xfrm>
          <a:prstGeom prst="rect">
            <a:avLst/>
          </a:prstGeom>
        </p:spPr>
      </p:pic>
    </p:spTree>
    <p:extLst>
      <p:ext uri="{BB962C8B-B14F-4D97-AF65-F5344CB8AC3E}">
        <p14:creationId xmlns:p14="http://schemas.microsoft.com/office/powerpoint/2010/main" val="3174441719"/>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Function</a:t>
            </a:r>
            <a:r>
              <a:rPr lang="zh-CN" altLang="en-US" dirty="0"/>
              <a:t>类型</a:t>
            </a:r>
          </a:p>
        </p:txBody>
      </p:sp>
      <p:sp>
        <p:nvSpPr>
          <p:cNvPr id="3" name="内容占位符 2"/>
          <p:cNvSpPr>
            <a:spLocks noGrp="1"/>
          </p:cNvSpPr>
          <p:nvPr>
            <p:ph sz="half" idx="1"/>
          </p:nvPr>
        </p:nvSpPr>
        <p:spPr/>
        <p:txBody>
          <a:bodyPr/>
          <a:lstStyle/>
          <a:p>
            <a:r>
              <a:rPr lang="zh-CN" altLang="en-US" dirty="0" smtClean="0"/>
              <a:t>使用</a:t>
            </a:r>
            <a:r>
              <a:rPr lang="en-US" altLang="zh-CN" dirty="0" smtClean="0"/>
              <a:t>Function</a:t>
            </a:r>
            <a:r>
              <a:rPr lang="zh-CN" altLang="en-US" dirty="0" smtClean="0"/>
              <a:t>构造函数方式允许代码运行时被编译，类似于</a:t>
            </a:r>
            <a:r>
              <a:rPr lang="en-US" altLang="zh-CN" dirty="0" err="1" smtClean="0"/>
              <a:t>eval</a:t>
            </a:r>
            <a:r>
              <a:rPr lang="zh-CN" altLang="en-US" dirty="0" smtClean="0"/>
              <a:t>（）</a:t>
            </a:r>
            <a:endParaRPr lang="en-US" altLang="zh-CN" dirty="0" smtClean="0"/>
          </a:p>
          <a:p>
            <a:r>
              <a:rPr lang="zh-CN" altLang="en-US" dirty="0" smtClean="0"/>
              <a:t>与函数声明的对比</a:t>
            </a:r>
            <a:endParaRPr lang="en-US" altLang="zh-CN" dirty="0" smtClean="0"/>
          </a:p>
          <a:p>
            <a:pPr lvl="1"/>
            <a:r>
              <a:rPr lang="zh-CN" altLang="en-US" dirty="0" smtClean="0"/>
              <a:t>每次循环或嵌套时都会生成新的函数对象</a:t>
            </a:r>
            <a:endParaRPr lang="en-US" altLang="zh-CN" dirty="0" smtClean="0"/>
          </a:p>
          <a:p>
            <a:pPr lvl="1"/>
            <a:r>
              <a:rPr lang="zh-CN" altLang="en-US" dirty="0" smtClean="0"/>
              <a:t>不能先使用</a:t>
            </a:r>
            <a:r>
              <a:rPr lang="zh-CN" altLang="en-US" dirty="0"/>
              <a:t>后声明，与函数</a:t>
            </a:r>
            <a:r>
              <a:rPr lang="zh-CN" altLang="en-US" dirty="0" smtClean="0"/>
              <a:t>表达式</a:t>
            </a:r>
            <a:r>
              <a:rPr lang="zh-CN" altLang="en-US" dirty="0"/>
              <a:t>相同</a:t>
            </a:r>
            <a:endParaRPr lang="en-US" altLang="zh-CN" dirty="0" smtClean="0"/>
          </a:p>
          <a:p>
            <a:pPr lvl="1"/>
            <a:r>
              <a:rPr lang="zh-CN" altLang="en-US" dirty="0" smtClean="0"/>
              <a:t>位于顶级作用域，与函数表达式不同</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044207"/>
            <a:ext cx="5080000" cy="3836386"/>
          </a:xfrm>
          <a:prstGeom prst="rect">
            <a:avLst/>
          </a:prstGeom>
        </p:spPr>
      </p:pic>
    </p:spTree>
    <p:extLst>
      <p:ext uri="{BB962C8B-B14F-4D97-AF65-F5344CB8AC3E}">
        <p14:creationId xmlns:p14="http://schemas.microsoft.com/office/powerpoint/2010/main" val="153265911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Function</a:t>
            </a:r>
            <a:r>
              <a:rPr lang="zh-CN" altLang="en-US" dirty="0"/>
              <a:t>类型</a:t>
            </a:r>
          </a:p>
        </p:txBody>
      </p:sp>
      <p:sp>
        <p:nvSpPr>
          <p:cNvPr id="3" name="内容占位符 2"/>
          <p:cNvSpPr>
            <a:spLocks noGrp="1"/>
          </p:cNvSpPr>
          <p:nvPr>
            <p:ph idx="1"/>
          </p:nvPr>
        </p:nvSpPr>
        <p:spPr/>
        <p:txBody>
          <a:bodyPr/>
          <a:lstStyle/>
          <a:p>
            <a:r>
              <a:rPr lang="zh-CN" altLang="en-US" dirty="0" smtClean="0"/>
              <a:t>函数的重要属性和方法</a:t>
            </a:r>
            <a:endParaRPr lang="en-US" altLang="zh-CN" dirty="0" smtClean="0"/>
          </a:p>
          <a:p>
            <a:pPr lvl="1"/>
            <a:r>
              <a:rPr lang="en-US" altLang="zh-CN" dirty="0"/>
              <a:t>prototype</a:t>
            </a:r>
            <a:r>
              <a:rPr lang="zh-CN" altLang="en-US" dirty="0" smtClean="0"/>
              <a:t>属性：预定义的原型对象，一般用于存放所有的实例方法</a:t>
            </a:r>
            <a:endParaRPr lang="en-US" altLang="zh-CN" dirty="0"/>
          </a:p>
          <a:p>
            <a:pPr lvl="1"/>
            <a:r>
              <a:rPr lang="en-US" altLang="zh-CN" dirty="0" smtClean="0"/>
              <a:t>length</a:t>
            </a:r>
            <a:r>
              <a:rPr lang="zh-CN" altLang="en-US" dirty="0" smtClean="0"/>
              <a:t>属性：函数希望接收的参数个数</a:t>
            </a:r>
            <a:endParaRPr lang="en-US" altLang="zh-CN" dirty="0" smtClean="0"/>
          </a:p>
          <a:p>
            <a:pPr lvl="1"/>
            <a:r>
              <a:rPr lang="en-US" altLang="zh-CN" dirty="0" smtClean="0"/>
              <a:t>name</a:t>
            </a:r>
            <a:r>
              <a:rPr lang="zh-CN" altLang="en-US" dirty="0" smtClean="0"/>
              <a:t>属性：函数的函数名</a:t>
            </a:r>
            <a:endParaRPr lang="en-US" altLang="zh-CN" dirty="0"/>
          </a:p>
          <a:p>
            <a:pPr lvl="1"/>
            <a:r>
              <a:rPr lang="en-US" altLang="zh-CN" dirty="0" smtClean="0"/>
              <a:t>call</a:t>
            </a:r>
            <a:r>
              <a:rPr lang="zh-CN" altLang="en-US" dirty="0" smtClean="0"/>
              <a:t>和</a:t>
            </a:r>
            <a:r>
              <a:rPr lang="en-US" altLang="zh-CN" dirty="0" smtClean="0"/>
              <a:t>apply</a:t>
            </a:r>
            <a:r>
              <a:rPr lang="zh-CN" altLang="en-US" dirty="0" smtClean="0"/>
              <a:t>方法</a:t>
            </a:r>
            <a:endParaRPr lang="en-US" altLang="zh-CN" dirty="0" smtClean="0"/>
          </a:p>
          <a:p>
            <a:pPr lvl="1"/>
            <a:r>
              <a:rPr lang="en-US" altLang="zh-CN" dirty="0" smtClean="0"/>
              <a:t>bind</a:t>
            </a:r>
            <a:r>
              <a:rPr lang="zh-CN" altLang="en-US" dirty="0" smtClean="0"/>
              <a:t>方法</a:t>
            </a:r>
            <a:endParaRPr lang="en-US" altLang="zh-CN" dirty="0" smtClean="0"/>
          </a:p>
          <a:p>
            <a:r>
              <a:rPr lang="en-US" altLang="zh-CN" dirty="0" smtClean="0"/>
              <a:t>this</a:t>
            </a:r>
            <a:r>
              <a:rPr lang="zh-CN" altLang="en-US" dirty="0" smtClean="0"/>
              <a:t>关键字</a:t>
            </a:r>
            <a:endParaRPr lang="en-US" altLang="zh-CN" dirty="0" smtClean="0"/>
          </a:p>
          <a:p>
            <a:r>
              <a:rPr lang="en-US" altLang="zh-CN" dirty="0" err="1" smtClean="0"/>
              <a:t>new.target</a:t>
            </a:r>
            <a:r>
              <a:rPr lang="zh-CN" altLang="en-US" dirty="0" smtClean="0"/>
              <a:t>属性</a:t>
            </a:r>
            <a:endParaRPr lang="en-US" altLang="zh-CN" dirty="0" smtClean="0"/>
          </a:p>
          <a:p>
            <a:r>
              <a:rPr lang="en-US" altLang="zh-CN" dirty="0" smtClean="0"/>
              <a:t>arguments</a:t>
            </a:r>
            <a:r>
              <a:rPr lang="zh-CN" altLang="en-US" dirty="0"/>
              <a:t>对象</a:t>
            </a:r>
            <a:endParaRPr lang="en-US" altLang="zh-CN" dirty="0"/>
          </a:p>
          <a:p>
            <a:endParaRPr lang="zh-CN" altLang="en-US" dirty="0"/>
          </a:p>
        </p:txBody>
      </p:sp>
    </p:spTree>
    <p:extLst>
      <p:ext uri="{BB962C8B-B14F-4D97-AF65-F5344CB8AC3E}">
        <p14:creationId xmlns:p14="http://schemas.microsoft.com/office/powerpoint/2010/main" val="326414957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name</a:t>
            </a:r>
            <a:r>
              <a:rPr lang="zh-CN" altLang="en-US" dirty="0" smtClean="0"/>
              <a:t>属性</a:t>
            </a:r>
            <a:endParaRPr lang="zh-CN" altLang="en-US" dirty="0"/>
          </a:p>
        </p:txBody>
      </p:sp>
      <p:sp>
        <p:nvSpPr>
          <p:cNvPr id="3" name="内容占位符 2"/>
          <p:cNvSpPr>
            <a:spLocks noGrp="1"/>
          </p:cNvSpPr>
          <p:nvPr>
            <p:ph sz="half" idx="1"/>
          </p:nvPr>
        </p:nvSpPr>
        <p:spPr/>
        <p:txBody>
          <a:bodyPr/>
          <a:lstStyle/>
          <a:p>
            <a:r>
              <a:rPr lang="zh-CN" altLang="en-US" dirty="0" smtClean="0"/>
              <a:t>返回函数的名字</a:t>
            </a:r>
            <a:r>
              <a:rPr lang="en-US" altLang="zh-CN" dirty="0" smtClean="0"/>
              <a:t>		</a:t>
            </a:r>
          </a:p>
          <a:p>
            <a:pPr lvl="1"/>
            <a:r>
              <a:rPr lang="zh-CN" altLang="en-US" dirty="0" smtClean="0"/>
              <a:t>主要用来提供调试信息</a:t>
            </a:r>
            <a:endParaRPr lang="en-US" altLang="zh-CN" dirty="0" smtClean="0"/>
          </a:p>
          <a:p>
            <a:pPr lvl="1"/>
            <a:r>
              <a:rPr lang="zh-CN" altLang="en-US" dirty="0" smtClean="0"/>
              <a:t>对于函数表达式，如是匿名函数赋值，返回被赋值的变量名；如是具名函数赋值，返回函数名</a:t>
            </a:r>
            <a:r>
              <a:rPr lang="en-US" altLang="zh-CN" dirty="0" smtClean="0"/>
              <a:t>	</a:t>
            </a:r>
          </a:p>
          <a:p>
            <a:pPr lvl="1"/>
            <a:r>
              <a:rPr lang="en-US" altLang="zh-CN" dirty="0" smtClean="0"/>
              <a:t>Function</a:t>
            </a:r>
            <a:r>
              <a:rPr lang="zh-CN" altLang="en-US" dirty="0" smtClean="0"/>
              <a:t>构造函数调用时会返回</a:t>
            </a:r>
            <a:r>
              <a:rPr lang="en-US" altLang="zh-CN" dirty="0" smtClean="0"/>
              <a:t>anonymous</a:t>
            </a:r>
          </a:p>
          <a:p>
            <a:pPr lvl="1"/>
            <a:r>
              <a:rPr lang="en-US" altLang="zh-CN" dirty="0" smtClean="0"/>
              <a:t>bind</a:t>
            </a:r>
            <a:r>
              <a:rPr lang="zh-CN" altLang="en-US" dirty="0" smtClean="0"/>
              <a:t>方式时会加上</a:t>
            </a:r>
            <a:r>
              <a:rPr lang="en-US" altLang="zh-CN" dirty="0" smtClean="0"/>
              <a:t>bound</a:t>
            </a:r>
            <a:r>
              <a:rPr lang="zh-CN" altLang="en-US" dirty="0" smtClean="0"/>
              <a:t>前缀</a:t>
            </a:r>
            <a:endParaRPr lang="en-US" altLang="zh-CN" dirty="0" smtClean="0"/>
          </a:p>
          <a:p>
            <a:pPr lvl="1"/>
            <a:r>
              <a:rPr lang="en-US" altLang="zh-CN" dirty="0">
                <a:hlinkClick r:id="rId3" action="ppaction://hlinkfile"/>
              </a:rPr>
              <a:t>example</a:t>
            </a:r>
            <a:endParaRPr lang="en-US" altLang="zh-CN" dirty="0" smtClean="0"/>
          </a:p>
          <a:p>
            <a:endParaRPr lang="zh-CN" altLang="en-US" dirty="0"/>
          </a:p>
        </p:txBody>
      </p:sp>
      <p:pic>
        <p:nvPicPr>
          <p:cNvPr id="7" name="内容占位符 6"/>
          <p:cNvPicPr>
            <a:picLocks noGrp="1" noChangeAspect="1"/>
          </p:cNvPicPr>
          <p:nvPr>
            <p:ph sz="half" idx="2"/>
          </p:nvPr>
        </p:nvPicPr>
        <p:blipFill>
          <a:blip r:embed="rId4"/>
          <a:stretch>
            <a:fillRect/>
          </a:stretch>
        </p:blipFill>
        <p:spPr>
          <a:xfrm>
            <a:off x="6582554" y="1905000"/>
            <a:ext cx="4716492" cy="4114800"/>
          </a:xfrm>
          <a:prstGeom prst="rect">
            <a:avLst/>
          </a:prstGeom>
        </p:spPr>
      </p:pic>
    </p:spTree>
    <p:extLst>
      <p:ext uri="{BB962C8B-B14F-4D97-AF65-F5344CB8AC3E}">
        <p14:creationId xmlns:p14="http://schemas.microsoft.com/office/powerpoint/2010/main" val="244243434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call</a:t>
            </a:r>
            <a:r>
              <a:rPr lang="zh-CN" altLang="en-US" dirty="0" smtClean="0"/>
              <a:t>和</a:t>
            </a:r>
            <a:r>
              <a:rPr lang="en-US" altLang="zh-CN" dirty="0" smtClean="0"/>
              <a:t>apply</a:t>
            </a:r>
            <a:r>
              <a:rPr lang="zh-CN" altLang="en-US" dirty="0" smtClean="0"/>
              <a:t>方法</a:t>
            </a:r>
            <a:endParaRPr lang="zh-CN" altLang="en-US" dirty="0"/>
          </a:p>
        </p:txBody>
      </p:sp>
      <p:sp>
        <p:nvSpPr>
          <p:cNvPr id="3" name="内容占位符 2"/>
          <p:cNvSpPr>
            <a:spLocks noGrp="1"/>
          </p:cNvSpPr>
          <p:nvPr>
            <p:ph idx="1"/>
          </p:nvPr>
        </p:nvSpPr>
        <p:spPr/>
        <p:txBody>
          <a:bodyPr/>
          <a:lstStyle/>
          <a:p>
            <a:r>
              <a:rPr lang="zh-CN" altLang="en-US" dirty="0" smtClean="0"/>
              <a:t>用于在指定对象作用域环境下调用函数，相当于修改了函数中</a:t>
            </a:r>
            <a:r>
              <a:rPr lang="en-US" altLang="zh-CN" dirty="0" smtClean="0"/>
              <a:t>this</a:t>
            </a:r>
            <a:r>
              <a:rPr lang="zh-CN" altLang="en-US" dirty="0" smtClean="0"/>
              <a:t>对象的值</a:t>
            </a:r>
            <a:endParaRPr lang="en-US" altLang="zh-CN" dirty="0" smtClean="0"/>
          </a:p>
          <a:p>
            <a:r>
              <a:rPr lang="zh-CN" altLang="en-US" dirty="0" smtClean="0"/>
              <a:t>两者区别在于接收参数方式不同</a:t>
            </a:r>
            <a:endParaRPr lang="en-US" altLang="zh-CN" dirty="0" smtClean="0"/>
          </a:p>
          <a:p>
            <a:pPr lvl="1"/>
            <a:r>
              <a:rPr lang="zh-CN" altLang="en-US" dirty="0" smtClean="0"/>
              <a:t>第一个参数都是拟指定的作用域</a:t>
            </a:r>
            <a:endParaRPr lang="en-US" altLang="zh-CN" dirty="0" smtClean="0"/>
          </a:p>
          <a:p>
            <a:pPr lvl="1"/>
            <a:r>
              <a:rPr lang="en-US" altLang="zh-CN" dirty="0" smtClean="0"/>
              <a:t>apply</a:t>
            </a:r>
            <a:r>
              <a:rPr lang="zh-CN" altLang="en-US" dirty="0" smtClean="0"/>
              <a:t>第二个参数以数组形式传入所有参数</a:t>
            </a:r>
            <a:r>
              <a:rPr lang="en-US" altLang="zh-CN" dirty="0" smtClean="0"/>
              <a:t/>
            </a:r>
            <a:br>
              <a:rPr lang="en-US" altLang="zh-CN" dirty="0" smtClean="0"/>
            </a:br>
            <a:r>
              <a:rPr lang="en-US" altLang="zh-CN" dirty="0" err="1" smtClean="0"/>
              <a:t>f.apply</a:t>
            </a:r>
            <a:r>
              <a:rPr lang="en-US" altLang="zh-CN" dirty="0" smtClean="0"/>
              <a:t>(o,[n1,n2,……])</a:t>
            </a:r>
          </a:p>
          <a:p>
            <a:pPr lvl="1"/>
            <a:r>
              <a:rPr lang="en-US" altLang="zh-CN" dirty="0" smtClean="0"/>
              <a:t>call</a:t>
            </a:r>
            <a:r>
              <a:rPr lang="zh-CN" altLang="en-US" dirty="0" smtClean="0"/>
              <a:t>以序列形式传入所有参数</a:t>
            </a:r>
            <a:r>
              <a:rPr lang="en-US" altLang="zh-CN" dirty="0" smtClean="0"/>
              <a:t/>
            </a:r>
            <a:br>
              <a:rPr lang="en-US" altLang="zh-CN" dirty="0" smtClean="0"/>
            </a:br>
            <a:r>
              <a:rPr lang="en-US" altLang="zh-CN" dirty="0" err="1" smtClean="0"/>
              <a:t>f.call</a:t>
            </a:r>
            <a:r>
              <a:rPr lang="en-US" altLang="zh-CN" dirty="0" smtClean="0"/>
              <a:t>(o,n1,n2,……)</a:t>
            </a:r>
          </a:p>
          <a:p>
            <a:r>
              <a:rPr lang="zh-CN" altLang="en-US" dirty="0" smtClean="0"/>
              <a:t>优势：将函数和对象关系解耦合</a:t>
            </a:r>
            <a:endParaRPr lang="en-US" altLang="zh-CN" dirty="0" smtClean="0"/>
          </a:p>
          <a:p>
            <a:r>
              <a:rPr lang="en-US" altLang="zh-CN" dirty="0" smtClean="0">
                <a:hlinkClick r:id="rId3" action="ppaction://hlinkfile"/>
              </a:rPr>
              <a:t>example1</a:t>
            </a:r>
            <a:r>
              <a:rPr lang="en-US" altLang="zh-CN" dirty="0" smtClean="0"/>
              <a:t> vs. </a:t>
            </a:r>
            <a:r>
              <a:rPr lang="en-US" altLang="zh-CN" dirty="0" smtClean="0">
                <a:hlinkClick r:id="rId4" action="ppaction://hlinkfile"/>
              </a:rPr>
              <a:t>example2</a:t>
            </a:r>
            <a:endParaRPr lang="zh-CN" altLang="en-US" dirty="0"/>
          </a:p>
        </p:txBody>
      </p:sp>
    </p:spTree>
    <p:extLst>
      <p:ext uri="{BB962C8B-B14F-4D97-AF65-F5344CB8AC3E}">
        <p14:creationId xmlns:p14="http://schemas.microsoft.com/office/powerpoint/2010/main" val="356154096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call</a:t>
            </a:r>
            <a:r>
              <a:rPr lang="zh-CN" altLang="en-US" dirty="0"/>
              <a:t>和</a:t>
            </a:r>
            <a:r>
              <a:rPr lang="en-US" altLang="zh-CN" dirty="0"/>
              <a:t>apply</a:t>
            </a:r>
            <a:r>
              <a:rPr lang="zh-CN" altLang="en-US" dirty="0"/>
              <a:t>方法</a:t>
            </a:r>
          </a:p>
        </p:txBody>
      </p:sp>
      <p:pic>
        <p:nvPicPr>
          <p:cNvPr id="6" name="内容占位符 5"/>
          <p:cNvPicPr>
            <a:picLocks noGrp="1" noChangeAspect="1"/>
          </p:cNvPicPr>
          <p:nvPr>
            <p:ph sz="half" idx="1"/>
          </p:nvPr>
        </p:nvPicPr>
        <p:blipFill>
          <a:blip r:embed="rId2"/>
          <a:stretch>
            <a:fillRect/>
          </a:stretch>
        </p:blipFill>
        <p:spPr>
          <a:xfrm>
            <a:off x="1117600" y="2605125"/>
            <a:ext cx="5080000" cy="2714549"/>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442314"/>
            <a:ext cx="5080000" cy="3040171"/>
          </a:xfrm>
          <a:prstGeom prst="rect">
            <a:avLst/>
          </a:prstGeom>
        </p:spPr>
      </p:pic>
    </p:spTree>
    <p:extLst>
      <p:ext uri="{BB962C8B-B14F-4D97-AF65-F5344CB8AC3E}">
        <p14:creationId xmlns:p14="http://schemas.microsoft.com/office/powerpoint/2010/main" val="214480889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bind</a:t>
            </a:r>
            <a:r>
              <a:rPr lang="zh-CN" altLang="en-US" dirty="0" smtClean="0"/>
              <a:t>方法</a:t>
            </a:r>
            <a:endParaRPr lang="zh-CN" altLang="en-US" dirty="0"/>
          </a:p>
        </p:txBody>
      </p:sp>
      <p:sp>
        <p:nvSpPr>
          <p:cNvPr id="3" name="内容占位符 2"/>
          <p:cNvSpPr>
            <a:spLocks noGrp="1"/>
          </p:cNvSpPr>
          <p:nvPr>
            <p:ph sz="half" idx="1"/>
          </p:nvPr>
        </p:nvSpPr>
        <p:spPr/>
        <p:txBody>
          <a:bodyPr/>
          <a:lstStyle/>
          <a:p>
            <a:r>
              <a:rPr lang="zh-CN" altLang="en-US" dirty="0" smtClean="0"/>
              <a:t>用于将函数绑定至指定对象</a:t>
            </a:r>
            <a:endParaRPr lang="en-US" altLang="zh-CN" dirty="0" smtClean="0"/>
          </a:p>
          <a:p>
            <a:pPr lvl="1"/>
            <a:r>
              <a:rPr lang="zh-CN" altLang="en-US" dirty="0" smtClean="0"/>
              <a:t>为</a:t>
            </a:r>
            <a:r>
              <a:rPr lang="en-US" altLang="zh-CN" dirty="0" smtClean="0"/>
              <a:t>ECMAScript5</a:t>
            </a:r>
            <a:r>
              <a:rPr lang="zh-CN" altLang="en-US" dirty="0" smtClean="0"/>
              <a:t>中新增，</a:t>
            </a:r>
            <a:r>
              <a:rPr lang="en-US" altLang="zh-CN" dirty="0" err="1" smtClean="0"/>
              <a:t>f.bind</a:t>
            </a:r>
            <a:r>
              <a:rPr lang="en-US" altLang="zh-CN" dirty="0" smtClean="0"/>
              <a:t>(</a:t>
            </a:r>
            <a:r>
              <a:rPr lang="en-US" altLang="zh-CN" dirty="0" err="1" smtClean="0"/>
              <a:t>o,a</a:t>
            </a:r>
            <a:r>
              <a:rPr lang="en-US" altLang="zh-CN" dirty="0" smtClean="0"/>
              <a:t>)</a:t>
            </a:r>
          </a:p>
          <a:p>
            <a:pPr lvl="1"/>
            <a:r>
              <a:rPr lang="zh-CN" altLang="en-US" dirty="0" smtClean="0"/>
              <a:t>除</a:t>
            </a:r>
            <a:r>
              <a:rPr lang="en-US" altLang="zh-CN" dirty="0" smtClean="0"/>
              <a:t>o</a:t>
            </a:r>
            <a:r>
              <a:rPr lang="zh-CN" altLang="en-US" dirty="0" smtClean="0"/>
              <a:t>外其他实参</a:t>
            </a:r>
            <a:r>
              <a:rPr lang="en-US" altLang="zh-CN" dirty="0" smtClean="0"/>
              <a:t>a</a:t>
            </a:r>
            <a:r>
              <a:rPr lang="zh-CN" altLang="en-US" dirty="0" smtClean="0"/>
              <a:t>也会被传入原来函数，绑定到</a:t>
            </a:r>
            <a:r>
              <a:rPr lang="en-US" altLang="zh-CN" dirty="0" smtClean="0"/>
              <a:t>this</a:t>
            </a:r>
            <a:endParaRPr lang="en-US" altLang="zh-CN" dirty="0"/>
          </a:p>
          <a:p>
            <a:pPr lvl="1"/>
            <a:r>
              <a:rPr lang="zh-CN" altLang="en-US" dirty="0" smtClean="0"/>
              <a:t>返回一个函数，其</a:t>
            </a:r>
            <a:r>
              <a:rPr lang="en-US" altLang="zh-CN" dirty="0" smtClean="0"/>
              <a:t>length</a:t>
            </a:r>
            <a:r>
              <a:rPr lang="zh-CN" altLang="en-US" dirty="0" smtClean="0"/>
              <a:t>值等于绑定函数形参减去传入实参</a:t>
            </a:r>
            <a:endParaRPr lang="en-US" altLang="zh-CN" dirty="0" smtClean="0"/>
          </a:p>
          <a:p>
            <a:pPr lvl="1"/>
            <a:r>
              <a:rPr lang="zh-CN" altLang="en-US" dirty="0" smtClean="0"/>
              <a:t>一旦绑定不能变更</a:t>
            </a:r>
            <a:endParaRPr lang="en-US" altLang="zh-CN" dirty="0" smtClean="0"/>
          </a:p>
          <a:p>
            <a:pPr lvl="1"/>
            <a:r>
              <a:rPr lang="en-US" altLang="zh-CN" dirty="0">
                <a:hlinkClick r:id="rId3" action="ppaction://hlinkfile"/>
              </a:rPr>
              <a:t>example</a:t>
            </a:r>
            <a:endParaRPr lang="en-US" altLang="zh-CN" dirty="0" smtClean="0"/>
          </a:p>
          <a:p>
            <a:endParaRPr lang="zh-CN" altLang="en-US" dirty="0"/>
          </a:p>
        </p:txBody>
      </p:sp>
      <p:pic>
        <p:nvPicPr>
          <p:cNvPr id="5" name="内容占位符 4"/>
          <p:cNvPicPr>
            <a:picLocks noGrp="1" noChangeAspect="1"/>
          </p:cNvPicPr>
          <p:nvPr>
            <p:ph sz="half" idx="2"/>
          </p:nvPr>
        </p:nvPicPr>
        <p:blipFill>
          <a:blip r:embed="rId4"/>
          <a:stretch>
            <a:fillRect/>
          </a:stretch>
        </p:blipFill>
        <p:spPr>
          <a:xfrm>
            <a:off x="6400800" y="2996485"/>
            <a:ext cx="5080000" cy="1931830"/>
          </a:xfrm>
          <a:prstGeom prst="rect">
            <a:avLst/>
          </a:prstGeom>
        </p:spPr>
      </p:pic>
    </p:spTree>
    <p:extLst>
      <p:ext uri="{BB962C8B-B14F-4D97-AF65-F5344CB8AC3E}">
        <p14:creationId xmlns:p14="http://schemas.microsoft.com/office/powerpoint/2010/main" val="2208685103"/>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this</a:t>
            </a:r>
            <a:r>
              <a:rPr lang="zh-CN" altLang="en-US" dirty="0"/>
              <a:t>关键字</a:t>
            </a:r>
          </a:p>
        </p:txBody>
      </p:sp>
      <p:sp>
        <p:nvSpPr>
          <p:cNvPr id="3" name="内容占位符 2"/>
          <p:cNvSpPr>
            <a:spLocks noGrp="1"/>
          </p:cNvSpPr>
          <p:nvPr>
            <p:ph idx="1"/>
          </p:nvPr>
        </p:nvSpPr>
        <p:spPr/>
        <p:txBody>
          <a:bodyPr/>
          <a:lstStyle/>
          <a:p>
            <a:r>
              <a:rPr lang="zh-CN" altLang="en-US" dirty="0"/>
              <a:t>是关键字，不是变量或者属性名，不能被</a:t>
            </a:r>
            <a:r>
              <a:rPr lang="zh-CN" altLang="en-US" dirty="0" smtClean="0"/>
              <a:t>赋值</a:t>
            </a:r>
            <a:endParaRPr lang="en-US" altLang="zh-CN" dirty="0" smtClean="0"/>
          </a:p>
          <a:p>
            <a:r>
              <a:rPr lang="zh-CN" altLang="en-US" dirty="0" smtClean="0"/>
              <a:t>与执行环境和作用域无关，指向函数的调用对象</a:t>
            </a:r>
            <a:endParaRPr lang="en-US" altLang="zh-CN" dirty="0" smtClean="0"/>
          </a:p>
          <a:p>
            <a:r>
              <a:rPr lang="zh-CN" altLang="en-US" dirty="0" smtClean="0"/>
              <a:t>与</a:t>
            </a:r>
            <a:r>
              <a:rPr lang="en-US" altLang="zh-CN" dirty="0"/>
              <a:t>a</a:t>
            </a:r>
            <a:r>
              <a:rPr lang="en-US" altLang="zh-CN" dirty="0" smtClean="0"/>
              <a:t>rguments</a:t>
            </a:r>
            <a:r>
              <a:rPr lang="zh-CN" altLang="en-US" dirty="0" smtClean="0"/>
              <a:t>一起作为函数的隐含参数</a:t>
            </a:r>
            <a:endParaRPr lang="en-US" altLang="zh-CN" dirty="0" smtClean="0"/>
          </a:p>
          <a:p>
            <a:r>
              <a:rPr lang="zh-CN" altLang="en-US" dirty="0" smtClean="0"/>
              <a:t>函数调用时</a:t>
            </a:r>
            <a:r>
              <a:rPr lang="en-US" altLang="zh-CN" dirty="0" smtClean="0"/>
              <a:t>this</a:t>
            </a:r>
            <a:r>
              <a:rPr lang="zh-CN" altLang="en-US" dirty="0" smtClean="0"/>
              <a:t>的</a:t>
            </a:r>
            <a:r>
              <a:rPr lang="en-US" altLang="zh-CN" dirty="0" smtClean="0"/>
              <a:t>4</a:t>
            </a:r>
            <a:r>
              <a:rPr lang="zh-CN" altLang="en-US" dirty="0" smtClean="0"/>
              <a:t>种情况</a:t>
            </a:r>
            <a:endParaRPr lang="en-US" altLang="zh-CN" dirty="0" smtClean="0"/>
          </a:p>
          <a:p>
            <a:pPr lvl="1"/>
            <a:r>
              <a:rPr lang="zh-CN" altLang="en-US" dirty="0" smtClean="0"/>
              <a:t>直接调用 </a:t>
            </a:r>
            <a:r>
              <a:rPr lang="en-US" altLang="zh-CN" dirty="0" smtClean="0"/>
              <a:t>f()					this=window</a:t>
            </a:r>
          </a:p>
          <a:p>
            <a:pPr lvl="1"/>
            <a:r>
              <a:rPr lang="zh-CN" altLang="en-US" dirty="0" smtClean="0"/>
              <a:t>方法调用 </a:t>
            </a:r>
            <a:r>
              <a:rPr lang="en-US" altLang="zh-CN" dirty="0" err="1" smtClean="0"/>
              <a:t>o.f</a:t>
            </a:r>
            <a:r>
              <a:rPr lang="en-US" altLang="zh-CN" dirty="0" smtClean="0"/>
              <a:t>()					this=o</a:t>
            </a:r>
          </a:p>
          <a:p>
            <a:pPr lvl="1"/>
            <a:r>
              <a:rPr lang="en-US" altLang="zh-CN" dirty="0" smtClean="0"/>
              <a:t>call/apply/bind</a:t>
            </a:r>
            <a:r>
              <a:rPr lang="zh-CN" altLang="en-US" dirty="0" smtClean="0"/>
              <a:t>调用 </a:t>
            </a:r>
            <a:r>
              <a:rPr lang="en-US" altLang="zh-CN" dirty="0" err="1" smtClean="0"/>
              <a:t>f.apply</a:t>
            </a:r>
            <a:r>
              <a:rPr lang="en-US" altLang="zh-CN" dirty="0" smtClean="0"/>
              <a:t>(</a:t>
            </a:r>
            <a:r>
              <a:rPr lang="en-US" altLang="zh-CN" dirty="0" err="1" smtClean="0"/>
              <a:t>o,args</a:t>
            </a:r>
            <a:r>
              <a:rPr lang="en-US" altLang="zh-CN" dirty="0" smtClean="0"/>
              <a:t>[])	this</a:t>
            </a:r>
            <a:r>
              <a:rPr lang="en-US" altLang="zh-CN" dirty="0"/>
              <a:t>=</a:t>
            </a:r>
            <a:r>
              <a:rPr lang="en-US" altLang="zh-CN" dirty="0" smtClean="0"/>
              <a:t>o</a:t>
            </a:r>
          </a:p>
          <a:p>
            <a:pPr lvl="1"/>
            <a:r>
              <a:rPr lang="zh-CN" altLang="en-US" dirty="0" smtClean="0"/>
              <a:t>构造函数调用 </a:t>
            </a:r>
            <a:r>
              <a:rPr lang="en-US" altLang="zh-CN" dirty="0" smtClean="0"/>
              <a:t>new f()				this</a:t>
            </a:r>
            <a:r>
              <a:rPr lang="zh-CN" altLang="en-US" dirty="0" smtClean="0"/>
              <a:t>为新创建对象</a:t>
            </a:r>
            <a:endParaRPr lang="en-US" altLang="zh-CN" dirty="0" smtClean="0"/>
          </a:p>
          <a:p>
            <a:endParaRPr lang="zh-CN" altLang="en-US" dirty="0"/>
          </a:p>
        </p:txBody>
      </p:sp>
    </p:spTree>
    <p:extLst>
      <p:ext uri="{BB962C8B-B14F-4D97-AF65-F5344CB8AC3E}">
        <p14:creationId xmlns:p14="http://schemas.microsoft.com/office/powerpoint/2010/main" val="307498356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a:t>
            </a:r>
            <a:r>
              <a:rPr lang="en-US" altLang="zh-CN" dirty="0" err="1" smtClean="0"/>
              <a:t>ew.target</a:t>
            </a:r>
            <a:endParaRPr lang="zh-CN" altLang="en-US" dirty="0"/>
          </a:p>
        </p:txBody>
      </p:sp>
      <p:sp>
        <p:nvSpPr>
          <p:cNvPr id="3" name="内容占位符 2"/>
          <p:cNvSpPr>
            <a:spLocks noGrp="1"/>
          </p:cNvSpPr>
          <p:nvPr>
            <p:ph sz="half" idx="1"/>
          </p:nvPr>
        </p:nvSpPr>
        <p:spPr/>
        <p:txBody>
          <a:bodyPr/>
          <a:lstStyle/>
          <a:p>
            <a:r>
              <a:rPr lang="en-US" altLang="zh-CN" dirty="0" smtClean="0"/>
              <a:t>ES6</a:t>
            </a:r>
            <a:r>
              <a:rPr lang="zh-CN" altLang="en-US" dirty="0" smtClean="0"/>
              <a:t>中引入的用于判断函数调用方式的新属性</a:t>
            </a:r>
            <a:endParaRPr lang="en-US" altLang="zh-CN" dirty="0" smtClean="0"/>
          </a:p>
          <a:p>
            <a:r>
              <a:rPr lang="zh-CN" altLang="en-US" dirty="0" smtClean="0"/>
              <a:t>函数如果通过</a:t>
            </a:r>
            <a:r>
              <a:rPr lang="en-US" altLang="zh-CN" dirty="0" smtClean="0"/>
              <a:t>new</a:t>
            </a:r>
            <a:r>
              <a:rPr lang="zh-CN" altLang="en-US" dirty="0" smtClean="0"/>
              <a:t>方式调用，返回函数本身；如果不是</a:t>
            </a:r>
            <a:r>
              <a:rPr lang="en-US" altLang="zh-CN" dirty="0" smtClean="0"/>
              <a:t>new</a:t>
            </a:r>
            <a:r>
              <a:rPr lang="zh-CN" altLang="en-US" dirty="0" smtClean="0"/>
              <a:t>调用，返回</a:t>
            </a:r>
            <a:r>
              <a:rPr lang="en-US" altLang="zh-CN" dirty="0" smtClean="0"/>
              <a:t>undefined</a:t>
            </a:r>
          </a:p>
          <a:p>
            <a:pPr lvl="1"/>
            <a:r>
              <a:rPr lang="zh-CN" altLang="en-US" dirty="0"/>
              <a:t>可以用于确定函数是怎么被调用的，防止构造函数被错误</a:t>
            </a:r>
            <a:r>
              <a:rPr lang="zh-CN" altLang="en-US" dirty="0" smtClean="0"/>
              <a:t>调用</a:t>
            </a:r>
            <a:endParaRPr lang="en-US" altLang="zh-CN" dirty="0" smtClean="0"/>
          </a:p>
          <a:p>
            <a:pPr lvl="1"/>
            <a:r>
              <a:rPr lang="zh-CN" altLang="en-US" dirty="0" smtClean="0"/>
              <a:t>函数外部调用时会报错</a:t>
            </a:r>
            <a:endParaRPr lang="en-US" altLang="zh-CN" dirty="0" smtClean="0"/>
          </a:p>
          <a:p>
            <a:pPr lvl="1"/>
            <a:r>
              <a:rPr lang="en-US" altLang="zh-CN" dirty="0" smtClean="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527356"/>
            <a:ext cx="5080000" cy="2870088"/>
          </a:xfrm>
          <a:prstGeom prst="rect">
            <a:avLst/>
          </a:prstGeom>
        </p:spPr>
      </p:pic>
    </p:spTree>
    <p:extLst>
      <p:ext uri="{BB962C8B-B14F-4D97-AF65-F5344CB8AC3E}">
        <p14:creationId xmlns:p14="http://schemas.microsoft.com/office/powerpoint/2010/main" val="3637244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a:t>
            </a:r>
            <a:r>
              <a:rPr lang="zh-CN" altLang="en-US" dirty="0"/>
              <a:t>简介</a:t>
            </a:r>
          </a:p>
        </p:txBody>
      </p:sp>
      <p:sp>
        <p:nvSpPr>
          <p:cNvPr id="3" name="内容占位符 2"/>
          <p:cNvSpPr>
            <a:spLocks noGrp="1"/>
          </p:cNvSpPr>
          <p:nvPr>
            <p:ph idx="1"/>
          </p:nvPr>
        </p:nvSpPr>
        <p:spPr/>
        <p:txBody>
          <a:bodyPr/>
          <a:lstStyle/>
          <a:p>
            <a:r>
              <a:rPr lang="zh-CN" altLang="en-US" dirty="0" smtClean="0"/>
              <a:t>相关语源</a:t>
            </a:r>
            <a:endParaRPr lang="en-US" altLang="zh-CN" dirty="0" smtClean="0"/>
          </a:p>
          <a:p>
            <a:pPr lvl="1"/>
            <a:r>
              <a:rPr lang="en-US" altLang="zh-CN" dirty="0" smtClean="0"/>
              <a:t>C</a:t>
            </a:r>
            <a:r>
              <a:rPr lang="zh-CN" altLang="en-US" dirty="0" smtClean="0"/>
              <a:t>、</a:t>
            </a:r>
            <a:r>
              <a:rPr lang="en-US" altLang="zh-CN" dirty="0" smtClean="0"/>
              <a:t>JAVA</a:t>
            </a:r>
            <a:r>
              <a:rPr lang="zh-CN" altLang="en-US" dirty="0" smtClean="0"/>
              <a:t>：语法、关键字、对象存取方式等</a:t>
            </a:r>
            <a:endParaRPr lang="en-US" altLang="zh-CN" dirty="0" smtClean="0"/>
          </a:p>
          <a:p>
            <a:pPr lvl="1"/>
            <a:r>
              <a:rPr lang="en-US" altLang="zh-CN" dirty="0" smtClean="0"/>
              <a:t>Self</a:t>
            </a:r>
            <a:r>
              <a:rPr lang="zh-CN" altLang="en-US" dirty="0" smtClean="0"/>
              <a:t>：原型继承</a:t>
            </a:r>
            <a:endParaRPr lang="en-US" altLang="zh-CN" dirty="0" smtClean="0"/>
          </a:p>
          <a:p>
            <a:pPr lvl="1"/>
            <a:r>
              <a:rPr lang="en-US" altLang="zh-CN" dirty="0" err="1" smtClean="0"/>
              <a:t>Awk</a:t>
            </a:r>
            <a:r>
              <a:rPr lang="zh-CN" altLang="en-US" dirty="0" smtClean="0"/>
              <a:t>：关联数组和对象</a:t>
            </a:r>
            <a:endParaRPr lang="en-US" altLang="zh-CN" dirty="0" smtClean="0"/>
          </a:p>
          <a:p>
            <a:pPr lvl="1"/>
            <a:r>
              <a:rPr lang="en-US" altLang="zh-CN" dirty="0" smtClean="0"/>
              <a:t>HyperCard</a:t>
            </a:r>
            <a:r>
              <a:rPr lang="zh-CN" altLang="en-US" dirty="0" smtClean="0"/>
              <a:t>：消息</a:t>
            </a:r>
            <a:r>
              <a:rPr lang="en-US" altLang="zh-CN" dirty="0" smtClean="0"/>
              <a:t>/</a:t>
            </a:r>
            <a:r>
              <a:rPr lang="zh-CN" altLang="en-US" dirty="0" smtClean="0"/>
              <a:t>事件</a:t>
            </a:r>
            <a:endParaRPr lang="en-US" altLang="zh-CN" dirty="0" smtClean="0"/>
          </a:p>
          <a:p>
            <a:pPr lvl="1"/>
            <a:r>
              <a:rPr lang="en-US" altLang="zh-CN" dirty="0" smtClean="0"/>
              <a:t>Perl</a:t>
            </a:r>
            <a:r>
              <a:rPr lang="zh-CN" altLang="en-US" dirty="0" smtClean="0"/>
              <a:t>：正则表达式</a:t>
            </a:r>
            <a:endParaRPr lang="en-US" altLang="zh-CN" dirty="0" smtClean="0"/>
          </a:p>
          <a:p>
            <a:pPr lvl="1"/>
            <a:r>
              <a:rPr lang="en-US" altLang="zh-CN" dirty="0" smtClean="0"/>
              <a:t>Lisp/Scheme</a:t>
            </a:r>
            <a:r>
              <a:rPr lang="zh-CN" altLang="en-US" dirty="0" smtClean="0"/>
              <a:t>：</a:t>
            </a:r>
            <a:r>
              <a:rPr lang="en-US" altLang="zh-CN" dirty="0" smtClean="0"/>
              <a:t>Lambda</a:t>
            </a:r>
            <a:r>
              <a:rPr lang="zh-CN" altLang="en-US" dirty="0" smtClean="0"/>
              <a:t>演算，动态语言</a:t>
            </a:r>
            <a:endParaRPr lang="zh-CN" altLang="en-US" dirty="0"/>
          </a:p>
        </p:txBody>
      </p:sp>
    </p:spTree>
    <p:extLst>
      <p:ext uri="{BB962C8B-B14F-4D97-AF65-F5344CB8AC3E}">
        <p14:creationId xmlns:p14="http://schemas.microsoft.com/office/powerpoint/2010/main" val="10735480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new.target</a:t>
            </a:r>
            <a:endParaRPr lang="zh-CN" altLang="en-US" dirty="0"/>
          </a:p>
        </p:txBody>
      </p:sp>
      <p:sp>
        <p:nvSpPr>
          <p:cNvPr id="3" name="内容占位符 2"/>
          <p:cNvSpPr>
            <a:spLocks noGrp="1"/>
          </p:cNvSpPr>
          <p:nvPr>
            <p:ph sz="half" idx="1"/>
          </p:nvPr>
        </p:nvSpPr>
        <p:spPr/>
        <p:txBody>
          <a:bodyPr/>
          <a:lstStyle/>
          <a:p>
            <a:r>
              <a:rPr lang="en-US" altLang="zh-CN" dirty="0"/>
              <a:t>Class</a:t>
            </a:r>
            <a:r>
              <a:rPr lang="zh-CN" altLang="en-US" dirty="0"/>
              <a:t>内部调用会返回当前</a:t>
            </a:r>
            <a:r>
              <a:rPr lang="en-US" altLang="zh-CN" dirty="0"/>
              <a:t>Class</a:t>
            </a:r>
          </a:p>
          <a:p>
            <a:pPr lvl="1"/>
            <a:r>
              <a:rPr lang="zh-CN" altLang="en-US" dirty="0"/>
              <a:t>如果是子类继承，会返回子类</a:t>
            </a:r>
            <a:endParaRPr lang="en-US" altLang="zh-CN" dirty="0"/>
          </a:p>
          <a:p>
            <a:pPr lvl="1"/>
            <a:r>
              <a:rPr lang="zh-CN" altLang="en-US" dirty="0"/>
              <a:t>可以用于写出不能独立使用，必须继承后才能用的类</a:t>
            </a:r>
            <a:endParaRPr lang="en-US" altLang="zh-CN" dirty="0"/>
          </a:p>
          <a:p>
            <a:pPr lvl="1"/>
            <a:r>
              <a:rPr lang="en-US" altLang="zh-CN" dirty="0">
                <a:hlinkClick r:id="rId2" action="ppaction://hlinkfile"/>
              </a:rPr>
              <a:t>example</a:t>
            </a:r>
            <a:endParaRPr lang="en-US" altLang="zh-CN"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63772" y="1905000"/>
            <a:ext cx="4954056" cy="4114800"/>
          </a:xfrm>
          <a:prstGeom prst="rect">
            <a:avLst/>
          </a:prstGeom>
        </p:spPr>
      </p:pic>
    </p:spTree>
    <p:extLst>
      <p:ext uri="{BB962C8B-B14F-4D97-AF65-F5344CB8AC3E}">
        <p14:creationId xmlns:p14="http://schemas.microsoft.com/office/powerpoint/2010/main" val="412601636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arguments</a:t>
            </a:r>
            <a:r>
              <a:rPr lang="zh-CN" altLang="en-US" dirty="0" smtClean="0"/>
              <a:t>对象</a:t>
            </a:r>
            <a:endParaRPr lang="zh-CN" altLang="en-US" dirty="0"/>
          </a:p>
        </p:txBody>
      </p:sp>
      <p:sp>
        <p:nvSpPr>
          <p:cNvPr id="3" name="内容占位符 2"/>
          <p:cNvSpPr>
            <a:spLocks noGrp="1"/>
          </p:cNvSpPr>
          <p:nvPr>
            <p:ph sz="half" idx="1"/>
          </p:nvPr>
        </p:nvSpPr>
        <p:spPr/>
        <p:txBody>
          <a:bodyPr/>
          <a:lstStyle/>
          <a:p>
            <a:r>
              <a:rPr lang="zh-CN" altLang="en-US" dirty="0" smtClean="0"/>
              <a:t>包含传入函数所有参数的类数组对象</a:t>
            </a:r>
            <a:endParaRPr lang="en-US" altLang="zh-CN" dirty="0" smtClean="0"/>
          </a:p>
          <a:p>
            <a:r>
              <a:rPr lang="zh-CN" altLang="en-US" dirty="0" smtClean="0"/>
              <a:t>具有</a:t>
            </a:r>
            <a:r>
              <a:rPr lang="en-US" altLang="zh-CN" dirty="0" smtClean="0"/>
              <a:t>length</a:t>
            </a:r>
            <a:r>
              <a:rPr lang="zh-CN" altLang="en-US" dirty="0" smtClean="0"/>
              <a:t>属性，表示实际传入的参数的个数</a:t>
            </a:r>
            <a:endParaRPr lang="en-US" altLang="zh-CN" dirty="0" smtClean="0"/>
          </a:p>
          <a:p>
            <a:pPr lvl="1"/>
            <a:r>
              <a:rPr lang="zh-CN" altLang="en-US" dirty="0" smtClean="0"/>
              <a:t>与函数对象的</a:t>
            </a:r>
            <a:r>
              <a:rPr lang="en-US" altLang="zh-CN" dirty="0" smtClean="0"/>
              <a:t>length</a:t>
            </a:r>
            <a:r>
              <a:rPr lang="zh-CN" altLang="en-US" dirty="0" smtClean="0"/>
              <a:t>属性意义不同</a:t>
            </a:r>
            <a:endParaRPr lang="en-US" altLang="zh-CN" dirty="0" smtClean="0"/>
          </a:p>
          <a:p>
            <a:pPr lvl="1"/>
            <a:r>
              <a:rPr lang="en-US" altLang="zh-CN" dirty="0" smtClean="0">
                <a:hlinkClick r:id="rId3" action="ppaction://hlinkfile"/>
              </a:rPr>
              <a:t>example</a:t>
            </a:r>
            <a:endParaRPr lang="en-US" altLang="zh-CN" dirty="0" smtClean="0"/>
          </a:p>
        </p:txBody>
      </p:sp>
      <p:pic>
        <p:nvPicPr>
          <p:cNvPr id="7" name="内容占位符 6"/>
          <p:cNvPicPr>
            <a:picLocks noGrp="1" noChangeAspect="1"/>
          </p:cNvPicPr>
          <p:nvPr>
            <p:ph sz="half" idx="2"/>
          </p:nvPr>
        </p:nvPicPr>
        <p:blipFill>
          <a:blip r:embed="rId4"/>
          <a:stretch>
            <a:fillRect/>
          </a:stretch>
        </p:blipFill>
        <p:spPr>
          <a:xfrm>
            <a:off x="6400800" y="2557860"/>
            <a:ext cx="5080000" cy="2809080"/>
          </a:xfrm>
          <a:prstGeom prst="rect">
            <a:avLst/>
          </a:prstGeom>
        </p:spPr>
      </p:pic>
    </p:spTree>
    <p:extLst>
      <p:ext uri="{BB962C8B-B14F-4D97-AF65-F5344CB8AC3E}">
        <p14:creationId xmlns:p14="http://schemas.microsoft.com/office/powerpoint/2010/main" val="4287547373"/>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arguments</a:t>
            </a:r>
            <a:r>
              <a:rPr lang="zh-CN" altLang="en-US" dirty="0"/>
              <a:t>对象</a:t>
            </a:r>
          </a:p>
        </p:txBody>
      </p:sp>
      <p:sp>
        <p:nvSpPr>
          <p:cNvPr id="3" name="内容占位符 2"/>
          <p:cNvSpPr>
            <a:spLocks noGrp="1"/>
          </p:cNvSpPr>
          <p:nvPr>
            <p:ph sz="half" idx="1"/>
          </p:nvPr>
        </p:nvSpPr>
        <p:spPr/>
        <p:txBody>
          <a:bodyPr/>
          <a:lstStyle/>
          <a:p>
            <a:r>
              <a:rPr lang="zh-CN" altLang="en-US" dirty="0"/>
              <a:t>具有</a:t>
            </a:r>
            <a:r>
              <a:rPr lang="en-US" altLang="zh-CN" dirty="0" err="1"/>
              <a:t>callee</a:t>
            </a:r>
            <a:r>
              <a:rPr lang="zh-CN" altLang="en-US" dirty="0"/>
              <a:t>属性，指向正在执行的函数</a:t>
            </a:r>
            <a:endParaRPr lang="en-US" altLang="zh-CN" dirty="0"/>
          </a:p>
          <a:p>
            <a:pPr lvl="1"/>
            <a:r>
              <a:rPr lang="zh-CN" altLang="en-US" dirty="0"/>
              <a:t>可用于匿名函数调用自身</a:t>
            </a:r>
            <a:endParaRPr lang="en-US" altLang="zh-CN" dirty="0"/>
          </a:p>
          <a:p>
            <a:r>
              <a:rPr lang="zh-CN" altLang="en-US" dirty="0"/>
              <a:t>具有</a:t>
            </a:r>
            <a:r>
              <a:rPr lang="en-US" altLang="zh-CN" dirty="0"/>
              <a:t>caller</a:t>
            </a:r>
            <a:r>
              <a:rPr lang="zh-CN" altLang="en-US" dirty="0" smtClean="0"/>
              <a:t>属性，</a:t>
            </a:r>
            <a:r>
              <a:rPr lang="zh-CN" altLang="en-US" dirty="0"/>
              <a:t>指向调用当前函数的函数，一般通过</a:t>
            </a:r>
            <a:r>
              <a:rPr lang="en-US" altLang="zh-CN" dirty="0" err="1"/>
              <a:t>arguments.callee.caller</a:t>
            </a:r>
            <a:r>
              <a:rPr lang="zh-CN" altLang="en-US" dirty="0"/>
              <a:t>来实现调用</a:t>
            </a:r>
            <a:endParaRPr lang="en-US" altLang="zh-CN" dirty="0"/>
          </a:p>
          <a:p>
            <a:pPr lvl="1"/>
            <a:r>
              <a:rPr lang="en-US" altLang="zh-CN" dirty="0">
                <a:hlinkClick r:id="rId3" action="ppaction://hlinkfile"/>
              </a:rPr>
              <a:t>example</a:t>
            </a:r>
            <a:endParaRPr lang="zh-CN" altLang="en-US" dirty="0"/>
          </a:p>
          <a:p>
            <a:endParaRPr lang="zh-CN" altLang="en-US" dirty="0"/>
          </a:p>
        </p:txBody>
      </p:sp>
      <p:pic>
        <p:nvPicPr>
          <p:cNvPr id="7" name="内容占位符 6"/>
          <p:cNvPicPr>
            <a:picLocks noGrp="1" noChangeAspect="1"/>
          </p:cNvPicPr>
          <p:nvPr>
            <p:ph sz="half" idx="2"/>
          </p:nvPr>
        </p:nvPicPr>
        <p:blipFill>
          <a:blip r:embed="rId4"/>
          <a:stretch>
            <a:fillRect/>
          </a:stretch>
        </p:blipFill>
        <p:spPr>
          <a:xfrm>
            <a:off x="6400800" y="2749769"/>
            <a:ext cx="5080000" cy="2425261"/>
          </a:xfrm>
          <a:prstGeom prst="rect">
            <a:avLst/>
          </a:prstGeom>
        </p:spPr>
      </p:pic>
    </p:spTree>
    <p:extLst>
      <p:ext uri="{BB962C8B-B14F-4D97-AF65-F5344CB8AC3E}">
        <p14:creationId xmlns:p14="http://schemas.microsoft.com/office/powerpoint/2010/main" val="52769523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函数参数的默认值</a:t>
            </a:r>
            <a:endParaRPr lang="zh-CN" altLang="en-US" dirty="0"/>
          </a:p>
        </p:txBody>
      </p:sp>
      <p:sp>
        <p:nvSpPr>
          <p:cNvPr id="3" name="内容占位符 2"/>
          <p:cNvSpPr>
            <a:spLocks noGrp="1"/>
          </p:cNvSpPr>
          <p:nvPr>
            <p:ph sz="half" idx="1"/>
          </p:nvPr>
        </p:nvSpPr>
        <p:spPr/>
        <p:txBody>
          <a:bodyPr/>
          <a:lstStyle/>
          <a:p>
            <a:r>
              <a:rPr lang="en-US" altLang="zh-CN" dirty="0"/>
              <a:t>ECMAScript6</a:t>
            </a:r>
            <a:r>
              <a:rPr lang="zh-CN" altLang="en-US" dirty="0" smtClean="0"/>
              <a:t>中允许为函数参数设置默认值</a:t>
            </a:r>
            <a:endParaRPr lang="en-US" altLang="zh-CN" dirty="0" smtClean="0"/>
          </a:p>
          <a:p>
            <a:pPr lvl="1"/>
            <a:r>
              <a:rPr lang="zh-CN" altLang="en-US" dirty="0" smtClean="0"/>
              <a:t>设定默认值的参数应该是尾参数</a:t>
            </a:r>
            <a:endParaRPr lang="en-US" altLang="zh-CN" dirty="0" smtClean="0"/>
          </a:p>
          <a:p>
            <a:pPr lvl="1"/>
            <a:r>
              <a:rPr lang="zh-CN" altLang="en-US" dirty="0" smtClean="0"/>
              <a:t>设置默认参数后，函数的</a:t>
            </a:r>
            <a:r>
              <a:rPr lang="en-US" altLang="zh-CN" dirty="0" smtClean="0"/>
              <a:t>length</a:t>
            </a:r>
            <a:r>
              <a:rPr lang="zh-CN" altLang="en-US" dirty="0" smtClean="0"/>
              <a:t>值变为原参数个数减去默认参数个数</a:t>
            </a:r>
            <a:endParaRPr lang="en-US" altLang="zh-CN" dirty="0" smtClean="0"/>
          </a:p>
          <a:p>
            <a:pPr lvl="1"/>
            <a:r>
              <a:rPr lang="en-US" altLang="zh-CN" dirty="0">
                <a:hlinkClick r:id="rId2" action="ppaction://hlinkfile"/>
              </a:rPr>
              <a:t>example</a:t>
            </a:r>
            <a:endParaRPr lang="zh-CN" altLang="en-US" dirty="0"/>
          </a:p>
        </p:txBody>
      </p:sp>
      <p:pic>
        <p:nvPicPr>
          <p:cNvPr id="7" name="内容占位符 6"/>
          <p:cNvPicPr>
            <a:picLocks noGrp="1" noChangeAspect="1"/>
          </p:cNvPicPr>
          <p:nvPr>
            <p:ph sz="half" idx="2"/>
          </p:nvPr>
        </p:nvPicPr>
        <p:blipFill>
          <a:blip r:embed="rId3"/>
          <a:stretch>
            <a:fillRect/>
          </a:stretch>
        </p:blipFill>
        <p:spPr>
          <a:xfrm>
            <a:off x="6400800" y="2959917"/>
            <a:ext cx="5080000" cy="2004966"/>
          </a:xfrm>
          <a:prstGeom prst="rect">
            <a:avLst/>
          </a:prstGeom>
        </p:spPr>
      </p:pic>
    </p:spTree>
    <p:extLst>
      <p:ext uri="{BB962C8B-B14F-4D97-AF65-F5344CB8AC3E}">
        <p14:creationId xmlns:p14="http://schemas.microsoft.com/office/powerpoint/2010/main" val="413481662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rest</a:t>
            </a:r>
            <a:r>
              <a:rPr lang="zh-CN" altLang="en-US" dirty="0" smtClean="0"/>
              <a:t>参数</a:t>
            </a:r>
            <a:endParaRPr lang="zh-CN" altLang="en-US" dirty="0"/>
          </a:p>
        </p:txBody>
      </p:sp>
      <p:sp>
        <p:nvSpPr>
          <p:cNvPr id="3" name="内容占位符 2"/>
          <p:cNvSpPr>
            <a:spLocks noGrp="1"/>
          </p:cNvSpPr>
          <p:nvPr>
            <p:ph sz="half" idx="1"/>
          </p:nvPr>
        </p:nvSpPr>
        <p:spPr>
          <a:xfrm>
            <a:off x="1117600" y="1905000"/>
            <a:ext cx="5283200" cy="4114800"/>
          </a:xfrm>
        </p:spPr>
        <p:txBody>
          <a:bodyPr/>
          <a:lstStyle/>
          <a:p>
            <a:r>
              <a:rPr lang="en-US" altLang="zh-CN" dirty="0"/>
              <a:t>ECMAScript6</a:t>
            </a:r>
            <a:r>
              <a:rPr lang="zh-CN" altLang="en-US" dirty="0" smtClean="0"/>
              <a:t>中引入了</a:t>
            </a:r>
            <a:r>
              <a:rPr lang="en-US" altLang="zh-CN" dirty="0" smtClean="0"/>
              <a:t>rest</a:t>
            </a:r>
            <a:r>
              <a:rPr lang="zh-CN" altLang="en-US" dirty="0" smtClean="0"/>
              <a:t>参数，用于获取函数的多余</a:t>
            </a:r>
            <a:r>
              <a:rPr lang="zh-CN" altLang="en-US" dirty="0"/>
              <a:t>参数</a:t>
            </a:r>
            <a:endParaRPr lang="en-US" altLang="zh-CN" dirty="0" smtClean="0"/>
          </a:p>
          <a:p>
            <a:pPr lvl="1"/>
            <a:r>
              <a:rPr lang="zh-CN" altLang="en-US" dirty="0" smtClean="0"/>
              <a:t>这样可以避免使用</a:t>
            </a:r>
            <a:r>
              <a:rPr lang="en-US" altLang="zh-CN" dirty="0" smtClean="0"/>
              <a:t>arguments</a:t>
            </a:r>
            <a:r>
              <a:rPr lang="zh-CN" altLang="en-US" dirty="0" smtClean="0"/>
              <a:t>对象</a:t>
            </a:r>
            <a:endParaRPr lang="en-US" altLang="zh-CN" dirty="0" smtClean="0"/>
          </a:p>
          <a:p>
            <a:pPr lvl="1"/>
            <a:r>
              <a:rPr lang="en-US" altLang="zh-CN" dirty="0" smtClean="0"/>
              <a:t>rest</a:t>
            </a:r>
            <a:r>
              <a:rPr lang="zh-CN" altLang="en-US" dirty="0" smtClean="0"/>
              <a:t>参数搭配的是一个数组，用于存放多余的参数</a:t>
            </a:r>
            <a:endParaRPr lang="en-US" altLang="zh-CN" dirty="0" smtClean="0"/>
          </a:p>
          <a:p>
            <a:pPr lvl="1"/>
            <a:r>
              <a:rPr lang="en-US" altLang="zh-CN" dirty="0" smtClean="0"/>
              <a:t>rest</a:t>
            </a:r>
            <a:r>
              <a:rPr lang="zh-CN" altLang="en-US" dirty="0" smtClean="0"/>
              <a:t>参数应该是最后一个参数，不然会报错</a:t>
            </a:r>
            <a:endParaRPr lang="en-US" altLang="zh-CN" dirty="0" smtClean="0"/>
          </a:p>
          <a:p>
            <a:pPr lvl="1"/>
            <a:r>
              <a:rPr lang="zh-CN" altLang="en-US" dirty="0"/>
              <a:t>函数</a:t>
            </a:r>
            <a:r>
              <a:rPr lang="zh-CN" altLang="en-US" dirty="0" smtClean="0"/>
              <a:t>的</a:t>
            </a:r>
            <a:r>
              <a:rPr lang="en-US" altLang="zh-CN" dirty="0" smtClean="0"/>
              <a:t>length</a:t>
            </a:r>
            <a:r>
              <a:rPr lang="zh-CN" altLang="en-US" dirty="0" smtClean="0"/>
              <a:t>属性不包括</a:t>
            </a:r>
            <a:r>
              <a:rPr lang="en-US" altLang="zh-CN" dirty="0" smtClean="0"/>
              <a:t>rest</a:t>
            </a:r>
            <a:r>
              <a:rPr lang="zh-CN" altLang="en-US" dirty="0" smtClean="0"/>
              <a:t>参数</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600825" y="2576942"/>
            <a:ext cx="4879975" cy="2770916"/>
          </a:xfrm>
          <a:prstGeom prst="rect">
            <a:avLst/>
          </a:prstGeom>
        </p:spPr>
      </p:pic>
    </p:spTree>
    <p:extLst>
      <p:ext uri="{BB962C8B-B14F-4D97-AF65-F5344CB8AC3E}">
        <p14:creationId xmlns:p14="http://schemas.microsoft.com/office/powerpoint/2010/main" val="2304063672"/>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扩展运算符</a:t>
            </a:r>
            <a:endParaRPr lang="zh-CN" altLang="en-US" dirty="0"/>
          </a:p>
        </p:txBody>
      </p:sp>
      <p:sp>
        <p:nvSpPr>
          <p:cNvPr id="3" name="内容占位符 2"/>
          <p:cNvSpPr>
            <a:spLocks noGrp="1"/>
          </p:cNvSpPr>
          <p:nvPr>
            <p:ph sz="half" idx="1"/>
          </p:nvPr>
        </p:nvSpPr>
        <p:spPr>
          <a:xfrm>
            <a:off x="1117600" y="1700808"/>
            <a:ext cx="5080000" cy="4114800"/>
          </a:xfrm>
        </p:spPr>
        <p:txBody>
          <a:bodyPr/>
          <a:lstStyle/>
          <a:p>
            <a:r>
              <a:rPr lang="en-US" altLang="zh-CN" dirty="0"/>
              <a:t>Spread </a:t>
            </a:r>
            <a:r>
              <a:rPr lang="en-US" altLang="zh-CN" dirty="0" smtClean="0"/>
              <a:t>Operator</a:t>
            </a:r>
            <a:r>
              <a:rPr lang="zh-CN" altLang="en-US" dirty="0" smtClean="0"/>
              <a:t>，三个点</a:t>
            </a:r>
            <a:endParaRPr lang="en-US" altLang="zh-CN" dirty="0" smtClean="0"/>
          </a:p>
          <a:p>
            <a:pPr lvl="1"/>
            <a:r>
              <a:rPr lang="zh-CN" altLang="en-US" dirty="0" smtClean="0"/>
              <a:t>也叫展开运算符，</a:t>
            </a:r>
            <a:r>
              <a:rPr lang="en-US" altLang="zh-CN" dirty="0" smtClean="0"/>
              <a:t>ECMAScript6</a:t>
            </a:r>
            <a:r>
              <a:rPr lang="zh-CN" altLang="en-US" dirty="0"/>
              <a:t>中</a:t>
            </a:r>
            <a:r>
              <a:rPr lang="zh-CN" altLang="en-US" dirty="0" smtClean="0"/>
              <a:t>引入，相当于</a:t>
            </a:r>
            <a:r>
              <a:rPr lang="en-US" altLang="zh-CN" dirty="0" smtClean="0"/>
              <a:t>rest</a:t>
            </a:r>
            <a:r>
              <a:rPr lang="zh-CN" altLang="en-US" dirty="0" smtClean="0"/>
              <a:t>参数的逆运算，将一个数组转为用逗号分割的一串数</a:t>
            </a:r>
            <a:endParaRPr lang="en-US" altLang="zh-CN" dirty="0" smtClean="0"/>
          </a:p>
          <a:p>
            <a:pPr lvl="1"/>
            <a:r>
              <a:rPr lang="zh-CN" altLang="en-US" dirty="0" smtClean="0"/>
              <a:t>可以将任何具有</a:t>
            </a:r>
            <a:r>
              <a:rPr lang="en-US" altLang="zh-CN" dirty="0" smtClean="0"/>
              <a:t>iterator</a:t>
            </a:r>
            <a:r>
              <a:rPr lang="zh-CN" altLang="en-US" dirty="0" smtClean="0"/>
              <a:t>接口的对象转为一串数，进而变为真正的数组</a:t>
            </a:r>
            <a:endParaRPr lang="en-US" altLang="zh-CN" dirty="0" smtClean="0"/>
          </a:p>
          <a:p>
            <a:pPr lvl="1"/>
            <a:r>
              <a:rPr lang="zh-CN" altLang="en-US" dirty="0" smtClean="0"/>
              <a:t>可以用于数组合并，也可以用于函数的</a:t>
            </a:r>
            <a:r>
              <a:rPr lang="en-US" altLang="zh-CN" dirty="0" smtClean="0"/>
              <a:t>apply</a:t>
            </a:r>
            <a:r>
              <a:rPr lang="zh-CN" altLang="en-US" dirty="0" smtClean="0"/>
              <a:t>方法中</a:t>
            </a:r>
            <a:endParaRPr lang="en-US" altLang="zh-CN" dirty="0" smtClean="0"/>
          </a:p>
          <a:p>
            <a:pPr lvl="1"/>
            <a:r>
              <a:rPr lang="zh-CN" altLang="en-US" dirty="0" smtClean="0"/>
              <a:t>可以用于在函数中返回多个值</a:t>
            </a:r>
            <a:endParaRPr lang="en-US" altLang="zh-CN" dirty="0" smtClean="0"/>
          </a:p>
          <a:p>
            <a:pPr lvl="1"/>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449147"/>
            <a:ext cx="5080000" cy="2740756"/>
          </a:xfrm>
          <a:prstGeom prst="rect">
            <a:avLst/>
          </a:prstGeom>
        </p:spPr>
      </p:pic>
    </p:spTree>
    <p:extLst>
      <p:ext uri="{BB962C8B-B14F-4D97-AF65-F5344CB8AC3E}">
        <p14:creationId xmlns:p14="http://schemas.microsoft.com/office/powerpoint/2010/main" val="3152732083"/>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箭头函数</a:t>
            </a:r>
            <a:endParaRPr lang="zh-CN" altLang="en-US" dirty="0"/>
          </a:p>
        </p:txBody>
      </p:sp>
      <p:sp>
        <p:nvSpPr>
          <p:cNvPr id="3" name="内容占位符 2"/>
          <p:cNvSpPr>
            <a:spLocks noGrp="1"/>
          </p:cNvSpPr>
          <p:nvPr>
            <p:ph idx="1"/>
          </p:nvPr>
        </p:nvSpPr>
        <p:spPr/>
        <p:txBody>
          <a:bodyPr/>
          <a:lstStyle/>
          <a:p>
            <a:r>
              <a:rPr lang="en-US" altLang="zh-CN" dirty="0"/>
              <a:t>ECMAScript6</a:t>
            </a:r>
            <a:r>
              <a:rPr lang="zh-CN" altLang="en-US" dirty="0" smtClean="0"/>
              <a:t>中允许用箭头</a:t>
            </a:r>
            <a:r>
              <a:rPr lang="en-US" altLang="zh-CN" dirty="0" smtClean="0"/>
              <a:t>=&gt;</a:t>
            </a:r>
            <a:r>
              <a:rPr lang="zh-CN" altLang="en-US" dirty="0" smtClean="0"/>
              <a:t>方式定义函数</a:t>
            </a:r>
            <a:endParaRPr lang="en-US" altLang="zh-CN" dirty="0" smtClean="0"/>
          </a:p>
          <a:p>
            <a:pPr lvl="1"/>
            <a:r>
              <a:rPr lang="en-US" altLang="zh-CN" dirty="0" smtClean="0"/>
              <a:t>f = (</a:t>
            </a:r>
            <a:r>
              <a:rPr lang="en-US" altLang="zh-CN" dirty="0" err="1" smtClean="0"/>
              <a:t>a,b</a:t>
            </a:r>
            <a:r>
              <a:rPr lang="en-US" altLang="zh-CN" dirty="0" smtClean="0"/>
              <a:t>)</a:t>
            </a:r>
            <a:r>
              <a:rPr lang="en-US" altLang="zh-CN" dirty="0"/>
              <a:t> </a:t>
            </a:r>
            <a:r>
              <a:rPr lang="en-US" altLang="zh-CN" dirty="0" smtClean="0"/>
              <a:t>=&gt;{ return </a:t>
            </a:r>
            <a:r>
              <a:rPr lang="en-US" altLang="zh-CN" dirty="0" err="1" smtClean="0"/>
              <a:t>a+b</a:t>
            </a:r>
            <a:r>
              <a:rPr lang="en-US" altLang="zh-CN" dirty="0" smtClean="0"/>
              <a:t>;}; </a:t>
            </a:r>
            <a:r>
              <a:rPr lang="zh-CN" altLang="en-US" dirty="0" smtClean="0"/>
              <a:t>等价于</a:t>
            </a:r>
            <a:r>
              <a:rPr lang="en-US" altLang="zh-CN" dirty="0" smtClean="0"/>
              <a:t>f = function(</a:t>
            </a:r>
            <a:r>
              <a:rPr lang="en-US" altLang="zh-CN" dirty="0" err="1" smtClean="0"/>
              <a:t>a,b</a:t>
            </a:r>
            <a:r>
              <a:rPr lang="en-US" altLang="zh-CN" dirty="0" smtClean="0"/>
              <a:t>){</a:t>
            </a:r>
            <a:r>
              <a:rPr lang="en-US" altLang="zh-CN" dirty="0"/>
              <a:t>return </a:t>
            </a:r>
            <a:r>
              <a:rPr lang="en-US" altLang="zh-CN" dirty="0" err="1"/>
              <a:t>a+b</a:t>
            </a:r>
            <a:r>
              <a:rPr lang="en-US" altLang="zh-CN" dirty="0" smtClean="0"/>
              <a:t>;};</a:t>
            </a:r>
          </a:p>
          <a:p>
            <a:pPr lvl="1"/>
            <a:r>
              <a:rPr lang="zh-CN" altLang="en-US" dirty="0" smtClean="0"/>
              <a:t>可以减少敲击</a:t>
            </a:r>
            <a:r>
              <a:rPr lang="en-US" altLang="zh-CN" dirty="0" smtClean="0"/>
              <a:t>function</a:t>
            </a:r>
            <a:r>
              <a:rPr lang="zh-CN" altLang="en-US" dirty="0" smtClean="0"/>
              <a:t>和</a:t>
            </a:r>
            <a:r>
              <a:rPr lang="en-US" altLang="zh-CN" dirty="0" smtClean="0"/>
              <a:t>{}</a:t>
            </a:r>
            <a:r>
              <a:rPr lang="zh-CN" altLang="en-US" dirty="0" smtClean="0"/>
              <a:t>的次数</a:t>
            </a:r>
            <a:endParaRPr lang="en-US" altLang="zh-CN" dirty="0" smtClean="0"/>
          </a:p>
          <a:p>
            <a:r>
              <a:rPr lang="zh-CN" altLang="en-US" dirty="0" smtClean="0"/>
              <a:t>还可以进一步简化</a:t>
            </a:r>
            <a:endParaRPr lang="en-US" altLang="zh-CN" dirty="0" smtClean="0"/>
          </a:p>
          <a:p>
            <a:pPr lvl="1"/>
            <a:r>
              <a:rPr lang="zh-CN" altLang="en-US" dirty="0" smtClean="0"/>
              <a:t>没有参数，直接写成</a:t>
            </a:r>
            <a:r>
              <a:rPr lang="en-US" altLang="zh-CN" dirty="0" smtClean="0"/>
              <a:t>()</a:t>
            </a:r>
          </a:p>
          <a:p>
            <a:pPr lvl="1"/>
            <a:r>
              <a:rPr lang="zh-CN" altLang="en-US" dirty="0" smtClean="0"/>
              <a:t>只有一个参数，可以省略</a:t>
            </a:r>
            <a:r>
              <a:rPr lang="en-US" altLang="zh-CN" dirty="0" smtClean="0"/>
              <a:t>()</a:t>
            </a:r>
          </a:p>
          <a:p>
            <a:pPr lvl="1"/>
            <a:r>
              <a:rPr lang="zh-CN" altLang="en-US" dirty="0"/>
              <a:t>函数</a:t>
            </a:r>
            <a:r>
              <a:rPr lang="zh-CN" altLang="en-US" dirty="0" smtClean="0"/>
              <a:t>体是单个表达式，可以省略</a:t>
            </a:r>
            <a:r>
              <a:rPr lang="en-US" altLang="zh-CN" dirty="0" smtClean="0"/>
              <a:t>{}</a:t>
            </a:r>
            <a:r>
              <a:rPr lang="zh-CN" altLang="en-US" dirty="0" smtClean="0"/>
              <a:t>和</a:t>
            </a:r>
            <a:r>
              <a:rPr lang="en-US" altLang="zh-CN" dirty="0" smtClean="0"/>
              <a:t>return</a:t>
            </a:r>
          </a:p>
          <a:p>
            <a:pPr lvl="1"/>
            <a:r>
              <a:rPr lang="en-US" altLang="zh-CN" dirty="0"/>
              <a:t>f = </a:t>
            </a:r>
            <a:r>
              <a:rPr lang="en-US" altLang="zh-CN" dirty="0" smtClean="0"/>
              <a:t>()=&gt;”hello”; </a:t>
            </a:r>
            <a:r>
              <a:rPr lang="zh-CN" altLang="en-US" dirty="0"/>
              <a:t>等价于</a:t>
            </a:r>
            <a:r>
              <a:rPr lang="en-US" altLang="zh-CN" dirty="0"/>
              <a:t>f = function</a:t>
            </a:r>
            <a:r>
              <a:rPr lang="en-US" altLang="zh-CN" dirty="0" smtClean="0"/>
              <a:t>(){</a:t>
            </a:r>
            <a:r>
              <a:rPr lang="en-US" altLang="zh-CN" dirty="0"/>
              <a:t>return ”hello”</a:t>
            </a:r>
            <a:r>
              <a:rPr lang="en-US" altLang="zh-CN" dirty="0" smtClean="0"/>
              <a:t>;};</a:t>
            </a:r>
            <a:endParaRPr lang="en-US" altLang="zh-CN" dirty="0"/>
          </a:p>
          <a:p>
            <a:pPr lvl="1"/>
            <a:r>
              <a:rPr lang="en-US" altLang="zh-CN" dirty="0" smtClean="0"/>
              <a:t>f = v=&gt;v; </a:t>
            </a:r>
            <a:r>
              <a:rPr lang="zh-CN" altLang="en-US" dirty="0" smtClean="0"/>
              <a:t>等价于</a:t>
            </a:r>
            <a:r>
              <a:rPr lang="en-US" altLang="zh-CN" dirty="0" smtClean="0"/>
              <a:t>f = function(v){return v;};</a:t>
            </a:r>
          </a:p>
          <a:p>
            <a:r>
              <a:rPr lang="zh-CN" altLang="en-US" dirty="0"/>
              <a:t>箭头函数可以</a:t>
            </a:r>
            <a:r>
              <a:rPr lang="zh-CN" altLang="en-US" dirty="0" smtClean="0"/>
              <a:t>嵌套</a:t>
            </a:r>
            <a:endParaRPr lang="en-US" altLang="zh-CN" dirty="0"/>
          </a:p>
        </p:txBody>
      </p:sp>
    </p:spTree>
    <p:extLst>
      <p:ext uri="{BB962C8B-B14F-4D97-AF65-F5344CB8AC3E}">
        <p14:creationId xmlns:p14="http://schemas.microsoft.com/office/powerpoint/2010/main" val="3867784618"/>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箭头函数</a:t>
            </a:r>
          </a:p>
        </p:txBody>
      </p:sp>
      <p:sp>
        <p:nvSpPr>
          <p:cNvPr id="3" name="内容占位符 2"/>
          <p:cNvSpPr>
            <a:spLocks noGrp="1"/>
          </p:cNvSpPr>
          <p:nvPr>
            <p:ph sz="half" idx="1"/>
          </p:nvPr>
        </p:nvSpPr>
        <p:spPr/>
        <p:txBody>
          <a:bodyPr/>
          <a:lstStyle/>
          <a:p>
            <a:r>
              <a:rPr lang="zh-CN" altLang="en-US" dirty="0" smtClean="0"/>
              <a:t>与传统</a:t>
            </a:r>
            <a:r>
              <a:rPr lang="en-US" altLang="zh-CN" dirty="0" smtClean="0"/>
              <a:t>JS</a:t>
            </a:r>
            <a:r>
              <a:rPr lang="zh-CN" altLang="en-US" dirty="0" smtClean="0"/>
              <a:t>函数有很多不同</a:t>
            </a:r>
            <a:endParaRPr lang="en-US" altLang="zh-CN" dirty="0" smtClean="0"/>
          </a:p>
          <a:p>
            <a:pPr lvl="1"/>
            <a:r>
              <a:rPr lang="zh-CN" altLang="en-US" dirty="0"/>
              <a:t>其体内的</a:t>
            </a:r>
            <a:r>
              <a:rPr lang="en-US" altLang="zh-CN" dirty="0"/>
              <a:t>this</a:t>
            </a:r>
            <a:r>
              <a:rPr lang="zh-CN" altLang="en-US" dirty="0"/>
              <a:t>对象是定义时对象，而非使用时对象</a:t>
            </a:r>
            <a:endParaRPr lang="en-US" altLang="zh-CN" dirty="0"/>
          </a:p>
          <a:p>
            <a:pPr lvl="1"/>
            <a:r>
              <a:rPr lang="zh-CN" altLang="en-US" dirty="0"/>
              <a:t>不能使用</a:t>
            </a:r>
            <a:r>
              <a:rPr lang="en-US" altLang="zh-CN" dirty="0"/>
              <a:t>call/apply/bind</a:t>
            </a:r>
            <a:r>
              <a:rPr lang="zh-CN" altLang="en-US" dirty="0"/>
              <a:t>来改变</a:t>
            </a:r>
            <a:r>
              <a:rPr lang="en-US" altLang="zh-CN" dirty="0"/>
              <a:t>this</a:t>
            </a:r>
            <a:r>
              <a:rPr lang="zh-CN" altLang="en-US" dirty="0"/>
              <a:t>指向</a:t>
            </a:r>
            <a:endParaRPr lang="en-US" altLang="zh-CN" dirty="0"/>
          </a:p>
          <a:p>
            <a:pPr lvl="1"/>
            <a:r>
              <a:rPr lang="zh-CN" altLang="en-US" dirty="0"/>
              <a:t>不能用作构造函数</a:t>
            </a:r>
            <a:r>
              <a:rPr lang="zh-CN" altLang="en-US" dirty="0" smtClean="0"/>
              <a:t>，即</a:t>
            </a:r>
            <a:r>
              <a:rPr lang="zh-CN" altLang="en-US" dirty="0"/>
              <a:t>不能用</a:t>
            </a:r>
            <a:r>
              <a:rPr lang="en-US" altLang="zh-CN" dirty="0"/>
              <a:t>new</a:t>
            </a:r>
            <a:r>
              <a:rPr lang="zh-CN" altLang="en-US" dirty="0" smtClean="0"/>
              <a:t>调用</a:t>
            </a:r>
            <a:endParaRPr lang="en-US" altLang="zh-CN" dirty="0" smtClean="0"/>
          </a:p>
          <a:p>
            <a:pPr lvl="1"/>
            <a:r>
              <a:rPr lang="zh-CN" altLang="en-US" dirty="0" smtClean="0"/>
              <a:t>没有对应原型对象</a:t>
            </a:r>
            <a:endParaRPr lang="en-US" altLang="zh-CN" dirty="0"/>
          </a:p>
          <a:p>
            <a:pPr lvl="1"/>
            <a:r>
              <a:rPr lang="zh-CN" altLang="en-US" dirty="0"/>
              <a:t>函数体内不能使用</a:t>
            </a:r>
            <a:r>
              <a:rPr lang="en-US" altLang="zh-CN" dirty="0"/>
              <a:t>arguments</a:t>
            </a:r>
            <a:r>
              <a:rPr lang="zh-CN" altLang="en-US" dirty="0" smtClean="0"/>
              <a:t>对象</a:t>
            </a:r>
            <a:endParaRPr lang="en-US" altLang="zh-CN" dirty="0" smtClean="0"/>
          </a:p>
          <a:p>
            <a:r>
              <a:rPr lang="en-US" altLang="zh-CN" dirty="0" smtClean="0">
                <a:hlinkClick r:id="rId2" action="ppaction://hlinkfile"/>
              </a:rPr>
              <a:t>example</a:t>
            </a:r>
            <a:endParaRPr lang="en-US" altLang="zh-CN" dirty="0"/>
          </a:p>
          <a:p>
            <a:endParaRPr lang="en-US" altLang="zh-CN" dirty="0"/>
          </a:p>
          <a:p>
            <a:pPr lvl="1"/>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3056025"/>
            <a:ext cx="5080000" cy="1812750"/>
          </a:xfrm>
          <a:prstGeom prst="rect">
            <a:avLst/>
          </a:prstGeom>
        </p:spPr>
      </p:pic>
    </p:spTree>
    <p:extLst>
      <p:ext uri="{BB962C8B-B14F-4D97-AF65-F5344CB8AC3E}">
        <p14:creationId xmlns:p14="http://schemas.microsoft.com/office/powerpoint/2010/main" val="4052328790"/>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深入变量和函数</a:t>
            </a:r>
          </a:p>
        </p:txBody>
      </p:sp>
      <p:sp>
        <p:nvSpPr>
          <p:cNvPr id="3" name="内容占位符 2"/>
          <p:cNvSpPr>
            <a:spLocks noGrp="1"/>
          </p:cNvSpPr>
          <p:nvPr>
            <p:ph idx="1"/>
          </p:nvPr>
        </p:nvSpPr>
        <p:spPr/>
        <p:txBody>
          <a:bodyPr/>
          <a:lstStyle/>
          <a:p>
            <a:r>
              <a:rPr lang="zh-CN" altLang="en-US" dirty="0" smtClean="0"/>
              <a:t>变量的生命周期可以理解为变量所需内存何时被分配和收回</a:t>
            </a:r>
            <a:endParaRPr lang="en-US" altLang="zh-CN" dirty="0" smtClean="0"/>
          </a:p>
          <a:p>
            <a:r>
              <a:rPr lang="zh-CN" altLang="en-US" dirty="0" smtClean="0"/>
              <a:t>变量的作用域可以理解为变量可以被访问到的范围</a:t>
            </a:r>
            <a:endParaRPr lang="en-US" altLang="zh-CN" dirty="0" smtClean="0"/>
          </a:p>
          <a:p>
            <a:pPr lvl="1"/>
            <a:r>
              <a:rPr lang="zh-CN" altLang="en-US" dirty="0" smtClean="0"/>
              <a:t>所谓</a:t>
            </a:r>
            <a:r>
              <a:rPr lang="zh-CN" altLang="en-US" dirty="0"/>
              <a:t>作用域（</a:t>
            </a:r>
            <a:r>
              <a:rPr lang="en-US" altLang="zh-CN" dirty="0"/>
              <a:t>scope</a:t>
            </a:r>
            <a:r>
              <a:rPr lang="zh-CN" altLang="en-US" dirty="0"/>
              <a:t>）是程序中定义变量和函数的区域</a:t>
            </a:r>
            <a:endParaRPr lang="en-US" altLang="zh-CN" dirty="0"/>
          </a:p>
          <a:p>
            <a:pPr lvl="1"/>
            <a:r>
              <a:rPr lang="en-US" altLang="zh-CN" dirty="0" smtClean="0"/>
              <a:t>JavaScript</a:t>
            </a:r>
            <a:r>
              <a:rPr lang="zh-CN" altLang="en-US" dirty="0" smtClean="0"/>
              <a:t>中的</a:t>
            </a:r>
            <a:r>
              <a:rPr lang="zh-CN" altLang="en-US" dirty="0"/>
              <a:t>作用域都是词法作用域</a:t>
            </a:r>
            <a:r>
              <a:rPr lang="en-US" altLang="zh-CN" dirty="0"/>
              <a:t>/</a:t>
            </a:r>
            <a:r>
              <a:rPr lang="zh-CN" altLang="en-US" dirty="0"/>
              <a:t>函数作用域，是根据变量和函数定义的位置确定</a:t>
            </a:r>
            <a:r>
              <a:rPr lang="zh-CN" altLang="en-US" dirty="0" smtClean="0"/>
              <a:t>的；是静态作用域，不是</a:t>
            </a:r>
            <a:r>
              <a:rPr lang="zh-CN" altLang="en-US" dirty="0"/>
              <a:t>动态</a:t>
            </a:r>
            <a:r>
              <a:rPr lang="zh-CN" altLang="en-US" dirty="0" smtClean="0"/>
              <a:t>作用域</a:t>
            </a:r>
            <a:endParaRPr lang="en-US" altLang="zh-CN" dirty="0" smtClean="0"/>
          </a:p>
          <a:p>
            <a:pPr lvl="1"/>
            <a:r>
              <a:rPr lang="en-US" altLang="zh-CN" dirty="0"/>
              <a:t>JavaScript</a:t>
            </a:r>
            <a:r>
              <a:rPr lang="zh-CN" altLang="en-US" dirty="0"/>
              <a:t>中的作用域</a:t>
            </a:r>
            <a:r>
              <a:rPr lang="zh-CN" altLang="en-US" dirty="0" smtClean="0"/>
              <a:t>分为</a:t>
            </a:r>
            <a:endParaRPr lang="en-US" altLang="zh-CN" dirty="0" smtClean="0"/>
          </a:p>
          <a:p>
            <a:pPr lvl="2"/>
            <a:r>
              <a:rPr lang="zh-CN" altLang="en-US" dirty="0" smtClean="0"/>
              <a:t>全局</a:t>
            </a:r>
            <a:r>
              <a:rPr lang="zh-CN" altLang="en-US" dirty="0"/>
              <a:t>（</a:t>
            </a:r>
            <a:r>
              <a:rPr lang="en-US" altLang="zh-CN" dirty="0"/>
              <a:t>global</a:t>
            </a:r>
            <a:r>
              <a:rPr lang="zh-CN" altLang="en-US" dirty="0"/>
              <a:t>）</a:t>
            </a:r>
            <a:r>
              <a:rPr lang="zh-CN" altLang="en-US" dirty="0" smtClean="0"/>
              <a:t>作用域（默认）</a:t>
            </a:r>
            <a:endParaRPr lang="en-US" altLang="zh-CN" dirty="0" smtClean="0"/>
          </a:p>
          <a:p>
            <a:pPr lvl="2"/>
            <a:r>
              <a:rPr lang="zh-CN" altLang="en-US" dirty="0" smtClean="0"/>
              <a:t>函数局部</a:t>
            </a:r>
            <a:r>
              <a:rPr lang="zh-CN" altLang="en-US" dirty="0"/>
              <a:t>（</a:t>
            </a:r>
            <a:r>
              <a:rPr lang="en-US" altLang="zh-CN" dirty="0"/>
              <a:t>local</a:t>
            </a:r>
            <a:r>
              <a:rPr lang="zh-CN" altLang="en-US" dirty="0"/>
              <a:t>）</a:t>
            </a:r>
            <a:r>
              <a:rPr lang="zh-CN" altLang="en-US" dirty="0" smtClean="0"/>
              <a:t>作用域（函数内部）</a:t>
            </a:r>
            <a:endParaRPr lang="en-US" altLang="zh-CN" dirty="0" smtClean="0"/>
          </a:p>
          <a:p>
            <a:pPr lvl="2"/>
            <a:r>
              <a:rPr lang="zh-CN" altLang="en-US" dirty="0" smtClean="0"/>
              <a:t>块局部作用域（</a:t>
            </a:r>
            <a:r>
              <a:rPr lang="en-US" altLang="zh-CN" dirty="0" smtClean="0"/>
              <a:t>{}</a:t>
            </a:r>
            <a:r>
              <a:rPr lang="zh-CN" altLang="en-US" dirty="0" smtClean="0"/>
              <a:t>中，</a:t>
            </a:r>
            <a:r>
              <a:rPr lang="en-US" altLang="zh-CN" dirty="0" smtClean="0"/>
              <a:t>ES6</a:t>
            </a:r>
            <a:r>
              <a:rPr lang="zh-CN" altLang="en-US" smtClean="0"/>
              <a:t>新增）</a:t>
            </a:r>
            <a:endParaRPr lang="zh-CN" altLang="en-US" dirty="0"/>
          </a:p>
          <a:p>
            <a:pPr lvl="1"/>
            <a:endParaRPr lang="en-US" altLang="zh-CN" dirty="0"/>
          </a:p>
          <a:p>
            <a:endParaRPr lang="zh-CN" altLang="en-US" dirty="0"/>
          </a:p>
        </p:txBody>
      </p:sp>
    </p:spTree>
    <p:extLst>
      <p:ext uri="{BB962C8B-B14F-4D97-AF65-F5344CB8AC3E}">
        <p14:creationId xmlns:p14="http://schemas.microsoft.com/office/powerpoint/2010/main" val="238624410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深入变量和函数</a:t>
            </a:r>
          </a:p>
        </p:txBody>
      </p:sp>
      <p:sp>
        <p:nvSpPr>
          <p:cNvPr id="3" name="内容占位符 2"/>
          <p:cNvSpPr>
            <a:spLocks noGrp="1"/>
          </p:cNvSpPr>
          <p:nvPr>
            <p:ph idx="1"/>
          </p:nvPr>
        </p:nvSpPr>
        <p:spPr/>
        <p:txBody>
          <a:bodyPr/>
          <a:lstStyle/>
          <a:p>
            <a:r>
              <a:rPr lang="en-US" altLang="zh-CN" dirty="0"/>
              <a:t>var</a:t>
            </a:r>
            <a:r>
              <a:rPr lang="zh-CN" altLang="en-US" dirty="0" smtClean="0"/>
              <a:t>声明变量</a:t>
            </a:r>
            <a:r>
              <a:rPr lang="zh-CN" altLang="en-US" dirty="0"/>
              <a:t>和</a:t>
            </a:r>
            <a:r>
              <a:rPr lang="en-US" altLang="zh-CN" dirty="0" smtClean="0"/>
              <a:t>function</a:t>
            </a:r>
            <a:r>
              <a:rPr lang="zh-CN" altLang="en-US" dirty="0" smtClean="0"/>
              <a:t>声明函数</a:t>
            </a:r>
            <a:endParaRPr lang="en-US" altLang="zh-CN" dirty="0" smtClean="0"/>
          </a:p>
          <a:p>
            <a:pPr lvl="1"/>
            <a:r>
              <a:rPr lang="zh-CN" altLang="en-US" dirty="0" smtClean="0"/>
              <a:t>具有全局和函数局部作用域</a:t>
            </a:r>
            <a:endParaRPr lang="en-US" altLang="zh-CN" dirty="0" smtClean="0"/>
          </a:p>
          <a:p>
            <a:pPr lvl="1"/>
            <a:r>
              <a:rPr lang="zh-CN" altLang="en-US" dirty="0" smtClean="0"/>
              <a:t>会做隐式提升</a:t>
            </a:r>
            <a:r>
              <a:rPr lang="zh-CN" altLang="en-US" dirty="0"/>
              <a:t>，不存在</a:t>
            </a:r>
            <a:r>
              <a:rPr lang="en-US" altLang="zh-CN" dirty="0"/>
              <a:t>TDZ</a:t>
            </a:r>
          </a:p>
          <a:p>
            <a:pPr lvl="1"/>
            <a:r>
              <a:rPr lang="en-US" altLang="zh-CN" dirty="0">
                <a:hlinkClick r:id="rId3" action="ppaction://hlinkfile"/>
              </a:rPr>
              <a:t>example</a:t>
            </a:r>
            <a:endParaRPr lang="en-US" altLang="zh-CN" dirty="0"/>
          </a:p>
          <a:p>
            <a:r>
              <a:rPr lang="en-US" altLang="zh-CN" dirty="0" smtClean="0"/>
              <a:t>let</a:t>
            </a:r>
            <a:r>
              <a:rPr lang="zh-CN" altLang="en-US" dirty="0" smtClean="0"/>
              <a:t>和</a:t>
            </a:r>
            <a:r>
              <a:rPr lang="en-US" altLang="zh-CN" dirty="0" err="1" smtClean="0"/>
              <a:t>const</a:t>
            </a:r>
            <a:r>
              <a:rPr lang="zh-CN" altLang="en-US" dirty="0" smtClean="0"/>
              <a:t>声明变量</a:t>
            </a:r>
            <a:endParaRPr lang="en-US" altLang="zh-CN" dirty="0" smtClean="0"/>
          </a:p>
          <a:p>
            <a:pPr lvl="1"/>
            <a:r>
              <a:rPr lang="zh-CN" altLang="en-US" dirty="0"/>
              <a:t>具有</a:t>
            </a:r>
            <a:r>
              <a:rPr lang="zh-CN" altLang="en-US" dirty="0" smtClean="0"/>
              <a:t>全局、函数局部和块局部作用域</a:t>
            </a:r>
            <a:endParaRPr lang="en-US" altLang="zh-CN" dirty="0" smtClean="0"/>
          </a:p>
          <a:p>
            <a:pPr lvl="1"/>
            <a:r>
              <a:rPr lang="zh-CN" altLang="en-US" dirty="0"/>
              <a:t>不</a:t>
            </a:r>
            <a:r>
              <a:rPr lang="zh-CN" altLang="en-US" dirty="0" smtClean="0"/>
              <a:t>做</a:t>
            </a:r>
            <a:r>
              <a:rPr lang="zh-CN" altLang="en-US" dirty="0"/>
              <a:t>隐式提升</a:t>
            </a:r>
            <a:r>
              <a:rPr lang="zh-CN" altLang="en-US" dirty="0" smtClean="0"/>
              <a:t>，存在</a:t>
            </a:r>
            <a:r>
              <a:rPr lang="en-US" altLang="zh-CN" dirty="0" smtClean="0"/>
              <a:t>TDZ</a:t>
            </a:r>
          </a:p>
          <a:p>
            <a:r>
              <a:rPr lang="zh-CN" altLang="en-US" dirty="0" smtClean="0"/>
              <a:t>局部作用域具有变量屏蔽的特性</a:t>
            </a:r>
            <a:endParaRPr lang="en-US" altLang="zh-CN" dirty="0" smtClean="0"/>
          </a:p>
          <a:p>
            <a:pPr lvl="1"/>
            <a:r>
              <a:rPr lang="en-US" altLang="zh-CN" dirty="0" smtClean="0">
                <a:hlinkClick r:id="rId4" action="ppaction://hlinkfile"/>
              </a:rPr>
              <a:t>example</a:t>
            </a:r>
            <a:endParaRPr lang="en-US" altLang="zh-CN" dirty="0"/>
          </a:p>
          <a:p>
            <a:endParaRPr lang="zh-CN" altLang="en-US" dirty="0"/>
          </a:p>
        </p:txBody>
      </p:sp>
    </p:spTree>
    <p:extLst>
      <p:ext uri="{BB962C8B-B14F-4D97-AF65-F5344CB8AC3E}">
        <p14:creationId xmlns:p14="http://schemas.microsoft.com/office/powerpoint/2010/main" val="39999846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a:t>
            </a:r>
            <a:r>
              <a:rPr lang="zh-CN" altLang="en-US" dirty="0"/>
              <a:t>简介</a:t>
            </a:r>
          </a:p>
        </p:txBody>
      </p:sp>
      <p:grpSp>
        <p:nvGrpSpPr>
          <p:cNvPr id="5" name="Group 27"/>
          <p:cNvGrpSpPr>
            <a:grpSpLocks/>
          </p:cNvGrpSpPr>
          <p:nvPr/>
        </p:nvGrpSpPr>
        <p:grpSpPr bwMode="auto">
          <a:xfrm>
            <a:off x="2462214" y="1914526"/>
            <a:ext cx="4606925" cy="484188"/>
            <a:chOff x="567" y="1206"/>
            <a:chExt cx="2902" cy="305"/>
          </a:xfrm>
        </p:grpSpPr>
        <p:sp>
          <p:nvSpPr>
            <p:cNvPr id="6" name="Text Box 4"/>
            <p:cNvSpPr txBox="1">
              <a:spLocks noChangeArrowheads="1"/>
            </p:cNvSpPr>
            <p:nvPr/>
          </p:nvSpPr>
          <p:spPr bwMode="auto">
            <a:xfrm>
              <a:off x="567" y="1222"/>
              <a:ext cx="952" cy="28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p>
              <a:pPr algn="ctr">
                <a:spcBef>
                  <a:spcPct val="50000"/>
                </a:spcBef>
              </a:pPr>
              <a:r>
                <a:rPr lang="en-US" altLang="zh-CN"/>
                <a:t>Netscape</a:t>
              </a:r>
              <a:endParaRPr lang="zh-CN" altLang="en-US"/>
            </a:p>
          </p:txBody>
        </p:sp>
        <p:sp>
          <p:nvSpPr>
            <p:cNvPr id="7" name="Text Box 5"/>
            <p:cNvSpPr txBox="1">
              <a:spLocks noChangeArrowheads="1"/>
            </p:cNvSpPr>
            <p:nvPr/>
          </p:nvSpPr>
          <p:spPr bwMode="auto">
            <a:xfrm>
              <a:off x="2517" y="1206"/>
              <a:ext cx="952" cy="289"/>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p>
              <a:pPr algn="ctr">
                <a:spcBef>
                  <a:spcPct val="50000"/>
                </a:spcBef>
              </a:pPr>
              <a:r>
                <a:rPr lang="en-US" altLang="zh-CN" dirty="0" err="1"/>
                <a:t>LiveScript</a:t>
              </a:r>
              <a:endParaRPr lang="zh-CN" altLang="en-US" dirty="0"/>
            </a:p>
          </p:txBody>
        </p:sp>
        <p:sp>
          <p:nvSpPr>
            <p:cNvPr id="8" name="Line 6"/>
            <p:cNvSpPr>
              <a:spLocks noChangeShapeType="1"/>
            </p:cNvSpPr>
            <p:nvPr/>
          </p:nvSpPr>
          <p:spPr bwMode="auto">
            <a:xfrm>
              <a:off x="1519" y="1358"/>
              <a:ext cx="998" cy="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 name="Group 32"/>
          <p:cNvGrpSpPr>
            <a:grpSpLocks/>
          </p:cNvGrpSpPr>
          <p:nvPr/>
        </p:nvGrpSpPr>
        <p:grpSpPr bwMode="auto">
          <a:xfrm>
            <a:off x="2462213" y="2732089"/>
            <a:ext cx="4608512" cy="1250950"/>
            <a:chOff x="591" y="1721"/>
            <a:chExt cx="2903" cy="788"/>
          </a:xfrm>
        </p:grpSpPr>
        <p:sp>
          <p:nvSpPr>
            <p:cNvPr id="10" name="Text Box 9"/>
            <p:cNvSpPr txBox="1">
              <a:spLocks noChangeArrowheads="1"/>
            </p:cNvSpPr>
            <p:nvPr/>
          </p:nvSpPr>
          <p:spPr bwMode="auto">
            <a:xfrm>
              <a:off x="591" y="2220"/>
              <a:ext cx="952" cy="28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p>
              <a:pPr algn="ctr">
                <a:spcBef>
                  <a:spcPct val="50000"/>
                </a:spcBef>
              </a:pPr>
              <a:r>
                <a:rPr lang="en-US" altLang="zh-CN"/>
                <a:t>Sun</a:t>
              </a:r>
              <a:endParaRPr lang="zh-CN" altLang="en-US"/>
            </a:p>
          </p:txBody>
        </p:sp>
        <p:grpSp>
          <p:nvGrpSpPr>
            <p:cNvPr id="11" name="Group 28"/>
            <p:cNvGrpSpPr>
              <a:grpSpLocks/>
            </p:cNvGrpSpPr>
            <p:nvPr/>
          </p:nvGrpSpPr>
          <p:grpSpPr bwMode="auto">
            <a:xfrm>
              <a:off x="591" y="1721"/>
              <a:ext cx="2903" cy="635"/>
              <a:chOff x="567" y="1721"/>
              <a:chExt cx="2903" cy="635"/>
            </a:xfrm>
          </p:grpSpPr>
          <p:sp>
            <p:nvSpPr>
              <p:cNvPr id="12" name="Text Box 8"/>
              <p:cNvSpPr txBox="1">
                <a:spLocks noChangeArrowheads="1"/>
              </p:cNvSpPr>
              <p:nvPr/>
            </p:nvSpPr>
            <p:spPr bwMode="auto">
              <a:xfrm>
                <a:off x="567" y="1721"/>
                <a:ext cx="952" cy="28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p>
                <a:pPr algn="ctr">
                  <a:spcBef>
                    <a:spcPct val="50000"/>
                  </a:spcBef>
                </a:pPr>
                <a:r>
                  <a:rPr lang="en-US" altLang="zh-CN"/>
                  <a:t>Netscape</a:t>
                </a:r>
                <a:endParaRPr lang="zh-CN" altLang="en-US"/>
              </a:p>
            </p:txBody>
          </p:sp>
          <p:sp>
            <p:nvSpPr>
              <p:cNvPr id="13" name="Line 10"/>
              <p:cNvSpPr>
                <a:spLocks noChangeShapeType="1"/>
              </p:cNvSpPr>
              <p:nvPr/>
            </p:nvSpPr>
            <p:spPr bwMode="auto">
              <a:xfrm>
                <a:off x="1519" y="1857"/>
                <a:ext cx="1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a:off x="1519" y="2356"/>
                <a:ext cx="1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1701" y="1857"/>
                <a:ext cx="0" cy="4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a:off x="1701" y="2084"/>
                <a:ext cx="816" cy="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4"/>
              <p:cNvSpPr txBox="1">
                <a:spLocks noChangeArrowheads="1"/>
              </p:cNvSpPr>
              <p:nvPr/>
            </p:nvSpPr>
            <p:spPr bwMode="auto">
              <a:xfrm>
                <a:off x="2518" y="1948"/>
                <a:ext cx="952" cy="289"/>
              </a:xfrm>
              <a:prstGeom prst="rect">
                <a:avLst/>
              </a:prstGeom>
              <a:solidFill>
                <a:srgbClr val="969696"/>
              </a:solidFill>
              <a:ln w="254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p>
                <a:pPr algn="ctr">
                  <a:spcBef>
                    <a:spcPct val="50000"/>
                  </a:spcBef>
                </a:pPr>
                <a:r>
                  <a:rPr lang="en-US" altLang="zh-CN" dirty="0"/>
                  <a:t>JavaScript</a:t>
                </a:r>
                <a:endParaRPr lang="zh-CN" altLang="en-US" dirty="0"/>
              </a:p>
            </p:txBody>
          </p:sp>
        </p:grpSp>
      </p:grpSp>
      <p:grpSp>
        <p:nvGrpSpPr>
          <p:cNvPr id="18" name="Group 29"/>
          <p:cNvGrpSpPr>
            <a:grpSpLocks/>
          </p:cNvGrpSpPr>
          <p:nvPr/>
        </p:nvGrpSpPr>
        <p:grpSpPr bwMode="auto">
          <a:xfrm>
            <a:off x="2462214" y="4362451"/>
            <a:ext cx="4606925" cy="484188"/>
            <a:chOff x="567" y="2748"/>
            <a:chExt cx="2902" cy="305"/>
          </a:xfrm>
        </p:grpSpPr>
        <p:sp>
          <p:nvSpPr>
            <p:cNvPr id="19" name="Text Box 15"/>
            <p:cNvSpPr txBox="1">
              <a:spLocks noChangeArrowheads="1"/>
            </p:cNvSpPr>
            <p:nvPr/>
          </p:nvSpPr>
          <p:spPr bwMode="auto">
            <a:xfrm>
              <a:off x="567" y="2764"/>
              <a:ext cx="952" cy="28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p>
              <a:pPr algn="ctr">
                <a:spcBef>
                  <a:spcPct val="50000"/>
                </a:spcBef>
              </a:pPr>
              <a:r>
                <a:rPr lang="en-US" altLang="zh-CN"/>
                <a:t>Microsoft</a:t>
              </a:r>
              <a:endParaRPr lang="zh-CN" altLang="en-US"/>
            </a:p>
          </p:txBody>
        </p:sp>
        <p:sp>
          <p:nvSpPr>
            <p:cNvPr id="20" name="Text Box 16"/>
            <p:cNvSpPr txBox="1">
              <a:spLocks noChangeArrowheads="1"/>
            </p:cNvSpPr>
            <p:nvPr/>
          </p:nvSpPr>
          <p:spPr bwMode="auto">
            <a:xfrm>
              <a:off x="2517" y="2748"/>
              <a:ext cx="952" cy="289"/>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p>
              <a:pPr algn="ctr">
                <a:spcBef>
                  <a:spcPct val="50000"/>
                </a:spcBef>
              </a:pPr>
              <a:r>
                <a:rPr lang="en-US" altLang="zh-CN"/>
                <a:t>JScript</a:t>
              </a:r>
              <a:endParaRPr lang="zh-CN" altLang="en-US"/>
            </a:p>
          </p:txBody>
        </p:sp>
        <p:sp>
          <p:nvSpPr>
            <p:cNvPr id="21" name="Line 17"/>
            <p:cNvSpPr>
              <a:spLocks noChangeShapeType="1"/>
            </p:cNvSpPr>
            <p:nvPr/>
          </p:nvSpPr>
          <p:spPr bwMode="auto">
            <a:xfrm>
              <a:off x="1519" y="2900"/>
              <a:ext cx="998" cy="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31"/>
          <p:cNvGrpSpPr>
            <a:grpSpLocks/>
          </p:cNvGrpSpPr>
          <p:nvPr/>
        </p:nvGrpSpPr>
        <p:grpSpPr bwMode="auto">
          <a:xfrm>
            <a:off x="8056563" y="4171951"/>
            <a:ext cx="1511300" cy="1466850"/>
            <a:chOff x="4075" y="2628"/>
            <a:chExt cx="952" cy="924"/>
          </a:xfrm>
        </p:grpSpPr>
        <p:sp>
          <p:nvSpPr>
            <p:cNvPr id="23" name="Text Box 20"/>
            <p:cNvSpPr txBox="1">
              <a:spLocks noChangeArrowheads="1"/>
            </p:cNvSpPr>
            <p:nvPr/>
          </p:nvSpPr>
          <p:spPr bwMode="auto">
            <a:xfrm>
              <a:off x="4075" y="3263"/>
              <a:ext cx="952" cy="289"/>
            </a:xfrm>
            <a:prstGeom prst="rect">
              <a:avLst/>
            </a:prstGeom>
            <a:noFill/>
            <a:ln w="254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90000" rIns="72000" bIns="90000">
              <a:spAutoFit/>
            </a:bodyPr>
            <a:lstStyle/>
            <a:p>
              <a:pPr algn="ctr">
                <a:spcBef>
                  <a:spcPct val="50000"/>
                </a:spcBef>
              </a:pPr>
              <a:r>
                <a:rPr lang="en-US" altLang="zh-CN"/>
                <a:t>ECMAScript</a:t>
              </a:r>
              <a:endParaRPr lang="zh-CN" altLang="en-US"/>
            </a:p>
          </p:txBody>
        </p:sp>
        <p:sp>
          <p:nvSpPr>
            <p:cNvPr id="24" name="Line 21"/>
            <p:cNvSpPr>
              <a:spLocks noChangeShapeType="1"/>
            </p:cNvSpPr>
            <p:nvPr/>
          </p:nvSpPr>
          <p:spPr bwMode="auto">
            <a:xfrm>
              <a:off x="4558" y="2628"/>
              <a:ext cx="0" cy="635"/>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 name="Group 33"/>
          <p:cNvGrpSpPr>
            <a:grpSpLocks/>
          </p:cNvGrpSpPr>
          <p:nvPr/>
        </p:nvGrpSpPr>
        <p:grpSpPr bwMode="auto">
          <a:xfrm>
            <a:off x="7077076" y="3308350"/>
            <a:ext cx="2500313" cy="1295400"/>
            <a:chOff x="3498" y="2084"/>
            <a:chExt cx="1575" cy="816"/>
          </a:xfrm>
        </p:grpSpPr>
        <p:sp>
          <p:nvSpPr>
            <p:cNvPr id="26" name="Text Box 19"/>
            <p:cNvSpPr txBox="1">
              <a:spLocks noChangeArrowheads="1"/>
            </p:cNvSpPr>
            <p:nvPr/>
          </p:nvSpPr>
          <p:spPr bwMode="auto">
            <a:xfrm>
              <a:off x="4121" y="2319"/>
              <a:ext cx="952" cy="28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90000" bIns="90000">
              <a:spAutoFit/>
            </a:bodyPr>
            <a:lstStyle/>
            <a:p>
              <a:pPr algn="ctr">
                <a:spcBef>
                  <a:spcPct val="50000"/>
                </a:spcBef>
              </a:pPr>
              <a:r>
                <a:rPr lang="en-US" altLang="zh-CN"/>
                <a:t>ECMA</a:t>
              </a:r>
              <a:endParaRPr lang="zh-CN" altLang="en-US"/>
            </a:p>
          </p:txBody>
        </p:sp>
        <p:sp>
          <p:nvSpPr>
            <p:cNvPr id="27" name="Line 22"/>
            <p:cNvSpPr>
              <a:spLocks noChangeShapeType="1"/>
            </p:cNvSpPr>
            <p:nvPr/>
          </p:nvSpPr>
          <p:spPr bwMode="auto">
            <a:xfrm>
              <a:off x="3498" y="2089"/>
              <a:ext cx="1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23"/>
            <p:cNvSpPr>
              <a:spLocks noChangeShapeType="1"/>
            </p:cNvSpPr>
            <p:nvPr/>
          </p:nvSpPr>
          <p:spPr bwMode="auto">
            <a:xfrm>
              <a:off x="3498" y="2900"/>
              <a:ext cx="18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24"/>
            <p:cNvSpPr>
              <a:spLocks noChangeShapeType="1"/>
            </p:cNvSpPr>
            <p:nvPr/>
          </p:nvSpPr>
          <p:spPr bwMode="auto">
            <a:xfrm>
              <a:off x="3675" y="2084"/>
              <a:ext cx="5" cy="81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5"/>
            <p:cNvSpPr>
              <a:spLocks noChangeShapeType="1"/>
            </p:cNvSpPr>
            <p:nvPr/>
          </p:nvSpPr>
          <p:spPr bwMode="auto">
            <a:xfrm>
              <a:off x="3675" y="2463"/>
              <a:ext cx="453" cy="0"/>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 name="Line 26"/>
          <p:cNvSpPr>
            <a:spLocks noChangeShapeType="1"/>
          </p:cNvSpPr>
          <p:nvPr/>
        </p:nvSpPr>
        <p:spPr bwMode="auto">
          <a:xfrm>
            <a:off x="6278563" y="2384426"/>
            <a:ext cx="0" cy="720725"/>
          </a:xfrm>
          <a:prstGeom prst="line">
            <a:avLst/>
          </a:prstGeom>
          <a:noFill/>
          <a:ln w="381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600088196"/>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深入变量和函数</a:t>
            </a:r>
          </a:p>
        </p:txBody>
      </p:sp>
      <p:pic>
        <p:nvPicPr>
          <p:cNvPr id="6" name="内容占位符 5"/>
          <p:cNvPicPr>
            <a:picLocks noGrp="1" noChangeAspect="1"/>
          </p:cNvPicPr>
          <p:nvPr>
            <p:ph sz="half" idx="1"/>
          </p:nvPr>
        </p:nvPicPr>
        <p:blipFill>
          <a:blip r:embed="rId2"/>
          <a:stretch>
            <a:fillRect/>
          </a:stretch>
        </p:blipFill>
        <p:spPr>
          <a:xfrm>
            <a:off x="1117600" y="2297982"/>
            <a:ext cx="5080000" cy="3328836"/>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303788"/>
            <a:ext cx="5080000" cy="3317223"/>
          </a:xfrm>
          <a:prstGeom prst="rect">
            <a:avLst/>
          </a:prstGeom>
        </p:spPr>
      </p:pic>
    </p:spTree>
    <p:extLst>
      <p:ext uri="{BB962C8B-B14F-4D97-AF65-F5344CB8AC3E}">
        <p14:creationId xmlns:p14="http://schemas.microsoft.com/office/powerpoint/2010/main" val="429051976"/>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深入变量和函数</a:t>
            </a:r>
            <a:endParaRPr lang="zh-CN" altLang="en-US" dirty="0"/>
          </a:p>
        </p:txBody>
      </p:sp>
      <p:sp>
        <p:nvSpPr>
          <p:cNvPr id="3" name="内容占位符 2"/>
          <p:cNvSpPr>
            <a:spLocks noGrp="1"/>
          </p:cNvSpPr>
          <p:nvPr>
            <p:ph idx="1"/>
          </p:nvPr>
        </p:nvSpPr>
        <p:spPr/>
        <p:txBody>
          <a:bodyPr/>
          <a:lstStyle/>
          <a:p>
            <a:r>
              <a:rPr lang="zh-CN" altLang="en-US" dirty="0"/>
              <a:t>执行环境（</a:t>
            </a:r>
            <a:r>
              <a:rPr lang="en-US" altLang="zh-CN" dirty="0"/>
              <a:t>execution context</a:t>
            </a:r>
            <a:r>
              <a:rPr lang="zh-CN" altLang="en-US" dirty="0"/>
              <a:t>）是所有</a:t>
            </a:r>
            <a:r>
              <a:rPr lang="en-US" altLang="zh-CN" dirty="0"/>
              <a:t>JavaScript</a:t>
            </a:r>
            <a:r>
              <a:rPr lang="zh-CN" altLang="en-US" dirty="0"/>
              <a:t>代码段执行时所在的环境</a:t>
            </a:r>
            <a:endParaRPr lang="en-US" altLang="zh-CN" dirty="0"/>
          </a:p>
          <a:p>
            <a:pPr lvl="1"/>
            <a:r>
              <a:rPr lang="zh-CN" altLang="en-US" dirty="0"/>
              <a:t>定义了变量或函数有权访问的其他数据</a:t>
            </a:r>
            <a:endParaRPr lang="en-US" altLang="zh-CN" dirty="0"/>
          </a:p>
          <a:p>
            <a:pPr lvl="1"/>
            <a:r>
              <a:rPr lang="en-US" altLang="zh-CN" dirty="0" smtClean="0"/>
              <a:t>JavaScript</a:t>
            </a:r>
            <a:r>
              <a:rPr lang="zh-CN" altLang="en-US" dirty="0"/>
              <a:t>中允许有多个全局执行</a:t>
            </a:r>
            <a:r>
              <a:rPr lang="zh-CN" altLang="en-US" dirty="0" smtClean="0"/>
              <a:t>环境</a:t>
            </a:r>
            <a:endParaRPr lang="en-US" altLang="zh-CN" dirty="0" smtClean="0"/>
          </a:p>
          <a:p>
            <a:pPr lvl="1"/>
            <a:r>
              <a:rPr lang="zh-CN" altLang="en-US" dirty="0" smtClean="0"/>
              <a:t>每个执行环境都有一个与之关联的变量对象（</a:t>
            </a:r>
            <a:r>
              <a:rPr lang="en-US" altLang="zh-CN" dirty="0" smtClean="0"/>
              <a:t>variable object</a:t>
            </a:r>
            <a:r>
              <a:rPr lang="zh-CN" altLang="en-US" dirty="0" smtClean="0"/>
              <a:t>），环境中定义的所有变量和函数都保存再这个对象中</a:t>
            </a:r>
            <a:endParaRPr lang="en-US" altLang="zh-CN" dirty="0"/>
          </a:p>
          <a:p>
            <a:r>
              <a:rPr lang="zh-CN" altLang="en-US" dirty="0" smtClean="0"/>
              <a:t>可以把函数看作特殊的变量</a:t>
            </a:r>
            <a:endParaRPr lang="en-US" altLang="zh-CN" dirty="0" smtClean="0"/>
          </a:p>
          <a:p>
            <a:pPr lvl="1"/>
            <a:r>
              <a:rPr lang="zh-CN" altLang="en-US" dirty="0" smtClean="0"/>
              <a:t>所有</a:t>
            </a:r>
            <a:r>
              <a:rPr lang="zh-CN" altLang="en-US" dirty="0"/>
              <a:t>的变量都是属性（函数都是方法）</a:t>
            </a:r>
            <a:endParaRPr lang="en-US" altLang="zh-CN" dirty="0"/>
          </a:p>
          <a:p>
            <a:pPr lvl="1"/>
            <a:r>
              <a:rPr lang="zh-CN" altLang="en-US" dirty="0"/>
              <a:t>全局变量是</a:t>
            </a:r>
            <a:r>
              <a:rPr lang="en-US" altLang="zh-CN" dirty="0"/>
              <a:t>Global</a:t>
            </a:r>
            <a:r>
              <a:rPr lang="zh-CN" altLang="en-US" dirty="0"/>
              <a:t>对象的属性</a:t>
            </a:r>
            <a:endParaRPr lang="en-US" altLang="zh-CN" dirty="0"/>
          </a:p>
          <a:p>
            <a:pPr lvl="1"/>
            <a:r>
              <a:rPr lang="zh-CN" altLang="en-US" dirty="0"/>
              <a:t>局部变量是函数</a:t>
            </a:r>
            <a:r>
              <a:rPr lang="zh-CN" altLang="en-US" dirty="0" smtClean="0"/>
              <a:t>调用</a:t>
            </a:r>
            <a:r>
              <a:rPr lang="en-US" altLang="zh-CN" dirty="0" smtClean="0"/>
              <a:t>/</a:t>
            </a:r>
            <a:r>
              <a:rPr lang="zh-CN" altLang="en-US" dirty="0" smtClean="0"/>
              <a:t>活动对象</a:t>
            </a:r>
            <a:r>
              <a:rPr lang="zh-CN" altLang="en-US" dirty="0"/>
              <a:t>（</a:t>
            </a:r>
            <a:r>
              <a:rPr lang="en-US" altLang="zh-CN" dirty="0"/>
              <a:t>call object\ activation object</a:t>
            </a:r>
            <a:r>
              <a:rPr lang="zh-CN" altLang="en-US" dirty="0"/>
              <a:t>）的</a:t>
            </a:r>
            <a:r>
              <a:rPr lang="zh-CN" altLang="en-US" dirty="0" smtClean="0"/>
              <a:t>属性</a:t>
            </a:r>
            <a:endParaRPr lang="en-US" altLang="zh-CN" dirty="0"/>
          </a:p>
        </p:txBody>
      </p:sp>
    </p:spTree>
    <p:extLst>
      <p:ext uri="{BB962C8B-B14F-4D97-AF65-F5344CB8AC3E}">
        <p14:creationId xmlns:p14="http://schemas.microsoft.com/office/powerpoint/2010/main" val="377161783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深入变量和函数</a:t>
            </a:r>
          </a:p>
        </p:txBody>
      </p:sp>
      <p:sp>
        <p:nvSpPr>
          <p:cNvPr id="3" name="内容占位符 2"/>
          <p:cNvSpPr>
            <a:spLocks noGrp="1"/>
          </p:cNvSpPr>
          <p:nvPr>
            <p:ph idx="1"/>
          </p:nvPr>
        </p:nvSpPr>
        <p:spPr/>
        <p:txBody>
          <a:bodyPr/>
          <a:lstStyle/>
          <a:p>
            <a:r>
              <a:rPr lang="zh-CN" altLang="en-US" dirty="0" smtClean="0"/>
              <a:t>函数调用对象是某个函数被调用时系统内建的隐含对象</a:t>
            </a:r>
            <a:endParaRPr lang="en-US" altLang="zh-CN" dirty="0" smtClean="0"/>
          </a:p>
          <a:p>
            <a:pPr lvl="1"/>
            <a:r>
              <a:rPr lang="zh-CN" altLang="en-US" dirty="0" smtClean="0"/>
              <a:t>由</a:t>
            </a:r>
            <a:r>
              <a:rPr lang="en-US" altLang="zh-CN" dirty="0" smtClean="0"/>
              <a:t>this</a:t>
            </a:r>
            <a:r>
              <a:rPr lang="zh-CN" altLang="en-US" dirty="0" smtClean="0"/>
              <a:t>、</a:t>
            </a:r>
            <a:r>
              <a:rPr lang="en-US" altLang="zh-CN" dirty="0" smtClean="0"/>
              <a:t>arguments</a:t>
            </a:r>
            <a:r>
              <a:rPr lang="zh-CN" altLang="en-US" dirty="0" smtClean="0"/>
              <a:t>和命名参数的值来初始化</a:t>
            </a:r>
            <a:endParaRPr lang="en-US" altLang="zh-CN" dirty="0" smtClean="0"/>
          </a:p>
          <a:p>
            <a:pPr lvl="1"/>
            <a:r>
              <a:rPr lang="zh-CN" altLang="en-US" dirty="0" smtClean="0"/>
              <a:t>函数调用对象无法被程序访问到，仅供解释器使用</a:t>
            </a:r>
            <a:endParaRPr lang="en-US" altLang="zh-CN" dirty="0" smtClean="0"/>
          </a:p>
          <a:p>
            <a:pPr lvl="1"/>
            <a:r>
              <a:rPr lang="zh-CN" altLang="en-US" dirty="0" smtClean="0"/>
              <a:t>每个函数调用对象都与一个执行环境挂钩</a:t>
            </a:r>
            <a:endParaRPr lang="en-US" altLang="zh-CN" dirty="0" smtClean="0"/>
          </a:p>
          <a:p>
            <a:r>
              <a:rPr lang="zh-CN" altLang="en-US" dirty="0"/>
              <a:t>每个执行环境有个对应的作用域链（</a:t>
            </a:r>
            <a:r>
              <a:rPr lang="en-US" altLang="zh-CN" dirty="0"/>
              <a:t>scope chain</a:t>
            </a:r>
            <a:r>
              <a:rPr lang="zh-CN" altLang="en-US" dirty="0"/>
              <a:t>），表现</a:t>
            </a:r>
            <a:r>
              <a:rPr lang="zh-CN" altLang="en-US" dirty="0" smtClean="0"/>
              <a:t>为函数调用对象</a:t>
            </a:r>
            <a:r>
              <a:rPr lang="zh-CN" altLang="en-US" dirty="0"/>
              <a:t>列表，用于代码执行时进行变量的查询</a:t>
            </a:r>
            <a:endParaRPr lang="en-US" altLang="zh-CN" dirty="0"/>
          </a:p>
          <a:p>
            <a:pPr lvl="1"/>
            <a:r>
              <a:rPr lang="zh-CN" altLang="en-US" dirty="0"/>
              <a:t>作用域链回溯 </a:t>
            </a:r>
            <a:r>
              <a:rPr lang="en-US" altLang="zh-CN" dirty="0"/>
              <a:t>vs. </a:t>
            </a:r>
            <a:r>
              <a:rPr lang="zh-CN" altLang="en-US" dirty="0"/>
              <a:t>原型链回溯</a:t>
            </a:r>
            <a:endParaRPr lang="en-US" altLang="zh-CN" dirty="0"/>
          </a:p>
          <a:p>
            <a:r>
              <a:rPr lang="en-US" altLang="zh-CN" dirty="0">
                <a:hlinkClick r:id="rId3" action="ppaction://hlinkfile"/>
              </a:rPr>
              <a:t>example1</a:t>
            </a:r>
            <a:r>
              <a:rPr lang="en-US" altLang="zh-CN" dirty="0"/>
              <a:t> vs. </a:t>
            </a:r>
            <a:r>
              <a:rPr lang="en-US" altLang="zh-CN" dirty="0">
                <a:hlinkClick r:id="rId4" action="ppaction://hlinkfile"/>
              </a:rPr>
              <a:t>example2</a:t>
            </a:r>
            <a:endParaRPr lang="zh-CN" altLang="en-US" dirty="0"/>
          </a:p>
          <a:p>
            <a:endParaRPr lang="zh-CN" altLang="en-US" dirty="0"/>
          </a:p>
        </p:txBody>
      </p:sp>
    </p:spTree>
    <p:extLst>
      <p:ext uri="{BB962C8B-B14F-4D97-AF65-F5344CB8AC3E}">
        <p14:creationId xmlns:p14="http://schemas.microsoft.com/office/powerpoint/2010/main" val="2773530259"/>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深入变量和函数</a:t>
            </a:r>
          </a:p>
        </p:txBody>
      </p:sp>
      <p:pic>
        <p:nvPicPr>
          <p:cNvPr id="6" name="内容占位符 5"/>
          <p:cNvPicPr>
            <a:picLocks noGrp="1" noChangeAspect="1"/>
          </p:cNvPicPr>
          <p:nvPr>
            <p:ph sz="half" idx="1"/>
          </p:nvPr>
        </p:nvPicPr>
        <p:blipFill>
          <a:blip r:embed="rId2"/>
          <a:stretch>
            <a:fillRect/>
          </a:stretch>
        </p:blipFill>
        <p:spPr>
          <a:xfrm>
            <a:off x="1117600" y="2413000"/>
            <a:ext cx="5080000" cy="3098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394624"/>
            <a:ext cx="5080000" cy="3135551"/>
          </a:xfrm>
          <a:prstGeom prst="rect">
            <a:avLst/>
          </a:prstGeom>
        </p:spPr>
      </p:pic>
    </p:spTree>
    <p:extLst>
      <p:ext uri="{BB962C8B-B14F-4D97-AF65-F5344CB8AC3E}">
        <p14:creationId xmlns:p14="http://schemas.microsoft.com/office/powerpoint/2010/main" val="287634842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深入变量和函数</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1772816"/>
            <a:ext cx="806489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24344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深入变量和函数</a:t>
            </a:r>
          </a:p>
        </p:txBody>
      </p:sp>
      <p:sp>
        <p:nvSpPr>
          <p:cNvPr id="3" name="内容占位符 2"/>
          <p:cNvSpPr>
            <a:spLocks noGrp="1"/>
          </p:cNvSpPr>
          <p:nvPr>
            <p:ph idx="1"/>
          </p:nvPr>
        </p:nvSpPr>
        <p:spPr/>
        <p:txBody>
          <a:bodyPr/>
          <a:lstStyle/>
          <a:p>
            <a:r>
              <a:rPr lang="zh-CN" altLang="en-US" dirty="0"/>
              <a:t>作用域</a:t>
            </a:r>
            <a:r>
              <a:rPr lang="zh-CN" altLang="en-US" dirty="0" smtClean="0"/>
              <a:t>链可以被延长</a:t>
            </a:r>
            <a:endParaRPr lang="en-US" altLang="zh-CN" dirty="0" smtClean="0"/>
          </a:p>
          <a:p>
            <a:pPr lvl="1"/>
            <a:r>
              <a:rPr lang="zh-CN" altLang="en-US" dirty="0" smtClean="0"/>
              <a:t>某些语句可以通过在作用域链前端临时增加一个变量对象做到</a:t>
            </a:r>
            <a:endParaRPr lang="en-US" altLang="zh-CN" dirty="0" smtClean="0"/>
          </a:p>
          <a:p>
            <a:pPr lvl="1"/>
            <a:r>
              <a:rPr lang="zh-CN" altLang="en-US" dirty="0" smtClean="0"/>
              <a:t>主要是</a:t>
            </a:r>
            <a:r>
              <a:rPr lang="en-US" altLang="zh-CN" dirty="0" smtClean="0"/>
              <a:t>try-catch</a:t>
            </a:r>
            <a:r>
              <a:rPr lang="zh-CN" altLang="en-US" dirty="0" smtClean="0"/>
              <a:t>语句的</a:t>
            </a:r>
            <a:r>
              <a:rPr lang="en-US" altLang="zh-CN" dirty="0" smtClean="0"/>
              <a:t>catch</a:t>
            </a:r>
            <a:r>
              <a:rPr lang="zh-CN" altLang="en-US" dirty="0" smtClean="0"/>
              <a:t>块和</a:t>
            </a:r>
            <a:r>
              <a:rPr lang="en-US" altLang="zh-CN" dirty="0" smtClean="0"/>
              <a:t>with</a:t>
            </a:r>
            <a:r>
              <a:rPr lang="zh-CN" altLang="en-US" dirty="0" smtClean="0"/>
              <a:t>语句</a:t>
            </a:r>
            <a:endParaRPr lang="en-US" altLang="zh-CN" dirty="0" smtClean="0"/>
          </a:p>
          <a:p>
            <a:pPr lvl="1"/>
            <a:r>
              <a:rPr lang="en-US" altLang="zh-CN" dirty="0" smtClean="0"/>
              <a:t>with(o){statements}</a:t>
            </a:r>
            <a:r>
              <a:rPr lang="zh-CN" altLang="en-US" dirty="0" smtClean="0"/>
              <a:t>语句会使</a:t>
            </a:r>
            <a:r>
              <a:rPr lang="en-US" altLang="zh-CN" dirty="0" smtClean="0"/>
              <a:t>statements</a:t>
            </a:r>
            <a:r>
              <a:rPr lang="zh-CN" altLang="en-US" dirty="0" smtClean="0"/>
              <a:t>中未指定对象的变量和函数，默认以</a:t>
            </a:r>
            <a:r>
              <a:rPr lang="en-US" altLang="zh-CN" dirty="0" smtClean="0"/>
              <a:t>o</a:t>
            </a:r>
            <a:r>
              <a:rPr lang="zh-CN" altLang="en-US" dirty="0" smtClean="0"/>
              <a:t>为其活动对象</a:t>
            </a:r>
            <a:endParaRPr lang="en-US" altLang="zh-CN" dirty="0" smtClean="0"/>
          </a:p>
          <a:p>
            <a:pPr lvl="2"/>
            <a:r>
              <a:rPr lang="zh-CN" altLang="en-US" dirty="0" smtClean="0"/>
              <a:t>最初作用是减少类似</a:t>
            </a:r>
            <a:r>
              <a:rPr lang="en-US" altLang="zh-CN" dirty="0" smtClean="0"/>
              <a:t>document</a:t>
            </a:r>
            <a:r>
              <a:rPr lang="zh-CN" altLang="en-US" dirty="0" smtClean="0"/>
              <a:t>对象的书写，现已废弃</a:t>
            </a:r>
            <a:endParaRPr lang="en-US" altLang="zh-CN" dirty="0" smtClean="0"/>
          </a:p>
          <a:p>
            <a:pPr lvl="2"/>
            <a:r>
              <a:rPr lang="en-US" altLang="zh-CN" dirty="0">
                <a:hlinkClick r:id="rId2" action="ppaction://hlinkfile"/>
              </a:rPr>
              <a:t>example</a:t>
            </a:r>
            <a:endParaRPr lang="en-US" altLang="zh-CN" dirty="0" smtClean="0"/>
          </a:p>
          <a:p>
            <a:pPr lvl="2"/>
            <a:endParaRPr lang="zh-CN" altLang="en-US" dirty="0"/>
          </a:p>
        </p:txBody>
      </p:sp>
    </p:spTree>
    <p:extLst>
      <p:ext uri="{BB962C8B-B14F-4D97-AF65-F5344CB8AC3E}">
        <p14:creationId xmlns:p14="http://schemas.microsoft.com/office/powerpoint/2010/main" val="246920746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深入变量和函数</a:t>
            </a:r>
          </a:p>
        </p:txBody>
      </p:sp>
      <p:pic>
        <p:nvPicPr>
          <p:cNvPr id="4" name="内容占位符 3"/>
          <p:cNvPicPr>
            <a:picLocks noGrp="1" noChangeAspect="1"/>
          </p:cNvPicPr>
          <p:nvPr>
            <p:ph idx="1"/>
          </p:nvPr>
        </p:nvPicPr>
        <p:blipFill>
          <a:blip r:embed="rId2"/>
          <a:stretch>
            <a:fillRect/>
          </a:stretch>
        </p:blipFill>
        <p:spPr>
          <a:xfrm>
            <a:off x="3735439" y="1905000"/>
            <a:ext cx="5127522" cy="4114800"/>
          </a:xfrm>
          <a:prstGeom prst="rect">
            <a:avLst/>
          </a:prstGeom>
        </p:spPr>
      </p:pic>
    </p:spTree>
    <p:extLst>
      <p:ext uri="{BB962C8B-B14F-4D97-AF65-F5344CB8AC3E}">
        <p14:creationId xmlns:p14="http://schemas.microsoft.com/office/powerpoint/2010/main" val="3227536659"/>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闭包</a:t>
            </a:r>
            <a:endParaRPr lang="zh-CN" altLang="en-US" dirty="0"/>
          </a:p>
        </p:txBody>
      </p:sp>
      <p:sp>
        <p:nvSpPr>
          <p:cNvPr id="3" name="内容占位符 2"/>
          <p:cNvSpPr>
            <a:spLocks noGrp="1"/>
          </p:cNvSpPr>
          <p:nvPr>
            <p:ph idx="1"/>
          </p:nvPr>
        </p:nvSpPr>
        <p:spPr/>
        <p:txBody>
          <a:bodyPr/>
          <a:lstStyle/>
          <a:p>
            <a:r>
              <a:rPr lang="zh-CN" altLang="en-US" dirty="0" smtClean="0"/>
              <a:t>闭包（</a:t>
            </a:r>
            <a:r>
              <a:rPr lang="en-US" altLang="zh-CN" dirty="0" smtClean="0"/>
              <a:t>Closure</a:t>
            </a:r>
            <a:r>
              <a:rPr lang="zh-CN" altLang="en-US" dirty="0" smtClean="0"/>
              <a:t>）是函数代码和作用域的综合体，所有的</a:t>
            </a:r>
            <a:r>
              <a:rPr lang="en-US" altLang="zh-CN" dirty="0" smtClean="0"/>
              <a:t>JavaScript</a:t>
            </a:r>
            <a:r>
              <a:rPr lang="zh-CN" altLang="en-US" dirty="0" smtClean="0"/>
              <a:t>函数都是闭包</a:t>
            </a:r>
            <a:endParaRPr lang="en-US" altLang="zh-CN" dirty="0" smtClean="0"/>
          </a:p>
          <a:p>
            <a:r>
              <a:rPr lang="zh-CN" altLang="en-US" dirty="0" smtClean="0"/>
              <a:t>一般当嵌套函数在定义的词法作用域外被调用时明确称为闭包</a:t>
            </a:r>
            <a:endParaRPr lang="en-US" altLang="zh-CN" dirty="0" smtClean="0"/>
          </a:p>
          <a:p>
            <a:pPr lvl="1"/>
            <a:r>
              <a:rPr lang="en-US" altLang="zh-CN" dirty="0" smtClean="0">
                <a:hlinkClick r:id="rId3" action="ppaction://hlinkfile"/>
              </a:rPr>
              <a:t>example1</a:t>
            </a:r>
            <a:r>
              <a:rPr lang="en-US" altLang="zh-CN" dirty="0" smtClean="0"/>
              <a:t> vs. </a:t>
            </a:r>
            <a:r>
              <a:rPr lang="en-US" altLang="zh-CN" dirty="0" smtClean="0">
                <a:hlinkClick r:id="rId4" action="ppaction://hlinkfile"/>
              </a:rPr>
              <a:t>example2</a:t>
            </a:r>
            <a:endParaRPr lang="en-US" altLang="zh-CN" dirty="0" smtClean="0"/>
          </a:p>
        </p:txBody>
      </p:sp>
    </p:spTree>
    <p:extLst>
      <p:ext uri="{BB962C8B-B14F-4D97-AF65-F5344CB8AC3E}">
        <p14:creationId xmlns:p14="http://schemas.microsoft.com/office/powerpoint/2010/main" val="164893260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闭包</a:t>
            </a:r>
          </a:p>
        </p:txBody>
      </p:sp>
      <p:pic>
        <p:nvPicPr>
          <p:cNvPr id="6" name="内容占位符 5"/>
          <p:cNvPicPr>
            <a:picLocks noGrp="1" noChangeAspect="1"/>
          </p:cNvPicPr>
          <p:nvPr>
            <p:ph sz="half" idx="1"/>
          </p:nvPr>
        </p:nvPicPr>
        <p:blipFill>
          <a:blip r:embed="rId2"/>
          <a:stretch>
            <a:fillRect/>
          </a:stretch>
        </p:blipFill>
        <p:spPr>
          <a:xfrm>
            <a:off x="1117600" y="2576264"/>
            <a:ext cx="5080000" cy="2772271"/>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478213"/>
            <a:ext cx="5080000" cy="2968373"/>
          </a:xfrm>
          <a:prstGeom prst="rect">
            <a:avLst/>
          </a:prstGeom>
        </p:spPr>
      </p:pic>
    </p:spTree>
    <p:extLst>
      <p:ext uri="{BB962C8B-B14F-4D97-AF65-F5344CB8AC3E}">
        <p14:creationId xmlns:p14="http://schemas.microsoft.com/office/powerpoint/2010/main" val="1052748986"/>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闭包</a:t>
            </a:r>
          </a:p>
        </p:txBody>
      </p:sp>
      <p:sp>
        <p:nvSpPr>
          <p:cNvPr id="6" name="内容占位符 5"/>
          <p:cNvSpPr>
            <a:spLocks noGrp="1"/>
          </p:cNvSpPr>
          <p:nvPr>
            <p:ph idx="1"/>
          </p:nvPr>
        </p:nvSpPr>
        <p:spPr/>
        <p:txBody>
          <a:bodyPr/>
          <a:lstStyle/>
          <a:p>
            <a:r>
              <a:rPr lang="zh-CN" altLang="en-US" dirty="0"/>
              <a:t>闭包的问题</a:t>
            </a:r>
            <a:endParaRPr lang="en-US" altLang="zh-CN" dirty="0"/>
          </a:p>
          <a:p>
            <a:pPr lvl="1"/>
            <a:r>
              <a:rPr lang="zh-CN" altLang="en-US" dirty="0"/>
              <a:t>变量问题</a:t>
            </a:r>
            <a:r>
              <a:rPr lang="en-US" altLang="zh-CN" dirty="0"/>
              <a:t>	</a:t>
            </a:r>
            <a:r>
              <a:rPr lang="en-US" altLang="zh-CN" dirty="0">
                <a:hlinkClick r:id="rId2" action="ppaction://hlinkfile"/>
              </a:rPr>
              <a:t>example1</a:t>
            </a:r>
            <a:r>
              <a:rPr lang="en-US" altLang="zh-CN" dirty="0"/>
              <a:t> vs. </a:t>
            </a:r>
            <a:r>
              <a:rPr lang="en-US" altLang="zh-CN" dirty="0" smtClean="0">
                <a:hlinkClick r:id="rId3" action="ppaction://hlinkfile"/>
              </a:rPr>
              <a:t>example2</a:t>
            </a:r>
            <a:r>
              <a:rPr lang="en-US" altLang="zh-CN" dirty="0" smtClean="0"/>
              <a:t> vs. </a:t>
            </a:r>
            <a:r>
              <a:rPr lang="en-US" altLang="zh-CN" dirty="0" smtClean="0">
                <a:hlinkClick r:id="rId4" action="ppaction://hlinkfile"/>
              </a:rPr>
              <a:t>example3</a:t>
            </a:r>
            <a:endParaRPr lang="en-US" altLang="zh-CN" dirty="0"/>
          </a:p>
          <a:p>
            <a:pPr lvl="1"/>
            <a:r>
              <a:rPr lang="en-US" altLang="zh-CN" dirty="0"/>
              <a:t>this</a:t>
            </a:r>
            <a:r>
              <a:rPr lang="zh-CN" altLang="en-US" dirty="0"/>
              <a:t>对象问题</a:t>
            </a:r>
            <a:r>
              <a:rPr lang="en-US" altLang="zh-CN" dirty="0"/>
              <a:t>	</a:t>
            </a:r>
            <a:r>
              <a:rPr lang="en-US" altLang="zh-CN" dirty="0">
                <a:hlinkClick r:id="rId5" action="ppaction://hlinkfile"/>
              </a:rPr>
              <a:t>example1</a:t>
            </a:r>
            <a:r>
              <a:rPr lang="en-US" altLang="zh-CN" dirty="0"/>
              <a:t> vs. </a:t>
            </a:r>
            <a:r>
              <a:rPr lang="en-US" altLang="zh-CN" dirty="0">
                <a:hlinkClick r:id="rId6" action="ppaction://hlinkfile"/>
              </a:rPr>
              <a:t>example2</a:t>
            </a:r>
            <a:endParaRPr lang="en-US" altLang="zh-CN" dirty="0"/>
          </a:p>
          <a:p>
            <a:pPr lvl="1"/>
            <a:r>
              <a:rPr lang="zh-CN" altLang="en-US" dirty="0"/>
              <a:t>内存泄漏</a:t>
            </a:r>
          </a:p>
          <a:p>
            <a:endParaRPr lang="zh-CN" altLang="en-US" dirty="0"/>
          </a:p>
        </p:txBody>
      </p:sp>
    </p:spTree>
    <p:extLst>
      <p:ext uri="{BB962C8B-B14F-4D97-AF65-F5344CB8AC3E}">
        <p14:creationId xmlns:p14="http://schemas.microsoft.com/office/powerpoint/2010/main" val="7499590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JavaScript</a:t>
            </a:r>
            <a:r>
              <a:rPr lang="zh-CN" altLang="en-US" dirty="0"/>
              <a:t>简介</a:t>
            </a:r>
          </a:p>
        </p:txBody>
      </p:sp>
      <p:pic>
        <p:nvPicPr>
          <p:cNvPr id="9" name="内容占位符 8"/>
          <p:cNvPicPr>
            <a:picLocks noGrp="1" noChangeAspect="1"/>
          </p:cNvPicPr>
          <p:nvPr>
            <p:ph sz="half" idx="2"/>
          </p:nvPr>
        </p:nvPicPr>
        <p:blipFill>
          <a:blip r:embed="rId2"/>
          <a:stretch>
            <a:fillRect/>
          </a:stretch>
        </p:blipFill>
        <p:spPr>
          <a:xfrm>
            <a:off x="6400800" y="2533152"/>
            <a:ext cx="5080000" cy="2858495"/>
          </a:xfrm>
          <a:prstGeom prst="rect">
            <a:avLst/>
          </a:prstGeom>
        </p:spPr>
      </p:pic>
      <p:pic>
        <p:nvPicPr>
          <p:cNvPr id="8" name="内容占位符 7"/>
          <p:cNvPicPr>
            <a:picLocks noGrp="1" noChangeAspect="1"/>
          </p:cNvPicPr>
          <p:nvPr>
            <p:ph sz="half" idx="1"/>
          </p:nvPr>
        </p:nvPicPr>
        <p:blipFill>
          <a:blip r:embed="rId3"/>
          <a:stretch>
            <a:fillRect/>
          </a:stretch>
        </p:blipFill>
        <p:spPr>
          <a:xfrm>
            <a:off x="2068339" y="1905000"/>
            <a:ext cx="3178522" cy="4114800"/>
          </a:xfrm>
          <a:prstGeom prst="rect">
            <a:avLst/>
          </a:prstGeom>
        </p:spPr>
      </p:pic>
    </p:spTree>
    <p:extLst>
      <p:ext uri="{BB962C8B-B14F-4D97-AF65-F5344CB8AC3E}">
        <p14:creationId xmlns:p14="http://schemas.microsoft.com/office/powerpoint/2010/main" val="2673502935"/>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闭包</a:t>
            </a:r>
          </a:p>
        </p:txBody>
      </p:sp>
      <p:pic>
        <p:nvPicPr>
          <p:cNvPr id="5" name="内容占位符 4"/>
          <p:cNvPicPr>
            <a:picLocks noGrp="1" noChangeAspect="1"/>
          </p:cNvPicPr>
          <p:nvPr>
            <p:ph sz="half" idx="1"/>
          </p:nvPr>
        </p:nvPicPr>
        <p:blipFill>
          <a:blip r:embed="rId2"/>
          <a:stretch>
            <a:fillRect/>
          </a:stretch>
        </p:blipFill>
        <p:spPr>
          <a:xfrm>
            <a:off x="1117600" y="1927283"/>
            <a:ext cx="5080000" cy="4070233"/>
          </a:xfrm>
          <a:prstGeom prst="rect">
            <a:avLst/>
          </a:prstGeom>
        </p:spPr>
      </p:pic>
      <p:pic>
        <p:nvPicPr>
          <p:cNvPr id="6" name="内容占位符 5"/>
          <p:cNvPicPr>
            <a:picLocks noGrp="1" noChangeAspect="1"/>
          </p:cNvPicPr>
          <p:nvPr>
            <p:ph sz="half" idx="2"/>
          </p:nvPr>
        </p:nvPicPr>
        <p:blipFill>
          <a:blip r:embed="rId3"/>
          <a:stretch>
            <a:fillRect/>
          </a:stretch>
        </p:blipFill>
        <p:spPr>
          <a:xfrm>
            <a:off x="6537618" y="1905000"/>
            <a:ext cx="4806363" cy="4114800"/>
          </a:xfrm>
          <a:prstGeom prst="rect">
            <a:avLst/>
          </a:prstGeom>
        </p:spPr>
      </p:pic>
    </p:spTree>
    <p:extLst>
      <p:ext uri="{BB962C8B-B14F-4D97-AF65-F5344CB8AC3E}">
        <p14:creationId xmlns:p14="http://schemas.microsoft.com/office/powerpoint/2010/main" val="133653470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闭包</a:t>
            </a:r>
          </a:p>
        </p:txBody>
      </p:sp>
      <p:pic>
        <p:nvPicPr>
          <p:cNvPr id="5" name="内容占位符 4"/>
          <p:cNvPicPr>
            <a:picLocks noGrp="1" noChangeAspect="1"/>
          </p:cNvPicPr>
          <p:nvPr>
            <p:ph sz="half" idx="1"/>
          </p:nvPr>
        </p:nvPicPr>
        <p:blipFill>
          <a:blip r:embed="rId3"/>
          <a:stretch>
            <a:fillRect/>
          </a:stretch>
        </p:blipFill>
        <p:spPr>
          <a:xfrm>
            <a:off x="1117600" y="2023583"/>
            <a:ext cx="5080000" cy="3877633"/>
          </a:xfrm>
          <a:prstGeom prst="rect">
            <a:avLst/>
          </a:prstGeom>
        </p:spPr>
      </p:pic>
      <p:sp>
        <p:nvSpPr>
          <p:cNvPr id="4" name="内容占位符 3"/>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323867319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闭包</a:t>
            </a:r>
          </a:p>
        </p:txBody>
      </p:sp>
      <p:pic>
        <p:nvPicPr>
          <p:cNvPr id="5" name="内容占位符 4"/>
          <p:cNvPicPr>
            <a:picLocks noGrp="1" noChangeAspect="1"/>
          </p:cNvPicPr>
          <p:nvPr>
            <p:ph sz="half" idx="1"/>
          </p:nvPr>
        </p:nvPicPr>
        <p:blipFill>
          <a:blip r:embed="rId2"/>
          <a:stretch>
            <a:fillRect/>
          </a:stretch>
        </p:blipFill>
        <p:spPr>
          <a:xfrm>
            <a:off x="1117600" y="2739817"/>
            <a:ext cx="5080000" cy="2445166"/>
          </a:xfrm>
          <a:prstGeom prst="rect">
            <a:avLst/>
          </a:prstGeom>
        </p:spPr>
      </p:pic>
      <p:pic>
        <p:nvPicPr>
          <p:cNvPr id="6" name="内容占位符 5"/>
          <p:cNvPicPr>
            <a:picLocks noGrp="1" noChangeAspect="1"/>
          </p:cNvPicPr>
          <p:nvPr>
            <p:ph sz="half" idx="2"/>
          </p:nvPr>
        </p:nvPicPr>
        <p:blipFill>
          <a:blip r:embed="rId3"/>
          <a:stretch>
            <a:fillRect/>
          </a:stretch>
        </p:blipFill>
        <p:spPr>
          <a:xfrm>
            <a:off x="6400800" y="2631179"/>
            <a:ext cx="5080000" cy="2662441"/>
          </a:xfrm>
          <a:prstGeom prst="rect">
            <a:avLst/>
          </a:prstGeom>
        </p:spPr>
      </p:pic>
    </p:spTree>
    <p:extLst>
      <p:ext uri="{BB962C8B-B14F-4D97-AF65-F5344CB8AC3E}">
        <p14:creationId xmlns:p14="http://schemas.microsoft.com/office/powerpoint/2010/main" val="429453143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作为命名空间的函数</a:t>
            </a:r>
            <a:endParaRPr lang="zh-CN" altLang="en-US" dirty="0"/>
          </a:p>
        </p:txBody>
      </p:sp>
      <p:sp>
        <p:nvSpPr>
          <p:cNvPr id="3" name="内容占位符 2"/>
          <p:cNvSpPr>
            <a:spLocks noGrp="1"/>
          </p:cNvSpPr>
          <p:nvPr>
            <p:ph idx="1"/>
          </p:nvPr>
        </p:nvSpPr>
        <p:spPr/>
        <p:txBody>
          <a:bodyPr/>
          <a:lstStyle/>
          <a:p>
            <a:r>
              <a:rPr lang="zh-CN" altLang="en-US" dirty="0" smtClean="0"/>
              <a:t>由于</a:t>
            </a:r>
            <a:r>
              <a:rPr lang="en-US" altLang="zh-CN" dirty="0" smtClean="0"/>
              <a:t>JavaScript</a:t>
            </a:r>
            <a:r>
              <a:rPr lang="zh-CN" altLang="en-US" dirty="0" smtClean="0"/>
              <a:t>没有块空间概念，可以定义一个函数用作临时命名空间，在该空间中定义变量不会污染全局命名空间</a:t>
            </a:r>
            <a:endParaRPr lang="en-US" altLang="zh-CN" dirty="0" smtClean="0"/>
          </a:p>
          <a:p>
            <a:r>
              <a:rPr lang="en-US" altLang="zh-CN" dirty="0" smtClean="0"/>
              <a:t>function </a:t>
            </a:r>
            <a:r>
              <a:rPr lang="en-US" altLang="zh-CN" dirty="0" err="1" smtClean="0"/>
              <a:t>mymodule</a:t>
            </a:r>
            <a:r>
              <a:rPr lang="en-US" altLang="zh-CN" dirty="0" smtClean="0"/>
              <a:t>(){……}   </a:t>
            </a:r>
            <a:r>
              <a:rPr lang="en-US" altLang="zh-CN" dirty="0" err="1" smtClean="0"/>
              <a:t>mymodule</a:t>
            </a:r>
            <a:r>
              <a:rPr lang="en-US" altLang="zh-CN" dirty="0" smtClean="0"/>
              <a:t>()</a:t>
            </a:r>
            <a:r>
              <a:rPr lang="zh-CN" altLang="en-US" dirty="0" smtClean="0"/>
              <a:t>；或</a:t>
            </a:r>
            <a:r>
              <a:rPr lang="en-US" altLang="zh-CN" dirty="0" smtClean="0"/>
              <a:t>(function(){……}())</a:t>
            </a:r>
          </a:p>
          <a:p>
            <a:r>
              <a:rPr lang="zh-CN" altLang="en-US" dirty="0" smtClean="0"/>
              <a:t>后者已成为惯用法，外围的括号不应省略；此处匿名函数会被立刻调用</a:t>
            </a:r>
            <a:endParaRPr lang="zh-CN" altLang="en-US" dirty="0"/>
          </a:p>
        </p:txBody>
      </p:sp>
    </p:spTree>
    <p:extLst>
      <p:ext uri="{BB962C8B-B14F-4D97-AF65-F5344CB8AC3E}">
        <p14:creationId xmlns:p14="http://schemas.microsoft.com/office/powerpoint/2010/main" val="299175989"/>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a:t>
            </a:r>
            <a:r>
              <a:rPr lang="zh-CN" altLang="en-US" dirty="0" smtClean="0"/>
              <a:t>链</a:t>
            </a:r>
            <a:endParaRPr lang="zh-CN" altLang="en-US" dirty="0"/>
          </a:p>
        </p:txBody>
      </p:sp>
      <p:sp>
        <p:nvSpPr>
          <p:cNvPr id="3" name="内容占位符 2"/>
          <p:cNvSpPr>
            <a:spLocks noGrp="1"/>
          </p:cNvSpPr>
          <p:nvPr>
            <p:ph idx="1"/>
          </p:nvPr>
        </p:nvSpPr>
        <p:spPr/>
        <p:txBody>
          <a:bodyPr/>
          <a:lstStyle/>
          <a:p>
            <a:r>
              <a:rPr lang="zh-CN" altLang="en-US" dirty="0" smtClean="0"/>
              <a:t>当函数返回值为对象，该对象可以再调用其方法，这种调用序列称为函数链</a:t>
            </a:r>
            <a:endParaRPr lang="en-US" altLang="zh-CN" dirty="0" smtClean="0"/>
          </a:p>
          <a:p>
            <a:endParaRPr lang="en-US" altLang="zh-CN" dirty="0"/>
          </a:p>
          <a:p>
            <a:r>
              <a:rPr lang="zh-CN" altLang="en-US" dirty="0" smtClean="0"/>
              <a:t>当函数不需要返回值时，最好直接返回</a:t>
            </a:r>
            <a:r>
              <a:rPr lang="en-US" altLang="zh-CN" dirty="0" smtClean="0"/>
              <a:t>this</a:t>
            </a:r>
          </a:p>
          <a:p>
            <a:endParaRPr lang="en-US" altLang="zh-CN" dirty="0"/>
          </a:p>
          <a:p>
            <a:r>
              <a:rPr lang="en-US" altLang="zh-CN" dirty="0" err="1" smtClean="0"/>
              <a:t>shape.setX</a:t>
            </a:r>
            <a:r>
              <a:rPr lang="en-US" altLang="zh-CN" dirty="0" smtClean="0"/>
              <a:t>(100).</a:t>
            </a:r>
            <a:r>
              <a:rPr lang="en-US" altLang="zh-CN" dirty="0" err="1" smtClean="0"/>
              <a:t>setY</a:t>
            </a:r>
            <a:r>
              <a:rPr lang="en-US" altLang="zh-CN" dirty="0" smtClean="0"/>
              <a:t>(100).draw()</a:t>
            </a:r>
            <a:endParaRPr lang="zh-CN" altLang="en-US" dirty="0"/>
          </a:p>
        </p:txBody>
      </p:sp>
    </p:spTree>
    <p:extLst>
      <p:ext uri="{BB962C8B-B14F-4D97-AF65-F5344CB8AC3E}">
        <p14:creationId xmlns:p14="http://schemas.microsoft.com/office/powerpoint/2010/main" val="138685575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惰性载入函数</a:t>
            </a:r>
            <a:endParaRPr lang="zh-CN" altLang="en-US" dirty="0"/>
          </a:p>
        </p:txBody>
      </p:sp>
      <p:sp>
        <p:nvSpPr>
          <p:cNvPr id="3" name="内容占位符 2"/>
          <p:cNvSpPr>
            <a:spLocks noGrp="1"/>
          </p:cNvSpPr>
          <p:nvPr>
            <p:ph idx="1"/>
          </p:nvPr>
        </p:nvSpPr>
        <p:spPr/>
        <p:txBody>
          <a:bodyPr/>
          <a:lstStyle/>
          <a:p>
            <a:r>
              <a:rPr lang="zh-CN" altLang="en-US" dirty="0" smtClean="0"/>
              <a:t>某些函数执行时会有很多判断，为避免每次都做判断，加快函数执行速度，可以使用惰性载入，在首次载入时替换生成简约版本新函数</a:t>
            </a:r>
            <a:endParaRPr lang="en-US" altLang="zh-CN" dirty="0" smtClean="0"/>
          </a:p>
          <a:p>
            <a:r>
              <a:rPr lang="en-US" altLang="zh-CN" dirty="0" smtClean="0">
                <a:hlinkClick r:id="rId2" action="ppaction://hlinkfile"/>
              </a:rPr>
              <a:t>example1</a:t>
            </a:r>
            <a:r>
              <a:rPr lang="en-US" altLang="zh-CN" dirty="0" smtClean="0"/>
              <a:t> vs. </a:t>
            </a:r>
            <a:r>
              <a:rPr lang="en-US" altLang="zh-CN" dirty="0" smtClean="0">
                <a:hlinkClick r:id="rId3" action="ppaction://hlinkfile"/>
              </a:rPr>
              <a:t>example2</a:t>
            </a:r>
            <a:endParaRPr lang="zh-CN" altLang="en-US" dirty="0"/>
          </a:p>
        </p:txBody>
      </p:sp>
    </p:spTree>
    <p:extLst>
      <p:ext uri="{BB962C8B-B14F-4D97-AF65-F5344CB8AC3E}">
        <p14:creationId xmlns:p14="http://schemas.microsoft.com/office/powerpoint/2010/main" val="147731392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惰性载入函数</a:t>
            </a:r>
          </a:p>
        </p:txBody>
      </p:sp>
      <p:pic>
        <p:nvPicPr>
          <p:cNvPr id="7" name="内容占位符 6"/>
          <p:cNvPicPr>
            <a:picLocks noGrp="1" noChangeAspect="1"/>
          </p:cNvPicPr>
          <p:nvPr>
            <p:ph sz="half" idx="1"/>
          </p:nvPr>
        </p:nvPicPr>
        <p:blipFill>
          <a:blip r:embed="rId2"/>
          <a:stretch>
            <a:fillRect/>
          </a:stretch>
        </p:blipFill>
        <p:spPr>
          <a:xfrm>
            <a:off x="1117600" y="2238743"/>
            <a:ext cx="5080000" cy="3447313"/>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2254995"/>
            <a:ext cx="5080000" cy="3414810"/>
          </a:xfrm>
          <a:prstGeom prst="rect">
            <a:avLst/>
          </a:prstGeom>
        </p:spPr>
      </p:pic>
    </p:spTree>
    <p:extLst>
      <p:ext uri="{BB962C8B-B14F-4D97-AF65-F5344CB8AC3E}">
        <p14:creationId xmlns:p14="http://schemas.microsoft.com/office/powerpoint/2010/main" val="203941288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柯里化</a:t>
            </a:r>
            <a:endParaRPr lang="zh-CN" altLang="en-US" dirty="0"/>
          </a:p>
        </p:txBody>
      </p:sp>
      <p:sp>
        <p:nvSpPr>
          <p:cNvPr id="3" name="内容占位符 2"/>
          <p:cNvSpPr>
            <a:spLocks noGrp="1"/>
          </p:cNvSpPr>
          <p:nvPr>
            <p:ph sz="half" idx="1"/>
          </p:nvPr>
        </p:nvSpPr>
        <p:spPr/>
        <p:txBody>
          <a:bodyPr/>
          <a:lstStyle/>
          <a:p>
            <a:r>
              <a:rPr lang="zh-CN" altLang="en-US" dirty="0" smtClean="0"/>
              <a:t>函数柯里化（</a:t>
            </a:r>
            <a:r>
              <a:rPr lang="en-US" altLang="zh-CN" dirty="0" smtClean="0"/>
              <a:t>currying</a:t>
            </a:r>
            <a:r>
              <a:rPr lang="zh-CN" altLang="en-US" dirty="0" smtClean="0"/>
              <a:t>）用于创建已经设置好一个或多个参数的函数</a:t>
            </a:r>
            <a:endParaRPr lang="en-US" altLang="zh-CN" dirty="0" smtClean="0"/>
          </a:p>
          <a:p>
            <a:r>
              <a:rPr lang="zh-CN" altLang="en-US" dirty="0" smtClean="0"/>
              <a:t>由于</a:t>
            </a:r>
            <a:r>
              <a:rPr lang="en-US" altLang="zh-CN" dirty="0" smtClean="0"/>
              <a:t>Arguments</a:t>
            </a:r>
            <a:r>
              <a:rPr lang="zh-CN" altLang="en-US" dirty="0" smtClean="0"/>
              <a:t>不是真正的数组，会给柯里化带来一定的复杂性</a:t>
            </a:r>
            <a:endParaRPr lang="en-US" altLang="zh-CN" dirty="0" smtClean="0"/>
          </a:p>
          <a:p>
            <a:pPr lvl="1"/>
            <a:r>
              <a:rPr lang="zh-CN" altLang="en-US" dirty="0" smtClean="0"/>
              <a:t>可以使用</a:t>
            </a:r>
            <a:r>
              <a:rPr lang="en-US" altLang="zh-CN" dirty="0" smtClean="0"/>
              <a:t>rest</a:t>
            </a:r>
            <a:r>
              <a:rPr lang="zh-CN" altLang="en-US" dirty="0" smtClean="0"/>
              <a:t>参数来简化</a:t>
            </a:r>
            <a:endParaRPr lang="en-US" altLang="zh-CN" dirty="0" smtClean="0"/>
          </a:p>
          <a:p>
            <a:r>
              <a:rPr lang="en-US" altLang="zh-CN" dirty="0" smtClean="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568813"/>
            <a:ext cx="5080000" cy="2787173"/>
          </a:xfrm>
          <a:prstGeom prst="rect">
            <a:avLst/>
          </a:prstGeom>
        </p:spPr>
      </p:pic>
    </p:spTree>
    <p:extLst>
      <p:ext uri="{BB962C8B-B14F-4D97-AF65-F5344CB8AC3E}">
        <p14:creationId xmlns:p14="http://schemas.microsoft.com/office/powerpoint/2010/main" val="3953382310"/>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解构赋值</a:t>
            </a:r>
            <a:endParaRPr lang="zh-CN" altLang="en-US" dirty="0"/>
          </a:p>
        </p:txBody>
      </p:sp>
      <p:sp>
        <p:nvSpPr>
          <p:cNvPr id="3" name="内容占位符 2"/>
          <p:cNvSpPr>
            <a:spLocks noGrp="1"/>
          </p:cNvSpPr>
          <p:nvPr>
            <p:ph idx="1"/>
          </p:nvPr>
        </p:nvSpPr>
        <p:spPr/>
        <p:txBody>
          <a:bodyPr/>
          <a:lstStyle/>
          <a:p>
            <a:r>
              <a:rPr lang="en-US" altLang="zh-CN" dirty="0"/>
              <a:t>ECMAScript6</a:t>
            </a:r>
            <a:r>
              <a:rPr lang="zh-CN" altLang="en-US" dirty="0" smtClean="0"/>
              <a:t>中允许用一定模式给数组、对象等赋值，叫做解构赋值（</a:t>
            </a:r>
            <a:r>
              <a:rPr lang="en-US" altLang="zh-CN" dirty="0" err="1"/>
              <a:t>Destructuring</a:t>
            </a:r>
            <a:r>
              <a:rPr lang="zh-CN" altLang="en-US" dirty="0" smtClean="0"/>
              <a:t>）</a:t>
            </a:r>
            <a:endParaRPr lang="en-US" altLang="zh-CN" dirty="0" smtClean="0"/>
          </a:p>
          <a:p>
            <a:pPr lvl="1"/>
            <a:r>
              <a:rPr lang="zh-CN" altLang="en-US" dirty="0" smtClean="0"/>
              <a:t>本质是模式匹配，解构不成功，变量值为</a:t>
            </a:r>
            <a:r>
              <a:rPr lang="en-US" altLang="zh-CN" dirty="0" smtClean="0"/>
              <a:t>undefined</a:t>
            </a:r>
          </a:p>
          <a:p>
            <a:pPr lvl="1"/>
            <a:r>
              <a:rPr lang="zh-CN" altLang="en-US" dirty="0"/>
              <a:t>解</a:t>
            </a:r>
            <a:r>
              <a:rPr lang="zh-CN" altLang="en-US" dirty="0" smtClean="0"/>
              <a:t>构赋值允许默认值</a:t>
            </a:r>
            <a:endParaRPr lang="en-US" altLang="zh-CN" dirty="0" smtClean="0"/>
          </a:p>
          <a:p>
            <a:pPr lvl="1"/>
            <a:r>
              <a:rPr lang="zh-CN" altLang="en-US" dirty="0" smtClean="0"/>
              <a:t>对象、数组、字符串、函数参数等都可使用</a:t>
            </a:r>
            <a:endParaRPr lang="en-US" altLang="zh-CN" dirty="0" smtClean="0"/>
          </a:p>
          <a:p>
            <a:pPr lvl="1"/>
            <a:r>
              <a:rPr lang="en-US" altLang="zh-CN" dirty="0">
                <a:hlinkClick r:id="rId2" action="ppaction://hlinkfile"/>
              </a:rPr>
              <a:t>example</a:t>
            </a:r>
            <a:endParaRPr lang="zh-CN" altLang="en-US" dirty="0"/>
          </a:p>
        </p:txBody>
      </p:sp>
    </p:spTree>
    <p:extLst>
      <p:ext uri="{BB962C8B-B14F-4D97-AF65-F5344CB8AC3E}">
        <p14:creationId xmlns:p14="http://schemas.microsoft.com/office/powerpoint/2010/main" val="457902455"/>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解构赋值</a:t>
            </a:r>
          </a:p>
        </p:txBody>
      </p:sp>
      <p:pic>
        <p:nvPicPr>
          <p:cNvPr id="9" name="内容占位符 8"/>
          <p:cNvPicPr>
            <a:picLocks noGrp="1" noChangeAspect="1"/>
          </p:cNvPicPr>
          <p:nvPr>
            <p:ph sz="half" idx="2"/>
          </p:nvPr>
        </p:nvPicPr>
        <p:blipFill>
          <a:blip r:embed="rId3"/>
          <a:stretch>
            <a:fillRect/>
          </a:stretch>
        </p:blipFill>
        <p:spPr>
          <a:xfrm>
            <a:off x="6400800" y="2008554"/>
            <a:ext cx="5080000" cy="3907692"/>
          </a:xfrm>
          <a:prstGeom prst="rect">
            <a:avLst/>
          </a:prstGeom>
        </p:spPr>
      </p:pic>
      <p:pic>
        <p:nvPicPr>
          <p:cNvPr id="8" name="内容占位符 7"/>
          <p:cNvPicPr>
            <a:picLocks noGrp="1" noChangeAspect="1"/>
          </p:cNvPicPr>
          <p:nvPr>
            <p:ph sz="half" idx="1"/>
          </p:nvPr>
        </p:nvPicPr>
        <p:blipFill>
          <a:blip r:embed="rId4"/>
          <a:stretch>
            <a:fillRect/>
          </a:stretch>
        </p:blipFill>
        <p:spPr>
          <a:xfrm>
            <a:off x="1379863" y="1905000"/>
            <a:ext cx="4555474" cy="4114800"/>
          </a:xfrm>
          <a:prstGeom prst="rect">
            <a:avLst/>
          </a:prstGeom>
        </p:spPr>
      </p:pic>
    </p:spTree>
    <p:extLst>
      <p:ext uri="{BB962C8B-B14F-4D97-AF65-F5344CB8AC3E}">
        <p14:creationId xmlns:p14="http://schemas.microsoft.com/office/powerpoint/2010/main" val="17920663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知识脉络</a:t>
            </a:r>
            <a:endParaRPr lang="zh-CN" altLang="en-US" dirty="0"/>
          </a:p>
        </p:txBody>
      </p:sp>
      <p:sp>
        <p:nvSpPr>
          <p:cNvPr id="5" name="文本框 4"/>
          <p:cNvSpPr txBox="1"/>
          <p:nvPr/>
        </p:nvSpPr>
        <p:spPr>
          <a:xfrm>
            <a:off x="1670961" y="3149334"/>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2 JS</a:t>
            </a:r>
            <a:r>
              <a:rPr lang="zh-CN" altLang="en-US" sz="2800" dirty="0"/>
              <a:t>概述</a:t>
            </a:r>
          </a:p>
        </p:txBody>
      </p:sp>
      <p:sp>
        <p:nvSpPr>
          <p:cNvPr id="6" name="文本框 5"/>
          <p:cNvSpPr txBox="1"/>
          <p:nvPr/>
        </p:nvSpPr>
        <p:spPr>
          <a:xfrm>
            <a:off x="1670961" y="4057908"/>
            <a:ext cx="237626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3 JS</a:t>
            </a:r>
            <a:r>
              <a:rPr lang="zh-CN" altLang="en-US" sz="2800" dirty="0"/>
              <a:t>基本要素</a:t>
            </a:r>
          </a:p>
        </p:txBody>
      </p:sp>
      <p:sp>
        <p:nvSpPr>
          <p:cNvPr id="7" name="文本框 6"/>
          <p:cNvSpPr txBox="1"/>
          <p:nvPr/>
        </p:nvSpPr>
        <p:spPr>
          <a:xfrm>
            <a:off x="4511824" y="1888956"/>
            <a:ext cx="324036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1 </a:t>
            </a:r>
            <a:r>
              <a:rPr lang="zh-CN" altLang="en-US" sz="2800" dirty="0"/>
              <a:t>脚本概述</a:t>
            </a:r>
          </a:p>
        </p:txBody>
      </p:sp>
      <p:sp>
        <p:nvSpPr>
          <p:cNvPr id="8" name="文本框 7"/>
          <p:cNvSpPr txBox="1"/>
          <p:nvPr/>
        </p:nvSpPr>
        <p:spPr>
          <a:xfrm>
            <a:off x="4263249" y="3131955"/>
            <a:ext cx="207211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4 </a:t>
            </a:r>
            <a:r>
              <a:rPr lang="zh-CN" altLang="en-US" sz="2800" dirty="0"/>
              <a:t>数组</a:t>
            </a:r>
          </a:p>
        </p:txBody>
      </p:sp>
      <p:cxnSp>
        <p:nvCxnSpPr>
          <p:cNvPr id="11" name="直接箭头连接符 10"/>
          <p:cNvCxnSpPr>
            <a:stCxn id="7" idx="2"/>
            <a:endCxn id="5" idx="0"/>
          </p:cNvCxnSpPr>
          <p:nvPr/>
        </p:nvCxnSpPr>
        <p:spPr bwMode="auto">
          <a:xfrm flipH="1">
            <a:off x="2859093" y="2412176"/>
            <a:ext cx="3272911" cy="737158"/>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11"/>
          <p:cNvCxnSpPr>
            <a:endCxn id="6" idx="0"/>
          </p:cNvCxnSpPr>
          <p:nvPr/>
        </p:nvCxnSpPr>
        <p:spPr bwMode="auto">
          <a:xfrm>
            <a:off x="2859093" y="3583410"/>
            <a:ext cx="0" cy="474498"/>
          </a:xfrm>
          <a:prstGeom prst="straightConnector1">
            <a:avLst/>
          </a:prstGeom>
          <a:solidFill>
            <a:schemeClr val="accent1"/>
          </a:solidFill>
          <a:ln w="25400" cap="flat" cmpd="sng" algn="ctr">
            <a:solidFill>
              <a:schemeClr val="tx1"/>
            </a:solidFill>
            <a:prstDash val="solid"/>
            <a:round/>
            <a:headEnd type="none" w="med" len="med"/>
            <a:tailEnd type="arrow"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7" idx="2"/>
            <a:endCxn id="8" idx="0"/>
          </p:cNvCxnSpPr>
          <p:nvPr/>
        </p:nvCxnSpPr>
        <p:spPr bwMode="auto">
          <a:xfrm flipH="1">
            <a:off x="5299306" y="2412176"/>
            <a:ext cx="832698" cy="719779"/>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箭头连接符 28"/>
          <p:cNvCxnSpPr>
            <a:stCxn id="8" idx="2"/>
            <a:endCxn id="32" idx="0"/>
          </p:cNvCxnSpPr>
          <p:nvPr/>
        </p:nvCxnSpPr>
        <p:spPr bwMode="auto">
          <a:xfrm>
            <a:off x="5299307" y="3655175"/>
            <a:ext cx="25579" cy="384812"/>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文本框 31"/>
          <p:cNvSpPr txBox="1"/>
          <p:nvPr/>
        </p:nvSpPr>
        <p:spPr>
          <a:xfrm>
            <a:off x="4265738" y="4039987"/>
            <a:ext cx="211829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8 </a:t>
            </a:r>
            <a:r>
              <a:rPr lang="zh-CN" altLang="en-US" sz="2800" dirty="0"/>
              <a:t>内建对象</a:t>
            </a:r>
          </a:p>
        </p:txBody>
      </p:sp>
      <p:sp>
        <p:nvSpPr>
          <p:cNvPr id="35" name="文本框 34"/>
          <p:cNvSpPr txBox="1"/>
          <p:nvPr/>
        </p:nvSpPr>
        <p:spPr>
          <a:xfrm>
            <a:off x="6796352" y="3125693"/>
            <a:ext cx="145428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5 </a:t>
            </a:r>
            <a:r>
              <a:rPr lang="zh-CN" altLang="en-US" sz="2800" dirty="0"/>
              <a:t>函数</a:t>
            </a:r>
            <a:r>
              <a:rPr lang="en-US" altLang="zh-CN" sz="2800" dirty="0"/>
              <a:t>1</a:t>
            </a:r>
            <a:endParaRPr lang="zh-CN" altLang="en-US" sz="2800" dirty="0"/>
          </a:p>
        </p:txBody>
      </p:sp>
      <p:cxnSp>
        <p:nvCxnSpPr>
          <p:cNvPr id="47" name="直接箭头连接符 46"/>
          <p:cNvCxnSpPr>
            <a:stCxn id="7" idx="2"/>
            <a:endCxn id="35" idx="0"/>
          </p:cNvCxnSpPr>
          <p:nvPr/>
        </p:nvCxnSpPr>
        <p:spPr bwMode="auto">
          <a:xfrm>
            <a:off x="6132004" y="2412176"/>
            <a:ext cx="1391490" cy="713517"/>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文本框 51"/>
          <p:cNvSpPr txBox="1"/>
          <p:nvPr/>
        </p:nvSpPr>
        <p:spPr>
          <a:xfrm>
            <a:off x="6796352" y="4056224"/>
            <a:ext cx="145428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9 </a:t>
            </a:r>
            <a:r>
              <a:rPr lang="zh-CN" altLang="en-US" sz="2800" dirty="0"/>
              <a:t>函数</a:t>
            </a:r>
            <a:r>
              <a:rPr lang="en-US" altLang="zh-CN" sz="2800" dirty="0"/>
              <a:t>2</a:t>
            </a:r>
            <a:endParaRPr lang="zh-CN" altLang="en-US" sz="2800" dirty="0"/>
          </a:p>
        </p:txBody>
      </p:sp>
      <p:cxnSp>
        <p:nvCxnSpPr>
          <p:cNvPr id="57" name="直接箭头连接符 56"/>
          <p:cNvCxnSpPr>
            <a:stCxn id="35" idx="2"/>
            <a:endCxn id="52" idx="0"/>
          </p:cNvCxnSpPr>
          <p:nvPr/>
        </p:nvCxnSpPr>
        <p:spPr bwMode="auto">
          <a:xfrm>
            <a:off x="7523494" y="3648914"/>
            <a:ext cx="0" cy="40731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文本框 35"/>
          <p:cNvSpPr txBox="1"/>
          <p:nvPr/>
        </p:nvSpPr>
        <p:spPr>
          <a:xfrm>
            <a:off x="8977779" y="3125693"/>
            <a:ext cx="147146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6</a:t>
            </a:r>
            <a:r>
              <a:rPr lang="zh-CN" altLang="en-US" sz="2800" dirty="0"/>
              <a:t>对象</a:t>
            </a:r>
          </a:p>
        </p:txBody>
      </p:sp>
      <p:cxnSp>
        <p:nvCxnSpPr>
          <p:cNvPr id="49" name="直接箭头连接符 48"/>
          <p:cNvCxnSpPr>
            <a:stCxn id="7" idx="2"/>
            <a:endCxn id="36" idx="0"/>
          </p:cNvCxnSpPr>
          <p:nvPr/>
        </p:nvCxnSpPr>
        <p:spPr bwMode="auto">
          <a:xfrm>
            <a:off x="6132004" y="2412176"/>
            <a:ext cx="3581509" cy="713517"/>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p:cNvSpPr txBox="1"/>
          <p:nvPr/>
        </p:nvSpPr>
        <p:spPr>
          <a:xfrm>
            <a:off x="8977778" y="4056224"/>
            <a:ext cx="145428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2800" dirty="0"/>
              <a:t>7 </a:t>
            </a:r>
            <a:r>
              <a:rPr lang="zh-CN" altLang="en-US" sz="2800" dirty="0"/>
              <a:t>继承</a:t>
            </a:r>
          </a:p>
        </p:txBody>
      </p:sp>
      <p:cxnSp>
        <p:nvCxnSpPr>
          <p:cNvPr id="19" name="直接箭头连接符 18"/>
          <p:cNvCxnSpPr>
            <a:stCxn id="36" idx="2"/>
            <a:endCxn id="18" idx="0"/>
          </p:cNvCxnSpPr>
          <p:nvPr/>
        </p:nvCxnSpPr>
        <p:spPr bwMode="auto">
          <a:xfrm flipH="1">
            <a:off x="9704920" y="3648914"/>
            <a:ext cx="8592" cy="407311"/>
          </a:xfrm>
          <a:prstGeom prst="straightConnector1">
            <a:avLst/>
          </a:prstGeom>
          <a:solidFill>
            <a:schemeClr val="accent1"/>
          </a:solidFill>
          <a:ln w="254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072981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a:t>
            </a:r>
            <a:r>
              <a:rPr lang="zh-CN" altLang="en-US" dirty="0"/>
              <a:t>简介</a:t>
            </a:r>
          </a:p>
        </p:txBody>
      </p:sp>
      <p:sp>
        <p:nvSpPr>
          <p:cNvPr id="3" name="内容占位符 2"/>
          <p:cNvSpPr>
            <a:spLocks noGrp="1"/>
          </p:cNvSpPr>
          <p:nvPr>
            <p:ph idx="1"/>
          </p:nvPr>
        </p:nvSpPr>
        <p:spPr>
          <a:xfrm>
            <a:off x="1127448" y="1700808"/>
            <a:ext cx="10363200" cy="4114800"/>
          </a:xfrm>
        </p:spPr>
        <p:txBody>
          <a:bodyPr/>
          <a:lstStyle/>
          <a:p>
            <a:r>
              <a:rPr lang="en-US" altLang="zh-CN" dirty="0" smtClean="0"/>
              <a:t>JavaScript</a:t>
            </a:r>
            <a:r>
              <a:rPr lang="zh-CN" altLang="en-US" dirty="0" smtClean="0"/>
              <a:t>不是</a:t>
            </a:r>
            <a:r>
              <a:rPr lang="en-US" altLang="zh-CN" dirty="0" smtClean="0"/>
              <a:t>Java</a:t>
            </a:r>
            <a:r>
              <a:rPr lang="zh-CN" altLang="en-US" dirty="0" smtClean="0"/>
              <a:t>的简化版本</a:t>
            </a:r>
            <a:endParaRPr lang="en-US" altLang="zh-CN" dirty="0" smtClean="0"/>
          </a:p>
          <a:p>
            <a:r>
              <a:rPr lang="en-US" altLang="zh-CN" dirty="0" smtClean="0"/>
              <a:t>JavaScript</a:t>
            </a:r>
            <a:r>
              <a:rPr lang="zh-CN" altLang="en-US" dirty="0" smtClean="0"/>
              <a:t>有过三个事实标准版本</a:t>
            </a:r>
            <a:endParaRPr lang="en-US" altLang="zh-CN" dirty="0" smtClean="0"/>
          </a:p>
          <a:p>
            <a:pPr lvl="1"/>
            <a:r>
              <a:rPr lang="en-US" altLang="zh-CN" dirty="0" smtClean="0"/>
              <a:t>JavaScript1.1</a:t>
            </a:r>
            <a:r>
              <a:rPr lang="zh-CN" altLang="en-US" dirty="0" smtClean="0"/>
              <a:t>，</a:t>
            </a:r>
            <a:r>
              <a:rPr lang="en-US" altLang="zh-CN" dirty="0" smtClean="0"/>
              <a:t>NN3.0</a:t>
            </a:r>
            <a:r>
              <a:rPr lang="zh-CN" altLang="en-US" dirty="0" smtClean="0"/>
              <a:t>和</a:t>
            </a:r>
            <a:r>
              <a:rPr lang="en-US" altLang="zh-CN" dirty="0" smtClean="0"/>
              <a:t>IE3.0</a:t>
            </a:r>
            <a:r>
              <a:rPr lang="zh-CN" altLang="en-US" dirty="0" smtClean="0"/>
              <a:t>都支持</a:t>
            </a:r>
            <a:endParaRPr lang="en-US" altLang="zh-CN" dirty="0" smtClean="0"/>
          </a:p>
          <a:p>
            <a:pPr lvl="1"/>
            <a:r>
              <a:rPr lang="en-US" altLang="zh-CN" dirty="0" smtClean="0"/>
              <a:t>JavaScript1.5</a:t>
            </a:r>
            <a:r>
              <a:rPr lang="zh-CN" altLang="en-US" dirty="0" smtClean="0"/>
              <a:t>，</a:t>
            </a:r>
            <a:r>
              <a:rPr lang="en-US" altLang="zh-CN" dirty="0"/>
              <a:t> ECMA-262 3rd </a:t>
            </a:r>
            <a:r>
              <a:rPr lang="en-US" altLang="zh-CN" dirty="0" smtClean="0"/>
              <a:t>edition</a:t>
            </a:r>
            <a:r>
              <a:rPr lang="zh-CN" altLang="en-US" dirty="0" smtClean="0"/>
              <a:t>，所有主流浏览器都支持（</a:t>
            </a:r>
            <a:r>
              <a:rPr lang="en-US" altLang="zh-CN" dirty="0" smtClean="0"/>
              <a:t>1999.12</a:t>
            </a:r>
            <a:r>
              <a:rPr lang="zh-CN" altLang="en-US" dirty="0" smtClean="0"/>
              <a:t>）</a:t>
            </a:r>
            <a:endParaRPr lang="en-US" altLang="zh-CN" dirty="0" smtClean="0"/>
          </a:p>
          <a:p>
            <a:pPr lvl="1"/>
            <a:r>
              <a:rPr lang="en-US" altLang="zh-CN" dirty="0" smtClean="0"/>
              <a:t>JavaScript1.8x</a:t>
            </a:r>
            <a:r>
              <a:rPr lang="zh-CN" altLang="en-US" dirty="0" smtClean="0"/>
              <a:t>，</a:t>
            </a:r>
            <a:r>
              <a:rPr lang="en-US" altLang="zh-CN" dirty="0" smtClean="0"/>
              <a:t> </a:t>
            </a:r>
            <a:r>
              <a:rPr lang="en-US" altLang="zh-CN" dirty="0"/>
              <a:t>ECMA-262 </a:t>
            </a:r>
            <a:r>
              <a:rPr lang="en-US" altLang="zh-CN" dirty="0" smtClean="0"/>
              <a:t>5th </a:t>
            </a:r>
            <a:r>
              <a:rPr lang="en-US" altLang="zh-CN" dirty="0"/>
              <a:t>edition</a:t>
            </a:r>
            <a:r>
              <a:rPr lang="zh-CN" altLang="en-US" dirty="0" smtClean="0"/>
              <a:t>，所有现代浏览器</a:t>
            </a:r>
            <a:r>
              <a:rPr lang="zh-CN" altLang="en-US" dirty="0"/>
              <a:t>都</a:t>
            </a:r>
            <a:r>
              <a:rPr lang="zh-CN" altLang="en-US" dirty="0" smtClean="0"/>
              <a:t>支持（</a:t>
            </a:r>
            <a:r>
              <a:rPr lang="en-US" altLang="zh-CN" dirty="0" smtClean="0"/>
              <a:t>2009.12</a:t>
            </a:r>
            <a:r>
              <a:rPr lang="zh-CN" altLang="en-US" dirty="0" smtClean="0"/>
              <a:t>）</a:t>
            </a:r>
            <a:endParaRPr lang="en-US" altLang="zh-CN" dirty="0" smtClean="0"/>
          </a:p>
          <a:p>
            <a:r>
              <a:rPr lang="en-US" altLang="zh-CN" dirty="0" smtClean="0"/>
              <a:t>2015.6</a:t>
            </a:r>
            <a:r>
              <a:rPr lang="zh-CN" altLang="en-US" dirty="0" smtClean="0"/>
              <a:t>的第</a:t>
            </a:r>
            <a:r>
              <a:rPr lang="en-US" altLang="zh-CN" dirty="0" smtClean="0"/>
              <a:t>6</a:t>
            </a:r>
            <a:r>
              <a:rPr lang="zh-CN" altLang="en-US" dirty="0"/>
              <a:t>版是最近变化最大</a:t>
            </a:r>
            <a:r>
              <a:rPr lang="zh-CN" altLang="en-US" dirty="0" smtClean="0"/>
              <a:t>的一版，相当于</a:t>
            </a:r>
            <a:r>
              <a:rPr lang="en-US" altLang="zh-CN" dirty="0" smtClean="0"/>
              <a:t>HTML5</a:t>
            </a:r>
            <a:r>
              <a:rPr lang="zh-CN" altLang="en-US" dirty="0" smtClean="0"/>
              <a:t>的地位，所有当代浏览器都支持</a:t>
            </a:r>
            <a:endParaRPr lang="en-US" altLang="zh-CN" dirty="0" smtClean="0"/>
          </a:p>
          <a:p>
            <a:r>
              <a:rPr lang="zh-CN" altLang="en-US" dirty="0" smtClean="0"/>
              <a:t>最新</a:t>
            </a:r>
            <a:r>
              <a:rPr lang="en-US" altLang="zh-CN" dirty="0"/>
              <a:t>ECMA-262</a:t>
            </a:r>
            <a:r>
              <a:rPr lang="zh-CN" altLang="en-US" dirty="0"/>
              <a:t>标准为</a:t>
            </a:r>
            <a:r>
              <a:rPr lang="zh-CN" altLang="en-US" dirty="0" smtClean="0"/>
              <a:t>第</a:t>
            </a:r>
            <a:r>
              <a:rPr lang="en-US" altLang="zh-CN" dirty="0" smtClean="0"/>
              <a:t>12</a:t>
            </a:r>
            <a:r>
              <a:rPr lang="zh-CN" altLang="en-US" dirty="0" smtClean="0"/>
              <a:t>版</a:t>
            </a:r>
            <a:r>
              <a:rPr lang="zh-CN" altLang="en-US" dirty="0" smtClean="0"/>
              <a:t>（</a:t>
            </a:r>
            <a:r>
              <a:rPr lang="en-US" altLang="zh-CN" smtClean="0"/>
              <a:t>2021.6</a:t>
            </a:r>
            <a:r>
              <a:rPr lang="zh-CN" altLang="en-US" dirty="0" smtClean="0"/>
              <a:t>）</a:t>
            </a:r>
            <a:endParaRPr lang="en-US" altLang="zh-CN" dirty="0" smtClean="0"/>
          </a:p>
        </p:txBody>
      </p:sp>
    </p:spTree>
    <p:extLst>
      <p:ext uri="{BB962C8B-B14F-4D97-AF65-F5344CB8AC3E}">
        <p14:creationId xmlns:p14="http://schemas.microsoft.com/office/powerpoint/2010/main" val="3335667946"/>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X</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相关资源</a:t>
            </a:r>
            <a:endParaRPr lang="en-US" altLang="zh-CN" dirty="0"/>
          </a:p>
        </p:txBody>
      </p:sp>
    </p:spTree>
    <p:extLst>
      <p:ext uri="{BB962C8B-B14F-4D97-AF65-F5344CB8AC3E}">
        <p14:creationId xmlns:p14="http://schemas.microsoft.com/office/powerpoint/2010/main" val="3853731748"/>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课后阅读</a:t>
            </a:r>
          </a:p>
        </p:txBody>
      </p:sp>
      <p:sp>
        <p:nvSpPr>
          <p:cNvPr id="3" name="内容占位符 2"/>
          <p:cNvSpPr>
            <a:spLocks noGrp="1"/>
          </p:cNvSpPr>
          <p:nvPr>
            <p:ph idx="1"/>
          </p:nvPr>
        </p:nvSpPr>
        <p:spPr/>
        <p:txBody>
          <a:bodyPr/>
          <a:lstStyle/>
          <a:p>
            <a:r>
              <a:rPr lang="en-US" altLang="zh-CN" dirty="0" smtClean="0"/>
              <a:t>JavaScript</a:t>
            </a:r>
            <a:r>
              <a:rPr lang="zh-CN" altLang="en-US" dirty="0" smtClean="0"/>
              <a:t>，</a:t>
            </a:r>
            <a:r>
              <a:rPr lang="en-US" altLang="zh-CN" dirty="0">
                <a:hlinkClick r:id="rId2"/>
              </a:rPr>
              <a:t>http</a:t>
            </a:r>
            <a:r>
              <a:rPr lang="en-US" altLang="zh-CN" dirty="0" smtClean="0">
                <a:hlinkClick r:id="rId2"/>
              </a:rPr>
              <a:t>://</a:t>
            </a:r>
            <a:r>
              <a:rPr lang="en-US" altLang="zh-CN" dirty="0">
                <a:hlinkClick r:id="rId2"/>
              </a:rPr>
              <a:t>en</a:t>
            </a:r>
            <a:r>
              <a:rPr lang="en-US" altLang="zh-CN" dirty="0" smtClean="0">
                <a:hlinkClick r:id="rId2"/>
              </a:rPr>
              <a:t>.wikipedia.org/wiki/Javascript</a:t>
            </a:r>
            <a:endParaRPr lang="en-US" altLang="zh-CN" dirty="0" smtClean="0"/>
          </a:p>
          <a:p>
            <a:r>
              <a:rPr lang="en-US" altLang="zh-CN" dirty="0"/>
              <a:t>JavaScript: The World‘s Most Misunderstood Programming Language</a:t>
            </a:r>
            <a:r>
              <a:rPr lang="zh-CN" altLang="en-US" dirty="0"/>
              <a:t>，</a:t>
            </a:r>
            <a:r>
              <a:rPr lang="en-US" altLang="zh-CN" dirty="0">
                <a:hlinkClick r:id="rId3"/>
              </a:rPr>
              <a:t>http://</a:t>
            </a:r>
            <a:r>
              <a:rPr lang="en-US" altLang="zh-CN" dirty="0" smtClean="0">
                <a:hlinkClick r:id="rId3"/>
              </a:rPr>
              <a:t>javascript.crockford.com/javascript.html</a:t>
            </a:r>
            <a:endParaRPr lang="en-US" altLang="zh-CN" dirty="0" smtClean="0"/>
          </a:p>
          <a:p>
            <a:r>
              <a:rPr lang="en-US" altLang="zh-CN" dirty="0"/>
              <a:t>Execution of JavaScript Programs</a:t>
            </a:r>
            <a:r>
              <a:rPr lang="zh-CN" altLang="en-US" dirty="0"/>
              <a:t>，</a:t>
            </a:r>
            <a:r>
              <a:rPr lang="en-US" altLang="zh-CN" dirty="0"/>
              <a:t>JavaScript: The Definitive Guide, </a:t>
            </a:r>
            <a:r>
              <a:rPr lang="en-US" altLang="zh-CN" dirty="0" smtClean="0"/>
              <a:t>6th Edition</a:t>
            </a:r>
            <a:r>
              <a:rPr lang="zh-CN" altLang="en-US" dirty="0" smtClean="0"/>
              <a:t>，</a:t>
            </a:r>
            <a:r>
              <a:rPr lang="en-US" altLang="zh-CN" dirty="0" smtClean="0"/>
              <a:t>13.3</a:t>
            </a:r>
            <a:endParaRPr lang="en-US" altLang="zh-CN" dirty="0"/>
          </a:p>
        </p:txBody>
      </p:sp>
    </p:spTree>
    <p:extLst>
      <p:ext uri="{BB962C8B-B14F-4D97-AF65-F5344CB8AC3E}">
        <p14:creationId xmlns:p14="http://schemas.microsoft.com/office/powerpoint/2010/main" val="410738155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课后阅读</a:t>
            </a:r>
            <a:endParaRPr lang="zh-CN" altLang="en-US" dirty="0"/>
          </a:p>
        </p:txBody>
      </p:sp>
      <p:sp>
        <p:nvSpPr>
          <p:cNvPr id="3" name="内容占位符 2"/>
          <p:cNvSpPr>
            <a:spLocks noGrp="1"/>
          </p:cNvSpPr>
          <p:nvPr>
            <p:ph idx="1"/>
          </p:nvPr>
        </p:nvSpPr>
        <p:spPr/>
        <p:txBody>
          <a:bodyPr/>
          <a:lstStyle/>
          <a:p>
            <a:r>
              <a:rPr lang="en-US" altLang="zh-CN" dirty="0"/>
              <a:t>Object-Oriented Programming, Professional JavaScript for Web Developers, 3</a:t>
            </a:r>
            <a:r>
              <a:rPr lang="en-US" altLang="zh-CN" baseline="30000" dirty="0"/>
              <a:t>rd</a:t>
            </a:r>
            <a:r>
              <a:rPr lang="en-US" altLang="zh-CN" dirty="0"/>
              <a:t> Edition, Chapter 6</a:t>
            </a:r>
          </a:p>
          <a:p>
            <a:r>
              <a:rPr lang="en-US" altLang="zh-CN" dirty="0" smtClean="0"/>
              <a:t>Private </a:t>
            </a:r>
            <a:r>
              <a:rPr lang="en-US" altLang="zh-CN" dirty="0"/>
              <a:t>Members in JavaScript</a:t>
            </a:r>
            <a:r>
              <a:rPr lang="zh-CN" altLang="en-US" dirty="0"/>
              <a:t>，</a:t>
            </a:r>
            <a:r>
              <a:rPr lang="en-US" altLang="zh-CN" dirty="0">
                <a:hlinkClick r:id="rId3"/>
              </a:rPr>
              <a:t>http://</a:t>
            </a:r>
            <a:r>
              <a:rPr lang="en-US" altLang="zh-CN" dirty="0" smtClean="0">
                <a:hlinkClick r:id="rId3"/>
              </a:rPr>
              <a:t>www.crockford.com/javascript/private.html</a:t>
            </a:r>
            <a:endParaRPr lang="en-US" altLang="zh-CN" dirty="0" smtClean="0"/>
          </a:p>
          <a:p>
            <a:r>
              <a:rPr lang="en-US" altLang="zh-CN" dirty="0" err="1" smtClean="0"/>
              <a:t>ECMAScript</a:t>
            </a:r>
            <a:r>
              <a:rPr lang="en-US" altLang="zh-CN" dirty="0" smtClean="0"/>
              <a:t> </a:t>
            </a:r>
            <a:r>
              <a:rPr lang="en-US" altLang="zh-CN" dirty="0"/>
              <a:t>6 </a:t>
            </a:r>
            <a:r>
              <a:rPr lang="zh-CN" altLang="en-US" dirty="0"/>
              <a:t>会重蹈 </a:t>
            </a:r>
            <a:r>
              <a:rPr lang="en-US" altLang="zh-CN" dirty="0" err="1"/>
              <a:t>ECMAScript</a:t>
            </a:r>
            <a:r>
              <a:rPr lang="en-US" altLang="zh-CN" dirty="0"/>
              <a:t> 4 </a:t>
            </a:r>
            <a:r>
              <a:rPr lang="zh-CN" altLang="en-US" dirty="0"/>
              <a:t>的覆辙</a:t>
            </a:r>
            <a:r>
              <a:rPr lang="zh-CN" altLang="en-US" dirty="0" smtClean="0"/>
              <a:t>吗，</a:t>
            </a:r>
            <a:r>
              <a:rPr lang="en-US" altLang="zh-CN" dirty="0">
                <a:hlinkClick r:id="rId4"/>
              </a:rPr>
              <a:t>http://</a:t>
            </a:r>
            <a:r>
              <a:rPr lang="en-US" altLang="zh-CN" dirty="0" smtClean="0">
                <a:hlinkClick r:id="rId4"/>
              </a:rPr>
              <a:t>www.zhihu.com/question/24715618</a:t>
            </a:r>
            <a:r>
              <a:rPr lang="en-US" altLang="zh-CN" dirty="0" smtClean="0"/>
              <a:t> </a:t>
            </a:r>
            <a:endParaRPr lang="en-US" altLang="zh-CN" dirty="0"/>
          </a:p>
          <a:p>
            <a:endParaRPr lang="zh-CN" altLang="en-US" dirty="0"/>
          </a:p>
        </p:txBody>
      </p:sp>
    </p:spTree>
    <p:extLst>
      <p:ext uri="{BB962C8B-B14F-4D97-AF65-F5344CB8AC3E}">
        <p14:creationId xmlns:p14="http://schemas.microsoft.com/office/powerpoint/2010/main" val="3116646498"/>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课后阅读</a:t>
            </a:r>
          </a:p>
        </p:txBody>
      </p:sp>
      <p:sp>
        <p:nvSpPr>
          <p:cNvPr id="3" name="内容占位符 2"/>
          <p:cNvSpPr>
            <a:spLocks noGrp="1"/>
          </p:cNvSpPr>
          <p:nvPr>
            <p:ph idx="1"/>
          </p:nvPr>
        </p:nvSpPr>
        <p:spPr/>
        <p:txBody>
          <a:bodyPr/>
          <a:lstStyle/>
          <a:p>
            <a:r>
              <a:rPr lang="en-US" altLang="zh-CN" dirty="0"/>
              <a:t>The World‘s Most Misunderstood Programming Language Has Become the World’s Most Popular Programming Language</a:t>
            </a:r>
            <a:r>
              <a:rPr lang="zh-CN" altLang="en-US" dirty="0"/>
              <a:t>，</a:t>
            </a:r>
            <a:r>
              <a:rPr lang="en-US" altLang="zh-CN" dirty="0">
                <a:hlinkClick r:id="rId2"/>
              </a:rPr>
              <a:t>http://javascript.crockford.com/popular.html</a:t>
            </a:r>
            <a:endParaRPr lang="en-US" altLang="zh-CN" dirty="0"/>
          </a:p>
          <a:p>
            <a:endParaRPr lang="zh-CN" altLang="en-US" dirty="0"/>
          </a:p>
        </p:txBody>
      </p:sp>
    </p:spTree>
    <p:extLst>
      <p:ext uri="{BB962C8B-B14F-4D97-AF65-F5344CB8AC3E}">
        <p14:creationId xmlns:p14="http://schemas.microsoft.com/office/powerpoint/2010/main" val="3711179539"/>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网上资源</a:t>
            </a:r>
            <a:endParaRPr lang="zh-CN" altLang="en-US" dirty="0"/>
          </a:p>
        </p:txBody>
      </p:sp>
      <p:sp>
        <p:nvSpPr>
          <p:cNvPr id="3" name="内容占位符 2"/>
          <p:cNvSpPr>
            <a:spLocks noGrp="1"/>
          </p:cNvSpPr>
          <p:nvPr>
            <p:ph idx="1"/>
          </p:nvPr>
        </p:nvSpPr>
        <p:spPr/>
        <p:txBody>
          <a:bodyPr/>
          <a:lstStyle/>
          <a:p>
            <a:r>
              <a:rPr lang="en-US" altLang="zh-CN" dirty="0"/>
              <a:t>Standard ECMA-262 </a:t>
            </a:r>
            <a:r>
              <a:rPr lang="en-US" altLang="zh-CN" dirty="0" err="1"/>
              <a:t>ECMAScript</a:t>
            </a:r>
            <a:r>
              <a:rPr lang="en-US" altLang="zh-CN" dirty="0"/>
              <a:t> Language </a:t>
            </a:r>
            <a:r>
              <a:rPr lang="en-US" altLang="zh-CN" dirty="0" smtClean="0"/>
              <a:t>Specification</a:t>
            </a:r>
            <a:r>
              <a:rPr lang="zh-CN" altLang="en-US" dirty="0" smtClean="0"/>
              <a:t>：</a:t>
            </a:r>
            <a:r>
              <a:rPr lang="en-US" altLang="zh-CN" dirty="0">
                <a:hlinkClick r:id="rId3"/>
              </a:rPr>
              <a:t>http://</a:t>
            </a:r>
            <a:r>
              <a:rPr lang="en-US" altLang="zh-CN" dirty="0" smtClean="0">
                <a:hlinkClick r:id="rId3"/>
              </a:rPr>
              <a:t>www.ecma-international.org/publications/standards/Ecma-262.htm</a:t>
            </a:r>
            <a:endParaRPr lang="en-US" altLang="zh-CN" dirty="0" smtClean="0"/>
          </a:p>
          <a:p>
            <a:r>
              <a:rPr lang="en-US" altLang="zh-CN" dirty="0" err="1"/>
              <a:t>Javascript</a:t>
            </a:r>
            <a:r>
              <a:rPr lang="en-US" altLang="zh-CN" dirty="0"/>
              <a:t> APIs Current </a:t>
            </a:r>
            <a:r>
              <a:rPr lang="en-US" altLang="zh-CN" dirty="0" smtClean="0"/>
              <a:t>Status</a:t>
            </a:r>
            <a:r>
              <a:rPr lang="zh-CN" altLang="en-US" dirty="0" smtClean="0"/>
              <a:t>：</a:t>
            </a:r>
            <a:r>
              <a:rPr lang="en-US" altLang="zh-CN" dirty="0"/>
              <a:t> </a:t>
            </a:r>
            <a:r>
              <a:rPr lang="en-US" altLang="zh-CN" dirty="0">
                <a:hlinkClick r:id="rId4"/>
              </a:rPr>
              <a:t>http://</a:t>
            </a:r>
            <a:r>
              <a:rPr lang="en-US" altLang="zh-CN" dirty="0" smtClean="0">
                <a:hlinkClick r:id="rId4"/>
              </a:rPr>
              <a:t>www.w3.org/standards/techs/js#w3c_all</a:t>
            </a:r>
            <a:r>
              <a:rPr lang="en-US" altLang="zh-CN" dirty="0" smtClean="0"/>
              <a:t> </a:t>
            </a:r>
          </a:p>
          <a:p>
            <a:r>
              <a:rPr lang="en-US" altLang="zh-CN" dirty="0"/>
              <a:t>Eloquent </a:t>
            </a:r>
            <a:r>
              <a:rPr lang="en-US" altLang="zh-CN" dirty="0" smtClean="0"/>
              <a:t>JavaScript, 3</a:t>
            </a:r>
            <a:r>
              <a:rPr lang="en-US" altLang="zh-CN" baseline="30000" dirty="0" smtClean="0"/>
              <a:t>rd</a:t>
            </a:r>
            <a:r>
              <a:rPr lang="en-US" altLang="zh-CN" dirty="0" smtClean="0"/>
              <a:t> Edition</a:t>
            </a:r>
            <a:r>
              <a:rPr lang="zh-CN" altLang="en-US" dirty="0" smtClean="0"/>
              <a:t>：</a:t>
            </a:r>
            <a:r>
              <a:rPr lang="en-US" altLang="zh-CN" dirty="0" smtClean="0">
                <a:hlinkClick r:id="rId5"/>
              </a:rPr>
              <a:t>http</a:t>
            </a:r>
            <a:r>
              <a:rPr lang="en-US" altLang="zh-CN" dirty="0">
                <a:hlinkClick r:id="rId5"/>
              </a:rPr>
              <a:t>://eloquentjavascript.net</a:t>
            </a:r>
            <a:r>
              <a:rPr lang="en-US" altLang="zh-CN" dirty="0" smtClean="0">
                <a:hlinkClick r:id="rId5"/>
              </a:rPr>
              <a:t>/</a:t>
            </a:r>
            <a:r>
              <a:rPr lang="en-US" altLang="zh-CN" dirty="0" smtClean="0"/>
              <a:t> </a:t>
            </a:r>
          </a:p>
        </p:txBody>
      </p:sp>
    </p:spTree>
    <p:extLst>
      <p:ext uri="{BB962C8B-B14F-4D97-AF65-F5344CB8AC3E}">
        <p14:creationId xmlns:p14="http://schemas.microsoft.com/office/powerpoint/2010/main" val="1052465270"/>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7" name="内容占位符 6"/>
          <p:cNvPicPr>
            <a:picLocks noGrp="1" noChangeAspect="1"/>
          </p:cNvPicPr>
          <p:nvPr>
            <p:ph sz="half" idx="1"/>
          </p:nvPr>
        </p:nvPicPr>
        <p:blipFill>
          <a:blip r:embed="rId2"/>
          <a:stretch>
            <a:fillRect/>
          </a:stretch>
        </p:blipFill>
        <p:spPr>
          <a:xfrm>
            <a:off x="1991106" y="1905000"/>
            <a:ext cx="3332988" cy="4114800"/>
          </a:xfrm>
          <a:prstGeom prst="rect">
            <a:avLst/>
          </a:prstGeom>
        </p:spPr>
      </p:pic>
      <p:pic>
        <p:nvPicPr>
          <p:cNvPr id="8" name="内容占位符 7"/>
          <p:cNvPicPr>
            <a:picLocks noGrp="1" noChangeAspect="1"/>
          </p:cNvPicPr>
          <p:nvPr>
            <p:ph sz="half" idx="2"/>
          </p:nvPr>
        </p:nvPicPr>
        <p:blipFill>
          <a:blip r:embed="rId3"/>
          <a:stretch>
            <a:fillRect/>
          </a:stretch>
        </p:blipFill>
        <p:spPr>
          <a:xfrm>
            <a:off x="7193450" y="1905000"/>
            <a:ext cx="3494700" cy="4114800"/>
          </a:xfrm>
          <a:prstGeom prst="rect">
            <a:avLst/>
          </a:prstGeom>
        </p:spPr>
      </p:pic>
    </p:spTree>
    <p:extLst>
      <p:ext uri="{BB962C8B-B14F-4D97-AF65-F5344CB8AC3E}">
        <p14:creationId xmlns:p14="http://schemas.microsoft.com/office/powerpoint/2010/main" val="2754780492"/>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参考书籍</a:t>
            </a:r>
            <a:endParaRPr lang="zh-CN" altLang="en-US" dirty="0"/>
          </a:p>
        </p:txBody>
      </p:sp>
      <p:pic>
        <p:nvPicPr>
          <p:cNvPr id="6" name="Picture 2" descr="JavaScript高级程序设计（第4版）-图书-图灵社区"/>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035776" y="1905000"/>
            <a:ext cx="3243648"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1新版】JavaScript权威指南原书第7版犀牛书大卫弗拉纳根高级程序设计HTML5Web编程JS入门到精通机械工业出版社赠源代码"/>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92925" y="1914525"/>
            <a:ext cx="409575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18541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8" name="内容占位符 7"/>
          <p:cNvPicPr>
            <a:picLocks noGrp="1" noChangeAspect="1"/>
          </p:cNvPicPr>
          <p:nvPr>
            <p:ph sz="half" idx="1"/>
          </p:nvPr>
        </p:nvPicPr>
        <p:blipFill>
          <a:blip r:embed="rId2"/>
          <a:stretch>
            <a:fillRect/>
          </a:stretch>
        </p:blipFill>
        <p:spPr>
          <a:xfrm>
            <a:off x="2188616" y="1905000"/>
            <a:ext cx="2937967" cy="4114800"/>
          </a:xfrm>
          <a:prstGeom prst="rect">
            <a:avLst/>
          </a:prstGeom>
        </p:spPr>
      </p:pic>
      <p:pic>
        <p:nvPicPr>
          <p:cNvPr id="9" name="内容占位符 8"/>
          <p:cNvPicPr>
            <a:picLocks noGrp="1" noChangeAspect="1"/>
          </p:cNvPicPr>
          <p:nvPr>
            <p:ph sz="half" idx="2"/>
          </p:nvPr>
        </p:nvPicPr>
        <p:blipFill>
          <a:blip r:embed="rId3"/>
          <a:stretch>
            <a:fillRect/>
          </a:stretch>
        </p:blipFill>
        <p:spPr>
          <a:xfrm>
            <a:off x="7391473" y="1905000"/>
            <a:ext cx="3098654" cy="4114800"/>
          </a:xfrm>
          <a:prstGeom prst="rect">
            <a:avLst/>
          </a:prstGeom>
        </p:spPr>
      </p:pic>
    </p:spTree>
    <p:extLst>
      <p:ext uri="{BB962C8B-B14F-4D97-AF65-F5344CB8AC3E}">
        <p14:creationId xmlns:p14="http://schemas.microsoft.com/office/powerpoint/2010/main" val="52981206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7" name="内容占位符 6"/>
          <p:cNvPicPr>
            <a:picLocks noGrp="1" noChangeAspect="1"/>
          </p:cNvPicPr>
          <p:nvPr>
            <p:ph sz="half" idx="1"/>
          </p:nvPr>
        </p:nvPicPr>
        <p:blipFill>
          <a:blip r:embed="rId2"/>
          <a:stretch>
            <a:fillRect/>
          </a:stretch>
        </p:blipFill>
        <p:spPr>
          <a:xfrm>
            <a:off x="2147468" y="1905000"/>
            <a:ext cx="3020263" cy="4114800"/>
          </a:xfrm>
          <a:prstGeom prst="rect">
            <a:avLst/>
          </a:prstGeom>
        </p:spPr>
      </p:pic>
      <p:pic>
        <p:nvPicPr>
          <p:cNvPr id="8" name="内容占位符 7"/>
          <p:cNvPicPr>
            <a:picLocks noGrp="1" noChangeAspect="1"/>
          </p:cNvPicPr>
          <p:nvPr>
            <p:ph sz="half" idx="2"/>
          </p:nvPr>
        </p:nvPicPr>
        <p:blipFill>
          <a:blip r:embed="rId3"/>
          <a:stretch>
            <a:fillRect/>
          </a:stretch>
        </p:blipFill>
        <p:spPr>
          <a:xfrm>
            <a:off x="7313397" y="1905000"/>
            <a:ext cx="3254806" cy="4114800"/>
          </a:xfrm>
          <a:prstGeom prst="rect">
            <a:avLst/>
          </a:prstGeom>
        </p:spPr>
      </p:pic>
    </p:spTree>
    <p:extLst>
      <p:ext uri="{BB962C8B-B14F-4D97-AF65-F5344CB8AC3E}">
        <p14:creationId xmlns:p14="http://schemas.microsoft.com/office/powerpoint/2010/main" val="1284982581"/>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7" name="内容占位符 6"/>
          <p:cNvPicPr>
            <a:picLocks noGrp="1" noChangeAspect="1"/>
          </p:cNvPicPr>
          <p:nvPr>
            <p:ph sz="half" idx="1"/>
          </p:nvPr>
        </p:nvPicPr>
        <p:blipFill>
          <a:blip r:embed="rId2"/>
          <a:stretch>
            <a:fillRect/>
          </a:stretch>
        </p:blipFill>
        <p:spPr>
          <a:xfrm>
            <a:off x="2073402" y="1905000"/>
            <a:ext cx="3168396" cy="4114800"/>
          </a:xfrm>
          <a:prstGeom prst="rect">
            <a:avLst/>
          </a:prstGeom>
        </p:spPr>
      </p:pic>
      <p:pic>
        <p:nvPicPr>
          <p:cNvPr id="8" name="内容占位符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39711" y="1905000"/>
            <a:ext cx="3202178" cy="4114800"/>
          </a:xfrm>
          <a:prstGeom prst="rect">
            <a:avLst/>
          </a:prstGeom>
        </p:spPr>
      </p:pic>
    </p:spTree>
    <p:extLst>
      <p:ext uri="{BB962C8B-B14F-4D97-AF65-F5344CB8AC3E}">
        <p14:creationId xmlns:p14="http://schemas.microsoft.com/office/powerpoint/2010/main" val="2538973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JavaScript</a:t>
            </a:r>
            <a:r>
              <a:rPr lang="zh-CN" altLang="en-US" dirty="0" smtClean="0"/>
              <a:t>简介</a:t>
            </a:r>
            <a:endParaRPr lang="zh-CN" altLang="en-US" dirty="0"/>
          </a:p>
        </p:txBody>
      </p:sp>
      <p:sp>
        <p:nvSpPr>
          <p:cNvPr id="3" name="内容占位符 2"/>
          <p:cNvSpPr>
            <a:spLocks noGrp="1"/>
          </p:cNvSpPr>
          <p:nvPr>
            <p:ph sz="half" idx="1"/>
          </p:nvPr>
        </p:nvSpPr>
        <p:spPr/>
        <p:txBody>
          <a:bodyPr/>
          <a:lstStyle/>
          <a:p>
            <a:r>
              <a:rPr lang="en-US" altLang="zh-CN" dirty="0" smtClean="0"/>
              <a:t>JavaScript</a:t>
            </a:r>
            <a:r>
              <a:rPr lang="zh-CN" altLang="en-US" dirty="0" smtClean="0"/>
              <a:t>发展的各个阶段</a:t>
            </a:r>
            <a:endParaRPr lang="en-US" altLang="zh-CN" dirty="0"/>
          </a:p>
          <a:p>
            <a:pPr lvl="1"/>
            <a:r>
              <a:rPr lang="zh-CN" altLang="en-US" dirty="0" smtClean="0"/>
              <a:t>简单交互阶段</a:t>
            </a:r>
            <a:r>
              <a:rPr lang="en-US" altLang="zh-CN" dirty="0" smtClean="0"/>
              <a:t>			</a:t>
            </a:r>
            <a:r>
              <a:rPr lang="zh-CN" altLang="en-US" dirty="0" smtClean="0"/>
              <a:t>瘦</a:t>
            </a:r>
            <a:endParaRPr lang="en-US" altLang="zh-CN" dirty="0" smtClean="0"/>
          </a:p>
          <a:p>
            <a:pPr lvl="1"/>
            <a:r>
              <a:rPr lang="en-US" altLang="zh-CN" dirty="0" smtClean="0"/>
              <a:t>DHTML</a:t>
            </a:r>
            <a:r>
              <a:rPr lang="zh-CN" altLang="en-US" dirty="0" smtClean="0"/>
              <a:t>阶段</a:t>
            </a:r>
            <a:r>
              <a:rPr lang="en-US" altLang="zh-CN" dirty="0" smtClean="0"/>
              <a:t>			</a:t>
            </a:r>
            <a:r>
              <a:rPr lang="zh-CN" altLang="en-US" dirty="0" smtClean="0"/>
              <a:t>胖</a:t>
            </a:r>
            <a:endParaRPr lang="en-US" altLang="zh-CN" dirty="0" smtClean="0"/>
          </a:p>
          <a:p>
            <a:pPr lvl="1"/>
            <a:r>
              <a:rPr lang="zh-CN" altLang="en-US" dirty="0" smtClean="0"/>
              <a:t>无侵入式脚本阶段</a:t>
            </a:r>
            <a:r>
              <a:rPr lang="en-US" altLang="zh-CN" dirty="0" smtClean="0"/>
              <a:t>		</a:t>
            </a:r>
            <a:r>
              <a:rPr lang="zh-CN" altLang="en-US" dirty="0" smtClean="0"/>
              <a:t>瘦</a:t>
            </a:r>
            <a:endParaRPr lang="en-US" altLang="zh-CN" dirty="0" smtClean="0"/>
          </a:p>
          <a:p>
            <a:pPr lvl="1"/>
            <a:r>
              <a:rPr lang="en-US" altLang="zh-CN" dirty="0" smtClean="0"/>
              <a:t>AJAX &amp; Widgets</a:t>
            </a:r>
            <a:r>
              <a:rPr lang="zh-CN" altLang="en-US" dirty="0" smtClean="0"/>
              <a:t>阶段</a:t>
            </a:r>
            <a:r>
              <a:rPr lang="en-US" altLang="zh-CN" dirty="0" smtClean="0"/>
              <a:t>		</a:t>
            </a:r>
            <a:r>
              <a:rPr lang="zh-CN" altLang="en-US" dirty="0" smtClean="0"/>
              <a:t>胖</a:t>
            </a:r>
            <a:endParaRPr lang="en-US" altLang="zh-CN" dirty="0" smtClean="0"/>
          </a:p>
          <a:p>
            <a:pPr lvl="1"/>
            <a:r>
              <a:rPr lang="zh-CN" altLang="en-US" dirty="0" smtClean="0"/>
              <a:t>？？？</a:t>
            </a:r>
            <a:endParaRPr lang="en-US" altLang="zh-CN" dirty="0" smtClean="0"/>
          </a:p>
          <a:p>
            <a:endParaRPr lang="zh-CN" altLang="en-US" dirty="0"/>
          </a:p>
        </p:txBody>
      </p:sp>
      <p:pic>
        <p:nvPicPr>
          <p:cNvPr id="6" name="内容占位符 5"/>
          <p:cNvPicPr>
            <a:picLocks noGrp="1" noChangeAspect="1"/>
          </p:cNvPicPr>
          <p:nvPr>
            <p:ph sz="half" idx="2"/>
          </p:nvPr>
        </p:nvPicPr>
        <p:blipFill>
          <a:blip r:embed="rId2"/>
          <a:stretch>
            <a:fillRect/>
          </a:stretch>
        </p:blipFill>
        <p:spPr>
          <a:xfrm>
            <a:off x="6400800" y="2744684"/>
            <a:ext cx="5080000" cy="2435431"/>
          </a:xfrm>
          <a:prstGeom prst="rect">
            <a:avLst/>
          </a:prstGeom>
        </p:spPr>
      </p:pic>
    </p:spTree>
    <p:extLst>
      <p:ext uri="{BB962C8B-B14F-4D97-AF65-F5344CB8AC3E}">
        <p14:creationId xmlns:p14="http://schemas.microsoft.com/office/powerpoint/2010/main" val="2453034567"/>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9" name="内容占位符 6"/>
          <p:cNvPicPr>
            <a:picLocks noGrp="1" noChangeAspect="1"/>
          </p:cNvPicPr>
          <p:nvPr>
            <p:ph sz="half" idx="1"/>
          </p:nvPr>
        </p:nvPicPr>
        <p:blipFill>
          <a:blip r:embed="rId2"/>
          <a:stretch>
            <a:fillRect/>
          </a:stretch>
        </p:blipFill>
        <p:spPr>
          <a:xfrm>
            <a:off x="2019910" y="1905000"/>
            <a:ext cx="3275380" cy="4114800"/>
          </a:xfrm>
          <a:prstGeom prst="rect">
            <a:avLst/>
          </a:prstGeom>
        </p:spPr>
      </p:pic>
      <p:pic>
        <p:nvPicPr>
          <p:cNvPr id="10" name="内容占位符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274098" y="1907078"/>
            <a:ext cx="3333404" cy="4110644"/>
          </a:xfrm>
        </p:spPr>
      </p:pic>
    </p:spTree>
    <p:extLst>
      <p:ext uri="{BB962C8B-B14F-4D97-AF65-F5344CB8AC3E}">
        <p14:creationId xmlns:p14="http://schemas.microsoft.com/office/powerpoint/2010/main" val="1633706736"/>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参考书籍</a:t>
            </a:r>
          </a:p>
        </p:txBody>
      </p:sp>
      <p:pic>
        <p:nvPicPr>
          <p:cNvPr id="5" name="内容占位符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217420" y="1905000"/>
            <a:ext cx="2880360" cy="4114800"/>
          </a:xfrm>
        </p:spPr>
      </p:pic>
      <p:sp>
        <p:nvSpPr>
          <p:cNvPr id="3" name="内容占位符 2"/>
          <p:cNvSpPr>
            <a:spLocks noGrp="1"/>
          </p:cNvSpPr>
          <p:nvPr>
            <p:ph sz="half" idx="2"/>
          </p:nvPr>
        </p:nvSpPr>
        <p:spPr/>
        <p:txBody>
          <a:bodyPr/>
          <a:lstStyle/>
          <a:p>
            <a:endParaRPr lang="zh-CN" altLang="en-US"/>
          </a:p>
        </p:txBody>
      </p:sp>
    </p:spTree>
    <p:extLst>
      <p:ext uri="{BB962C8B-B14F-4D97-AF65-F5344CB8AC3E}">
        <p14:creationId xmlns:p14="http://schemas.microsoft.com/office/powerpoint/2010/main" val="254914603"/>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Q &amp; A</a:t>
            </a:r>
            <a:endParaRPr lang="zh-CN" altLang="en-US" dirty="0"/>
          </a:p>
        </p:txBody>
      </p:sp>
    </p:spTree>
    <p:extLst>
      <p:ext uri="{BB962C8B-B14F-4D97-AF65-F5344CB8AC3E}">
        <p14:creationId xmlns:p14="http://schemas.microsoft.com/office/powerpoint/2010/main" val="15059904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JavaScript</a:t>
            </a:r>
            <a:r>
              <a:rPr lang="zh-CN" altLang="en-US" dirty="0" smtClean="0"/>
              <a:t>引擎</a:t>
            </a:r>
            <a:endParaRPr lang="zh-CN" altLang="en-US" dirty="0"/>
          </a:p>
        </p:txBody>
      </p:sp>
      <p:sp>
        <p:nvSpPr>
          <p:cNvPr id="3" name="内容占位符 2"/>
          <p:cNvSpPr>
            <a:spLocks noGrp="1"/>
          </p:cNvSpPr>
          <p:nvPr>
            <p:ph idx="1"/>
          </p:nvPr>
        </p:nvSpPr>
        <p:spPr/>
        <p:txBody>
          <a:bodyPr/>
          <a:lstStyle/>
          <a:p>
            <a:r>
              <a:rPr lang="zh-CN" altLang="en-US" dirty="0" smtClean="0"/>
              <a:t>主流浏览器的引擎演化</a:t>
            </a:r>
            <a:endParaRPr lang="en-US" altLang="zh-CN" dirty="0" smtClean="0"/>
          </a:p>
          <a:p>
            <a:pPr lvl="1"/>
            <a:r>
              <a:rPr lang="en-US" altLang="zh-CN" dirty="0" smtClean="0"/>
              <a:t>IE</a:t>
            </a:r>
            <a:r>
              <a:rPr lang="zh-CN" altLang="en-US" dirty="0" smtClean="0"/>
              <a:t>：</a:t>
            </a:r>
            <a:r>
              <a:rPr lang="en-US" altLang="zh-CN" dirty="0" smtClean="0"/>
              <a:t>Trident</a:t>
            </a:r>
            <a:r>
              <a:rPr lang="zh-CN" altLang="en-US" dirty="0" smtClean="0"/>
              <a:t>、</a:t>
            </a:r>
            <a:r>
              <a:rPr lang="en-US" altLang="zh-CN" dirty="0"/>
              <a:t>Chakra</a:t>
            </a:r>
          </a:p>
          <a:p>
            <a:pPr lvl="1"/>
            <a:r>
              <a:rPr lang="en-US" altLang="zh-CN" dirty="0" smtClean="0"/>
              <a:t>Mozilla/Firefox</a:t>
            </a:r>
            <a:r>
              <a:rPr lang="zh-CN" altLang="en-US" dirty="0" smtClean="0"/>
              <a:t>：</a:t>
            </a:r>
            <a:r>
              <a:rPr lang="en-US" altLang="zh-CN" dirty="0" err="1" smtClean="0"/>
              <a:t>SpiderMonkey</a:t>
            </a:r>
            <a:r>
              <a:rPr lang="zh-CN" altLang="en-US" dirty="0" smtClean="0"/>
              <a:t>、</a:t>
            </a:r>
            <a:r>
              <a:rPr lang="en-US" altLang="zh-CN" dirty="0" err="1" smtClean="0"/>
              <a:t>TraceMonkey</a:t>
            </a:r>
            <a:r>
              <a:rPr lang="zh-CN" altLang="en-US" dirty="0" smtClean="0"/>
              <a:t>、</a:t>
            </a:r>
            <a:r>
              <a:rPr lang="en-US" altLang="zh-CN" dirty="0" err="1" smtClean="0"/>
              <a:t>JaegerMonkey</a:t>
            </a:r>
            <a:r>
              <a:rPr lang="zh-CN" altLang="en-US" dirty="0" smtClean="0"/>
              <a:t>、</a:t>
            </a:r>
            <a:r>
              <a:rPr lang="en-US" altLang="zh-CN" dirty="0"/>
              <a:t> </a:t>
            </a:r>
            <a:r>
              <a:rPr lang="en-US" altLang="zh-CN" dirty="0" err="1"/>
              <a:t>IonMonkey</a:t>
            </a:r>
            <a:r>
              <a:rPr lang="zh-CN" altLang="en-US" dirty="0"/>
              <a:t>、</a:t>
            </a:r>
            <a:r>
              <a:rPr lang="en-US" altLang="zh-CN" dirty="0" err="1"/>
              <a:t>OdinMonkey</a:t>
            </a:r>
            <a:r>
              <a:rPr lang="zh-CN" altLang="en-US" dirty="0"/>
              <a:t>、 </a:t>
            </a:r>
            <a:r>
              <a:rPr lang="en-US" altLang="zh-CN" dirty="0" smtClean="0"/>
              <a:t>Rhino</a:t>
            </a:r>
            <a:r>
              <a:rPr lang="zh-CN" altLang="en-US" dirty="0" smtClean="0"/>
              <a:t>（</a:t>
            </a:r>
            <a:r>
              <a:rPr lang="en-US" altLang="zh-CN" dirty="0" smtClean="0"/>
              <a:t>Java</a:t>
            </a:r>
            <a:r>
              <a:rPr lang="zh-CN" altLang="en-US" dirty="0" smtClean="0"/>
              <a:t>）</a:t>
            </a:r>
            <a:endParaRPr lang="en-US" altLang="zh-CN" dirty="0" smtClean="0"/>
          </a:p>
          <a:p>
            <a:pPr lvl="1"/>
            <a:r>
              <a:rPr lang="en-US" altLang="zh-CN" dirty="0" smtClean="0"/>
              <a:t>Safari</a:t>
            </a:r>
            <a:r>
              <a:rPr lang="zh-CN" altLang="en-US" dirty="0" smtClean="0"/>
              <a:t>：</a:t>
            </a:r>
            <a:r>
              <a:rPr lang="en-US" altLang="zh-CN" dirty="0" err="1" smtClean="0"/>
              <a:t>JavaScriptCore</a:t>
            </a:r>
            <a:r>
              <a:rPr lang="zh-CN" altLang="en-US" dirty="0"/>
              <a:t>、</a:t>
            </a:r>
            <a:r>
              <a:rPr lang="en-US" altLang="zh-CN" dirty="0" smtClean="0"/>
              <a:t>Nitro</a:t>
            </a:r>
            <a:r>
              <a:rPr lang="zh-CN" altLang="en-US" dirty="0"/>
              <a:t>（原名</a:t>
            </a:r>
            <a:r>
              <a:rPr lang="en-US" altLang="zh-CN" dirty="0" err="1" smtClean="0"/>
              <a:t>SquirrelFish</a:t>
            </a:r>
            <a:r>
              <a:rPr lang="zh-CN" altLang="en-US" dirty="0" smtClean="0"/>
              <a:t>）</a:t>
            </a:r>
            <a:endParaRPr lang="en-US" altLang="zh-CN" dirty="0" smtClean="0"/>
          </a:p>
          <a:p>
            <a:pPr lvl="1"/>
            <a:r>
              <a:rPr lang="en-US" altLang="zh-CN" dirty="0" smtClean="0"/>
              <a:t>Chrome</a:t>
            </a:r>
            <a:r>
              <a:rPr lang="zh-CN" altLang="en-US" dirty="0" smtClean="0"/>
              <a:t>：</a:t>
            </a:r>
            <a:r>
              <a:rPr lang="en-US" altLang="zh-CN" dirty="0" smtClean="0"/>
              <a:t>V8</a:t>
            </a:r>
          </a:p>
          <a:p>
            <a:pPr lvl="1"/>
            <a:r>
              <a:rPr lang="en-US" altLang="zh-CN" dirty="0" smtClean="0"/>
              <a:t>Opera</a:t>
            </a:r>
            <a:r>
              <a:rPr lang="zh-CN" altLang="en-US" dirty="0" smtClean="0"/>
              <a:t>：</a:t>
            </a:r>
            <a:r>
              <a:rPr lang="en-US" altLang="zh-CN" dirty="0"/>
              <a:t>Linear </a:t>
            </a:r>
            <a:r>
              <a:rPr lang="en-US" altLang="zh-CN" dirty="0" smtClean="0"/>
              <a:t>A/B</a:t>
            </a:r>
            <a:r>
              <a:rPr lang="zh-CN" altLang="en-US" dirty="0" smtClean="0"/>
              <a:t>、</a:t>
            </a:r>
            <a:r>
              <a:rPr lang="en-US" altLang="zh-CN" dirty="0" err="1" smtClean="0"/>
              <a:t>Futhark</a:t>
            </a:r>
            <a:r>
              <a:rPr lang="zh-CN" altLang="en-US" dirty="0" smtClean="0"/>
              <a:t>、</a:t>
            </a:r>
            <a:r>
              <a:rPr lang="en-US" altLang="zh-CN" dirty="0" err="1" smtClean="0"/>
              <a:t>Carakan</a:t>
            </a:r>
            <a:endParaRPr lang="en-US" altLang="zh-CN" dirty="0" smtClean="0"/>
          </a:p>
          <a:p>
            <a:pPr lvl="1"/>
            <a:r>
              <a:rPr lang="en-US" altLang="zh-CN" dirty="0" smtClean="0"/>
              <a:t>Adobe</a:t>
            </a:r>
            <a:r>
              <a:rPr lang="zh-CN" altLang="en-US" dirty="0" smtClean="0"/>
              <a:t>：</a:t>
            </a:r>
            <a:r>
              <a:rPr lang="en-US" altLang="zh-CN" dirty="0" err="1" smtClean="0"/>
              <a:t>Tamarin</a:t>
            </a:r>
            <a:endParaRPr lang="en-US" altLang="zh-CN" dirty="0" smtClean="0"/>
          </a:p>
          <a:p>
            <a:pPr lvl="1"/>
            <a:r>
              <a:rPr lang="en-US" altLang="zh-CN" dirty="0" smtClean="0"/>
              <a:t>KDE/</a:t>
            </a:r>
            <a:r>
              <a:rPr lang="en-US" altLang="zh-CN" dirty="0" err="1" smtClean="0"/>
              <a:t>Konqueror</a:t>
            </a:r>
            <a:r>
              <a:rPr lang="zh-CN" altLang="en-US" dirty="0" smtClean="0"/>
              <a:t>：</a:t>
            </a:r>
            <a:r>
              <a:rPr lang="en-US" altLang="zh-CN" dirty="0" smtClean="0"/>
              <a:t>KJS</a:t>
            </a:r>
          </a:p>
          <a:p>
            <a:pPr lvl="1"/>
            <a:r>
              <a:rPr lang="zh-CN" altLang="en-US" dirty="0"/>
              <a:t>开</a:t>
            </a:r>
            <a:r>
              <a:rPr lang="zh-CN" altLang="en-US" dirty="0" smtClean="0"/>
              <a:t>源：</a:t>
            </a:r>
            <a:r>
              <a:rPr lang="en-US" altLang="zh-CN" dirty="0"/>
              <a:t>Narcissus</a:t>
            </a:r>
            <a:endParaRPr lang="zh-CN" altLang="en-US" dirty="0"/>
          </a:p>
        </p:txBody>
      </p:sp>
    </p:spTree>
    <p:extLst>
      <p:ext uri="{BB962C8B-B14F-4D97-AF65-F5344CB8AC3E}">
        <p14:creationId xmlns:p14="http://schemas.microsoft.com/office/powerpoint/2010/main" val="1175635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加入</a:t>
            </a:r>
            <a:r>
              <a:rPr lang="en-US" altLang="zh-CN" dirty="0" smtClean="0"/>
              <a:t>JavaScript</a:t>
            </a:r>
            <a:r>
              <a:rPr lang="zh-CN" altLang="en-US" dirty="0" smtClean="0"/>
              <a:t>的方法</a:t>
            </a:r>
            <a:endParaRPr lang="zh-CN" altLang="en-US" dirty="0"/>
          </a:p>
        </p:txBody>
      </p:sp>
      <p:sp>
        <p:nvSpPr>
          <p:cNvPr id="3" name="内容占位符 2"/>
          <p:cNvSpPr>
            <a:spLocks noGrp="1"/>
          </p:cNvSpPr>
          <p:nvPr>
            <p:ph idx="1"/>
          </p:nvPr>
        </p:nvSpPr>
        <p:spPr>
          <a:xfrm>
            <a:off x="1127448" y="1700808"/>
            <a:ext cx="10363200" cy="4114800"/>
          </a:xfrm>
        </p:spPr>
        <p:txBody>
          <a:bodyPr/>
          <a:lstStyle/>
          <a:p>
            <a:r>
              <a:rPr lang="zh-CN" altLang="en-US" dirty="0" smtClean="0"/>
              <a:t>外部式</a:t>
            </a:r>
            <a:endParaRPr lang="en-US" altLang="zh-CN" dirty="0" smtClean="0"/>
          </a:p>
          <a:p>
            <a:pPr lvl="1"/>
            <a:r>
              <a:rPr lang="en-US" altLang="zh-CN" dirty="0" smtClean="0"/>
              <a:t>script</a:t>
            </a:r>
            <a:r>
              <a:rPr lang="zh-CN" altLang="en-US" dirty="0" smtClean="0"/>
              <a:t>元素，</a:t>
            </a:r>
            <a:r>
              <a:rPr lang="en-US" altLang="zh-CN" dirty="0" err="1" smtClean="0"/>
              <a:t>src</a:t>
            </a:r>
            <a:r>
              <a:rPr lang="zh-CN" altLang="en-US" dirty="0" smtClean="0"/>
              <a:t>属性</a:t>
            </a:r>
            <a:endParaRPr lang="en-US" altLang="zh-CN" dirty="0" smtClean="0"/>
          </a:p>
          <a:p>
            <a:r>
              <a:rPr lang="zh-CN" altLang="en-US" dirty="0" smtClean="0"/>
              <a:t>嵌入式</a:t>
            </a:r>
            <a:endParaRPr lang="en-US" altLang="zh-CN" dirty="0" smtClean="0"/>
          </a:p>
          <a:p>
            <a:pPr lvl="1"/>
            <a:r>
              <a:rPr lang="en-US" altLang="zh-CN" dirty="0" smtClean="0"/>
              <a:t>script</a:t>
            </a:r>
            <a:r>
              <a:rPr lang="zh-CN" altLang="en-US" dirty="0" smtClean="0"/>
              <a:t>元素，直接代码嵌入</a:t>
            </a:r>
            <a:endParaRPr lang="en-US" altLang="zh-CN" dirty="0" smtClean="0"/>
          </a:p>
          <a:p>
            <a:r>
              <a:rPr lang="zh-CN" altLang="en-US" dirty="0" smtClean="0"/>
              <a:t>内嵌式</a:t>
            </a:r>
            <a:endParaRPr lang="en-US" altLang="zh-CN" dirty="0" smtClean="0"/>
          </a:p>
          <a:p>
            <a:pPr lvl="1"/>
            <a:r>
              <a:rPr lang="zh-CN" altLang="en-US" dirty="0" smtClean="0"/>
              <a:t>事件处理器脚本</a:t>
            </a:r>
            <a:endParaRPr lang="en-US" altLang="zh-CN" dirty="0" smtClean="0"/>
          </a:p>
          <a:p>
            <a:pPr lvl="1"/>
            <a:r>
              <a:rPr lang="en-US" altLang="zh-CN" dirty="0" err="1" smtClean="0"/>
              <a:t>javascript</a:t>
            </a:r>
            <a:r>
              <a:rPr lang="zh-CN" altLang="en-US" dirty="0" smtClean="0"/>
              <a:t>伪协议</a:t>
            </a:r>
            <a:endParaRPr lang="en-US" altLang="zh-CN" dirty="0" smtClean="0"/>
          </a:p>
          <a:p>
            <a:r>
              <a:rPr lang="zh-CN" altLang="en-US" dirty="0" smtClean="0"/>
              <a:t>可以在</a:t>
            </a:r>
            <a:r>
              <a:rPr lang="en-US" altLang="zh-CN" dirty="0" smtClean="0"/>
              <a:t>meta</a:t>
            </a:r>
            <a:r>
              <a:rPr lang="zh-CN" altLang="en-US" dirty="0" smtClean="0"/>
              <a:t>指定字符编码元素后加入语句，防止</a:t>
            </a:r>
            <a:r>
              <a:rPr lang="en-US" altLang="zh-CN" dirty="0" smtClean="0"/>
              <a:t>IE</a:t>
            </a:r>
            <a:r>
              <a:rPr lang="zh-CN" altLang="en-US" dirty="0" smtClean="0"/>
              <a:t>阻止脚本执行</a:t>
            </a:r>
            <a:endParaRPr lang="en-US" altLang="zh-CN" dirty="0" smtClean="0"/>
          </a:p>
          <a:p>
            <a:pPr lvl="1"/>
            <a:r>
              <a:rPr lang="en-US" altLang="zh-CN" dirty="0" smtClean="0"/>
              <a:t>&lt;!– saved from </a:t>
            </a:r>
            <a:r>
              <a:rPr lang="en-US" altLang="zh-CN" dirty="0" err="1" smtClean="0"/>
              <a:t>url</a:t>
            </a:r>
            <a:r>
              <a:rPr lang="en-US" altLang="zh-CN" dirty="0" smtClean="0"/>
              <a:t>=(0014)</a:t>
            </a:r>
            <a:r>
              <a:rPr lang="en-US" altLang="zh-CN" dirty="0" err="1" smtClean="0"/>
              <a:t>about:internet</a:t>
            </a:r>
            <a:r>
              <a:rPr lang="en-US" altLang="zh-CN" dirty="0" smtClean="0"/>
              <a:t> --&gt;</a:t>
            </a:r>
            <a:endParaRPr lang="zh-CN" altLang="en-US" dirty="0"/>
          </a:p>
        </p:txBody>
      </p:sp>
    </p:spTree>
    <p:extLst>
      <p:ext uri="{BB962C8B-B14F-4D97-AF65-F5344CB8AC3E}">
        <p14:creationId xmlns:p14="http://schemas.microsoft.com/office/powerpoint/2010/main" val="35070129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外部脚本文件</a:t>
            </a:r>
          </a:p>
        </p:txBody>
      </p:sp>
      <p:sp>
        <p:nvSpPr>
          <p:cNvPr id="3" name="内容占位符 2"/>
          <p:cNvSpPr>
            <a:spLocks noGrp="1"/>
          </p:cNvSpPr>
          <p:nvPr>
            <p:ph idx="1"/>
          </p:nvPr>
        </p:nvSpPr>
        <p:spPr/>
        <p:txBody>
          <a:bodyPr/>
          <a:lstStyle/>
          <a:p>
            <a:r>
              <a:rPr lang="zh-CN" altLang="en-US" dirty="0"/>
              <a:t>将所有脚本程序代码写在一个单独的文本文件</a:t>
            </a:r>
            <a:r>
              <a:rPr lang="zh-CN" altLang="en-US" dirty="0" smtClean="0"/>
              <a:t>中，文件</a:t>
            </a:r>
            <a:r>
              <a:rPr lang="zh-CN" altLang="en-US" dirty="0"/>
              <a:t>后缀名为</a:t>
            </a:r>
            <a:r>
              <a:rPr lang="en-US" altLang="zh-CN" dirty="0"/>
              <a:t>.</a:t>
            </a:r>
            <a:r>
              <a:rPr lang="en-US" altLang="zh-CN" dirty="0" err="1" smtClean="0"/>
              <a:t>js</a:t>
            </a:r>
            <a:endParaRPr lang="en-US" altLang="zh-CN" dirty="0" smtClean="0"/>
          </a:p>
          <a:p>
            <a:r>
              <a:rPr lang="en-US" altLang="zh-CN" dirty="0"/>
              <a:t>script</a:t>
            </a:r>
            <a:r>
              <a:rPr lang="zh-CN" altLang="en-US" dirty="0" smtClean="0"/>
              <a:t>元素</a:t>
            </a:r>
            <a:endParaRPr lang="en-US" altLang="zh-CN" dirty="0" smtClean="0"/>
          </a:p>
          <a:p>
            <a:pPr lvl="1"/>
            <a:r>
              <a:rPr lang="en-US" altLang="zh-CN" dirty="0" err="1" smtClean="0"/>
              <a:t>src</a:t>
            </a:r>
            <a:r>
              <a:rPr lang="zh-CN" altLang="en-US" dirty="0"/>
              <a:t>属性值为</a:t>
            </a:r>
            <a:r>
              <a:rPr lang="en-US" altLang="zh-CN" dirty="0"/>
              <a:t>.</a:t>
            </a:r>
            <a:r>
              <a:rPr lang="en-US" altLang="zh-CN" dirty="0" err="1"/>
              <a:t>js</a:t>
            </a:r>
            <a:r>
              <a:rPr lang="zh-CN" altLang="en-US" dirty="0"/>
              <a:t>文件的</a:t>
            </a:r>
            <a:r>
              <a:rPr lang="en-US" altLang="zh-CN" dirty="0" err="1" smtClean="0"/>
              <a:t>url</a:t>
            </a:r>
            <a:endParaRPr lang="en-US" altLang="zh-CN" dirty="0"/>
          </a:p>
          <a:p>
            <a:pPr lvl="1"/>
            <a:r>
              <a:rPr lang="zh-CN" altLang="en-US" dirty="0" smtClean="0"/>
              <a:t>默认</a:t>
            </a:r>
            <a:r>
              <a:rPr lang="en-US" altLang="zh-CN" dirty="0" smtClean="0"/>
              <a:t>type</a:t>
            </a:r>
            <a:r>
              <a:rPr lang="zh-CN" altLang="en-US" dirty="0"/>
              <a:t>属性值为</a:t>
            </a:r>
            <a:r>
              <a:rPr lang="en-US" altLang="zh-CN" dirty="0"/>
              <a:t>text/</a:t>
            </a:r>
            <a:r>
              <a:rPr lang="en-US" altLang="zh-CN" dirty="0" err="1"/>
              <a:t>javascript</a:t>
            </a:r>
            <a:r>
              <a:rPr lang="zh-CN" altLang="en-US" dirty="0" smtClean="0"/>
              <a:t>，不用注明；如需使用其他语言，需指定</a:t>
            </a:r>
            <a:r>
              <a:rPr lang="en-US" altLang="zh-CN" dirty="0" smtClean="0"/>
              <a:t>type</a:t>
            </a:r>
            <a:r>
              <a:rPr lang="zh-CN" altLang="en-US" dirty="0" smtClean="0"/>
              <a:t>属性</a:t>
            </a:r>
            <a:endParaRPr lang="en-US" altLang="zh-CN" dirty="0" smtClean="0"/>
          </a:p>
          <a:p>
            <a:pPr lvl="1"/>
            <a:r>
              <a:rPr lang="en-US" altLang="zh-CN" dirty="0" err="1" smtClean="0"/>
              <a:t>async</a:t>
            </a:r>
            <a:r>
              <a:rPr lang="zh-CN" altLang="en-US" dirty="0" smtClean="0"/>
              <a:t>和</a:t>
            </a:r>
            <a:r>
              <a:rPr lang="en-US" altLang="zh-CN" dirty="0" smtClean="0"/>
              <a:t>defer</a:t>
            </a:r>
            <a:r>
              <a:rPr lang="zh-CN" altLang="en-US" dirty="0"/>
              <a:t>属性表明脚本执行时不影响页面</a:t>
            </a:r>
            <a:r>
              <a:rPr lang="zh-CN" altLang="en-US" dirty="0" smtClean="0"/>
              <a:t>构造</a:t>
            </a:r>
            <a:r>
              <a:rPr lang="en-US" altLang="zh-CN" dirty="0" smtClean="0"/>
              <a:t>*</a:t>
            </a:r>
            <a:r>
              <a:rPr lang="zh-CN" altLang="en-US" dirty="0" smtClean="0"/>
              <a:t>，因此下载脚本文件时可同时解析</a:t>
            </a:r>
            <a:r>
              <a:rPr lang="en-US" altLang="zh-CN" dirty="0" smtClean="0"/>
              <a:t>DOM</a:t>
            </a:r>
            <a:endParaRPr lang="en-US" altLang="zh-CN" dirty="0"/>
          </a:p>
          <a:p>
            <a:pPr lvl="1"/>
            <a:r>
              <a:rPr lang="en-US" altLang="zh-CN" dirty="0" err="1" smtClean="0"/>
              <a:t>async</a:t>
            </a:r>
            <a:r>
              <a:rPr lang="zh-CN" altLang="en-US" dirty="0" smtClean="0"/>
              <a:t>表示脚本文件下载后应尽快执行，</a:t>
            </a:r>
            <a:r>
              <a:rPr lang="en-US" altLang="zh-CN" dirty="0" smtClean="0"/>
              <a:t>defer</a:t>
            </a:r>
            <a:r>
              <a:rPr lang="zh-CN" altLang="en-US" dirty="0" smtClean="0"/>
              <a:t>则需待</a:t>
            </a:r>
            <a:r>
              <a:rPr lang="en-US" altLang="zh-CN" dirty="0" smtClean="0"/>
              <a:t>DOM</a:t>
            </a:r>
            <a:r>
              <a:rPr lang="zh-CN" altLang="en-US" dirty="0" smtClean="0"/>
              <a:t>解析完成后再执行</a:t>
            </a:r>
            <a:endParaRPr lang="en-US" altLang="zh-CN" dirty="0" smtClean="0"/>
          </a:p>
        </p:txBody>
      </p:sp>
    </p:spTree>
    <p:extLst>
      <p:ext uri="{BB962C8B-B14F-4D97-AF65-F5344CB8AC3E}">
        <p14:creationId xmlns:p14="http://schemas.microsoft.com/office/powerpoint/2010/main" val="2933414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外部脚本文件</a:t>
            </a:r>
          </a:p>
        </p:txBody>
      </p:sp>
      <p:sp>
        <p:nvSpPr>
          <p:cNvPr id="3" name="内容占位符 2"/>
          <p:cNvSpPr>
            <a:spLocks noGrp="1"/>
          </p:cNvSpPr>
          <p:nvPr>
            <p:ph idx="1"/>
          </p:nvPr>
        </p:nvSpPr>
        <p:spPr>
          <a:xfrm>
            <a:off x="1127448" y="1700808"/>
            <a:ext cx="10363200" cy="4114800"/>
          </a:xfrm>
        </p:spPr>
        <p:txBody>
          <a:bodyPr/>
          <a:lstStyle/>
          <a:p>
            <a:r>
              <a:rPr lang="en-US" altLang="zh-CN" dirty="0"/>
              <a:t>script</a:t>
            </a:r>
            <a:r>
              <a:rPr lang="zh-CN" altLang="en-US" dirty="0" smtClean="0"/>
              <a:t>元素</a:t>
            </a:r>
            <a:endParaRPr lang="en-US" altLang="zh-CN" dirty="0" smtClean="0"/>
          </a:p>
          <a:p>
            <a:pPr lvl="1"/>
            <a:r>
              <a:rPr lang="en-US" altLang="zh-CN" dirty="0" err="1" smtClean="0"/>
              <a:t>async</a:t>
            </a:r>
            <a:r>
              <a:rPr lang="zh-CN" altLang="en-US" dirty="0" smtClean="0"/>
              <a:t>时脚本文件可能乱序执行，</a:t>
            </a:r>
            <a:r>
              <a:rPr lang="en-US" altLang="zh-CN" dirty="0" smtClean="0"/>
              <a:t>defer</a:t>
            </a:r>
            <a:r>
              <a:rPr lang="zh-CN" altLang="en-US" dirty="0" smtClean="0"/>
              <a:t>时顺序执行</a:t>
            </a:r>
            <a:r>
              <a:rPr lang="en-US" altLang="zh-CN" dirty="0" smtClean="0"/>
              <a:t>*</a:t>
            </a:r>
          </a:p>
          <a:p>
            <a:pPr lvl="1"/>
            <a:r>
              <a:rPr lang="en-US" altLang="zh-CN" dirty="0" err="1" smtClean="0"/>
              <a:t>async</a:t>
            </a:r>
            <a:r>
              <a:rPr lang="zh-CN" altLang="en-US" dirty="0" smtClean="0"/>
              <a:t>和</a:t>
            </a:r>
            <a:r>
              <a:rPr lang="en-US" altLang="zh-CN" dirty="0" smtClean="0"/>
              <a:t>defer</a:t>
            </a:r>
            <a:r>
              <a:rPr lang="zh-CN" altLang="en-US" dirty="0" smtClean="0"/>
              <a:t>同时出现时</a:t>
            </a:r>
            <a:r>
              <a:rPr lang="en-US" altLang="zh-CN" dirty="0" err="1" smtClean="0"/>
              <a:t>async</a:t>
            </a:r>
            <a:r>
              <a:rPr lang="zh-CN" altLang="en-US" dirty="0" smtClean="0"/>
              <a:t>胜出</a:t>
            </a:r>
            <a:r>
              <a:rPr lang="en-US" altLang="zh-CN" dirty="0" smtClean="0"/>
              <a:t>**</a:t>
            </a:r>
            <a:endParaRPr lang="en-US" altLang="zh-CN" dirty="0"/>
          </a:p>
          <a:p>
            <a:r>
              <a:rPr lang="zh-CN" altLang="en-US" dirty="0" smtClean="0"/>
              <a:t>放置</a:t>
            </a:r>
            <a:r>
              <a:rPr lang="zh-CN" altLang="en-US" dirty="0"/>
              <a:t>位置：</a:t>
            </a:r>
            <a:r>
              <a:rPr lang="en-US" altLang="zh-CN" dirty="0"/>
              <a:t>head vs. body</a:t>
            </a:r>
            <a:r>
              <a:rPr lang="zh-CN" altLang="en-US" dirty="0"/>
              <a:t>最后</a:t>
            </a:r>
            <a:endParaRPr lang="en-US" altLang="zh-CN" dirty="0"/>
          </a:p>
          <a:p>
            <a:r>
              <a:rPr lang="en-US" altLang="zh-CN" dirty="0">
                <a:hlinkClick r:id="rId3" action="ppaction://hlinkfile"/>
              </a:rPr>
              <a:t>example1</a:t>
            </a:r>
            <a:r>
              <a:rPr lang="en-US" altLang="zh-CN" dirty="0"/>
              <a:t> vs. </a:t>
            </a:r>
            <a:r>
              <a:rPr lang="en-US" altLang="zh-CN" dirty="0">
                <a:hlinkClick r:id="rId4" action="ppaction://hlinkfile"/>
              </a:rPr>
              <a:t>example2</a:t>
            </a:r>
            <a:r>
              <a:rPr lang="en-US" altLang="zh-CN" dirty="0"/>
              <a:t> vs. </a:t>
            </a:r>
            <a:r>
              <a:rPr lang="en-US" altLang="zh-CN" dirty="0">
                <a:hlinkClick r:id="rId5" action="ppaction://hlinkfile"/>
              </a:rPr>
              <a:t>example3</a:t>
            </a:r>
            <a:endParaRPr lang="en-US" altLang="zh-CN" dirty="0"/>
          </a:p>
          <a:p>
            <a:endParaRPr lang="zh-CN" altLang="en-US"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600" y="4293096"/>
            <a:ext cx="7272808"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079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嵌入式脚本</a:t>
            </a:r>
            <a:endParaRPr lang="zh-CN" altLang="en-US" dirty="0"/>
          </a:p>
        </p:txBody>
      </p:sp>
      <p:sp>
        <p:nvSpPr>
          <p:cNvPr id="3" name="内容占位符 2"/>
          <p:cNvSpPr>
            <a:spLocks noGrp="1"/>
          </p:cNvSpPr>
          <p:nvPr>
            <p:ph sz="half" idx="1"/>
          </p:nvPr>
        </p:nvSpPr>
        <p:spPr/>
        <p:txBody>
          <a:bodyPr/>
          <a:lstStyle/>
          <a:p>
            <a:pPr eaLnBrk="1" hangingPunct="1"/>
            <a:r>
              <a:rPr lang="en-US" altLang="zh-CN" dirty="0"/>
              <a:t>script</a:t>
            </a:r>
            <a:r>
              <a:rPr lang="zh-CN" altLang="en-US" dirty="0" smtClean="0"/>
              <a:t>元素</a:t>
            </a:r>
            <a:endParaRPr lang="en-US" altLang="zh-CN" dirty="0"/>
          </a:p>
          <a:p>
            <a:pPr lvl="1" eaLnBrk="1" hangingPunct="1"/>
            <a:r>
              <a:rPr lang="zh-CN" altLang="en-US" dirty="0"/>
              <a:t>为保持浏览器</a:t>
            </a:r>
            <a:r>
              <a:rPr lang="zh-CN" altLang="en-US" dirty="0" smtClean="0"/>
              <a:t>兼容，可以使用注释包围</a:t>
            </a:r>
            <a:endParaRPr lang="en-US" altLang="zh-CN" dirty="0" smtClean="0"/>
          </a:p>
          <a:p>
            <a:pPr lvl="2" eaLnBrk="1" hangingPunct="1"/>
            <a:r>
              <a:rPr lang="zh-CN" altLang="en-US" dirty="0" smtClean="0"/>
              <a:t>用</a:t>
            </a:r>
            <a:r>
              <a:rPr lang="en-US" altLang="zh-CN" dirty="0"/>
              <a:t>&lt;!-- --&gt;</a:t>
            </a:r>
            <a:r>
              <a:rPr lang="zh-CN" altLang="en-US" dirty="0" smtClean="0"/>
              <a:t>包围（有</a:t>
            </a:r>
            <a:r>
              <a:rPr lang="zh-CN" altLang="en-US" dirty="0"/>
              <a:t>的书上建议用</a:t>
            </a:r>
            <a:r>
              <a:rPr lang="en-US" altLang="zh-CN" dirty="0"/>
              <a:t>&lt;!-- </a:t>
            </a:r>
            <a:r>
              <a:rPr lang="en-US" altLang="zh-CN" dirty="0" smtClean="0"/>
              <a:t>//--&gt;</a:t>
            </a:r>
            <a:r>
              <a:rPr lang="zh-CN" altLang="en-US" dirty="0" smtClean="0"/>
              <a:t>）包围</a:t>
            </a:r>
            <a:endParaRPr lang="en-US" altLang="zh-CN" dirty="0" smtClean="0"/>
          </a:p>
          <a:p>
            <a:pPr lvl="2" eaLnBrk="1" hangingPunct="1"/>
            <a:r>
              <a:rPr lang="en-US" altLang="zh-CN" dirty="0" smtClean="0"/>
              <a:t>//&lt;![CDATA[ …… //]]&gt;</a:t>
            </a:r>
            <a:r>
              <a:rPr lang="zh-CN" altLang="en-US" dirty="0" smtClean="0"/>
              <a:t>包围，已过时</a:t>
            </a:r>
            <a:endParaRPr lang="en-US" altLang="zh-CN" dirty="0" smtClean="0"/>
          </a:p>
          <a:p>
            <a:pPr lvl="2" eaLnBrk="1" hangingPunct="1"/>
            <a:r>
              <a:rPr lang="zh-CN" altLang="en-US" dirty="0" smtClean="0"/>
              <a:t>已不必须</a:t>
            </a:r>
            <a:endParaRPr lang="en-US" altLang="zh-CN" dirty="0" smtClean="0"/>
          </a:p>
          <a:p>
            <a:pPr lvl="1" eaLnBrk="1" hangingPunct="1"/>
            <a:r>
              <a:rPr lang="zh-CN" altLang="en-US" dirty="0" smtClean="0"/>
              <a:t>放置位置：所需位置</a:t>
            </a:r>
            <a:endParaRPr lang="en-US" altLang="zh-CN" dirty="0" smtClean="0"/>
          </a:p>
          <a:p>
            <a:pPr lvl="1" eaLnBrk="1" hangingPunct="1"/>
            <a:r>
              <a:rPr lang="en-US" altLang="zh-CN" dirty="0" smtClean="0">
                <a:hlinkClick r:id="rId2" action="ppaction://hlinkfile"/>
              </a:rPr>
              <a:t>example</a:t>
            </a:r>
            <a:endParaRPr lang="zh-CN" altLang="en-US" dirty="0"/>
          </a:p>
          <a:p>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1928048"/>
            <a:ext cx="5080000" cy="4068703"/>
          </a:xfrm>
          <a:prstGeom prst="rect">
            <a:avLst/>
          </a:prstGeom>
        </p:spPr>
      </p:pic>
    </p:spTree>
    <p:extLst>
      <p:ext uri="{BB962C8B-B14F-4D97-AF65-F5344CB8AC3E}">
        <p14:creationId xmlns:p14="http://schemas.microsoft.com/office/powerpoint/2010/main" val="33429226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事件处理器脚本</a:t>
            </a:r>
          </a:p>
        </p:txBody>
      </p:sp>
      <p:sp>
        <p:nvSpPr>
          <p:cNvPr id="3" name="内容占位符 2"/>
          <p:cNvSpPr>
            <a:spLocks noGrp="1"/>
          </p:cNvSpPr>
          <p:nvPr>
            <p:ph sz="half" idx="1"/>
          </p:nvPr>
        </p:nvSpPr>
        <p:spPr/>
        <p:txBody>
          <a:bodyPr/>
          <a:lstStyle/>
          <a:p>
            <a:r>
              <a:rPr lang="zh-CN" altLang="en-US" dirty="0"/>
              <a:t>脚本</a:t>
            </a:r>
            <a:r>
              <a:rPr lang="zh-CN" altLang="en-US" dirty="0" smtClean="0"/>
              <a:t>程序作为某个</a:t>
            </a:r>
            <a:r>
              <a:rPr lang="en-US" altLang="zh-CN" dirty="0" smtClean="0"/>
              <a:t>HTML</a:t>
            </a:r>
            <a:r>
              <a:rPr lang="zh-CN" altLang="en-US" dirty="0"/>
              <a:t>元素的事件捕捉属性的值</a:t>
            </a:r>
            <a:r>
              <a:rPr lang="zh-CN" altLang="en-US" dirty="0" smtClean="0"/>
              <a:t>出现</a:t>
            </a:r>
            <a:endParaRPr lang="en-US" altLang="zh-CN" dirty="0" smtClean="0"/>
          </a:p>
          <a:p>
            <a:r>
              <a:rPr lang="zh-CN" altLang="en-US" dirty="0" smtClean="0"/>
              <a:t>在</a:t>
            </a:r>
            <a:r>
              <a:rPr lang="zh-CN" altLang="en-US" dirty="0"/>
              <a:t>这种情况</a:t>
            </a:r>
            <a:r>
              <a:rPr lang="zh-CN" altLang="en-US" dirty="0" smtClean="0"/>
              <a:t>下，作为</a:t>
            </a:r>
            <a:r>
              <a:rPr lang="zh-CN" altLang="en-US" dirty="0"/>
              <a:t>值的这些脚本程序我们</a:t>
            </a:r>
            <a:r>
              <a:rPr lang="zh-CN" altLang="en-US" dirty="0" smtClean="0"/>
              <a:t>称之为“事件处理器”</a:t>
            </a:r>
            <a:endParaRPr lang="en-US" altLang="zh-CN" dirty="0" smtClean="0"/>
          </a:p>
          <a:p>
            <a:r>
              <a:rPr lang="en-US" altLang="zh-CN" dirty="0">
                <a:hlinkClick r:id="rId2" action="ppaction://hlinkfile"/>
              </a:rPr>
              <a:t>example</a:t>
            </a:r>
            <a:endParaRPr lang="en-US" altLang="zh-CN" dirty="0"/>
          </a:p>
          <a:p>
            <a:endParaRPr lang="zh-CN" altLang="en-US" dirty="0"/>
          </a:p>
        </p:txBody>
      </p:sp>
      <p:pic>
        <p:nvPicPr>
          <p:cNvPr id="6" name="内容占位符 5"/>
          <p:cNvPicPr>
            <a:picLocks noGrp="1" noChangeAspect="1"/>
          </p:cNvPicPr>
          <p:nvPr>
            <p:ph sz="half" idx="2"/>
          </p:nvPr>
        </p:nvPicPr>
        <p:blipFill>
          <a:blip r:embed="rId3"/>
          <a:stretch>
            <a:fillRect/>
          </a:stretch>
        </p:blipFill>
        <p:spPr>
          <a:xfrm>
            <a:off x="6400800" y="2274946"/>
            <a:ext cx="5080000" cy="3374907"/>
          </a:xfrm>
          <a:prstGeom prst="rect">
            <a:avLst/>
          </a:prstGeom>
        </p:spPr>
      </p:pic>
    </p:spTree>
    <p:extLst>
      <p:ext uri="{BB962C8B-B14F-4D97-AF65-F5344CB8AC3E}">
        <p14:creationId xmlns:p14="http://schemas.microsoft.com/office/powerpoint/2010/main" val="35850063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dirty="0" err="1"/>
              <a:t>javascript</a:t>
            </a:r>
            <a:r>
              <a:rPr lang="zh-CN" altLang="en-US" dirty="0"/>
              <a:t>伪</a:t>
            </a:r>
            <a:r>
              <a:rPr lang="zh-CN" altLang="en-US" dirty="0" smtClean="0"/>
              <a:t>协议</a:t>
            </a:r>
            <a:endParaRPr lang="zh-CN" altLang="en-US" dirty="0"/>
          </a:p>
        </p:txBody>
      </p:sp>
      <p:sp>
        <p:nvSpPr>
          <p:cNvPr id="3" name="内容占位符 2"/>
          <p:cNvSpPr>
            <a:spLocks noGrp="1"/>
          </p:cNvSpPr>
          <p:nvPr>
            <p:ph sz="half" idx="1"/>
          </p:nvPr>
        </p:nvSpPr>
        <p:spPr/>
        <p:txBody>
          <a:bodyPr/>
          <a:lstStyle/>
          <a:p>
            <a:r>
              <a:rPr lang="zh-CN" altLang="en-US" dirty="0" smtClean="0"/>
              <a:t>伪协议：非</a:t>
            </a:r>
            <a:r>
              <a:rPr lang="en-US" altLang="zh-CN" dirty="0" smtClean="0"/>
              <a:t>http</a:t>
            </a:r>
            <a:r>
              <a:rPr lang="zh-CN" altLang="en-US" dirty="0" smtClean="0"/>
              <a:t>或</a:t>
            </a:r>
            <a:r>
              <a:rPr lang="en-US" altLang="zh-CN" dirty="0" smtClean="0"/>
              <a:t>ftp</a:t>
            </a:r>
            <a:r>
              <a:rPr lang="zh-CN" altLang="en-US" dirty="0" smtClean="0"/>
              <a:t>等标准通信机制的统称</a:t>
            </a:r>
            <a:endParaRPr lang="en-US" altLang="zh-CN" dirty="0" smtClean="0"/>
          </a:p>
          <a:p>
            <a:r>
              <a:rPr lang="zh-CN" altLang="en-US" dirty="0" smtClean="0"/>
              <a:t>可以出现在事件处理器脚本中或可能出现超链接的地方</a:t>
            </a:r>
            <a:endParaRPr lang="en-US" altLang="zh-CN" dirty="0" smtClean="0"/>
          </a:p>
          <a:p>
            <a:r>
              <a:rPr lang="en-US" altLang="zh-CN" dirty="0">
                <a:hlinkClick r:id="rId2" action="ppaction://hlinkfile"/>
              </a:rPr>
              <a:t>example</a:t>
            </a:r>
            <a:endParaRPr lang="zh-CN" altLang="en-US" dirty="0"/>
          </a:p>
        </p:txBody>
      </p:sp>
      <p:pic>
        <p:nvPicPr>
          <p:cNvPr id="5" name="内容占位符 4"/>
          <p:cNvPicPr>
            <a:picLocks noGrp="1" noChangeAspect="1"/>
          </p:cNvPicPr>
          <p:nvPr>
            <p:ph sz="half" idx="2"/>
          </p:nvPr>
        </p:nvPicPr>
        <p:blipFill>
          <a:blip r:embed="rId3"/>
          <a:stretch>
            <a:fillRect/>
          </a:stretch>
        </p:blipFill>
        <p:spPr>
          <a:xfrm>
            <a:off x="6400800" y="2202431"/>
            <a:ext cx="5080000" cy="3519938"/>
          </a:xfrm>
          <a:prstGeom prst="rect">
            <a:avLst/>
          </a:prstGeom>
        </p:spPr>
      </p:pic>
    </p:spTree>
    <p:extLst>
      <p:ext uri="{BB962C8B-B14F-4D97-AF65-F5344CB8AC3E}">
        <p14:creationId xmlns:p14="http://schemas.microsoft.com/office/powerpoint/2010/main" val="38303736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noscript</a:t>
            </a:r>
            <a:r>
              <a:rPr lang="zh-CN" altLang="en-US" dirty="0"/>
              <a:t>元素</a:t>
            </a:r>
          </a:p>
        </p:txBody>
      </p:sp>
      <p:sp>
        <p:nvSpPr>
          <p:cNvPr id="3" name="内容占位符 2"/>
          <p:cNvSpPr>
            <a:spLocks noGrp="1"/>
          </p:cNvSpPr>
          <p:nvPr>
            <p:ph idx="1"/>
          </p:nvPr>
        </p:nvSpPr>
        <p:spPr/>
        <p:txBody>
          <a:bodyPr/>
          <a:lstStyle/>
          <a:p>
            <a:r>
              <a:rPr lang="zh-CN" altLang="en-US" dirty="0" smtClean="0"/>
              <a:t>不支持</a:t>
            </a:r>
            <a:r>
              <a:rPr lang="en-US" altLang="zh-CN" dirty="0" smtClean="0"/>
              <a:t>JavaScript</a:t>
            </a:r>
            <a:r>
              <a:rPr lang="zh-CN" altLang="en-US" dirty="0" smtClean="0"/>
              <a:t>的用户环境</a:t>
            </a:r>
            <a:endParaRPr lang="en-US" altLang="zh-CN" dirty="0" smtClean="0"/>
          </a:p>
          <a:p>
            <a:pPr lvl="1"/>
            <a:r>
              <a:rPr lang="zh-CN" altLang="en-US" dirty="0" smtClean="0"/>
              <a:t>老旧计算机</a:t>
            </a:r>
            <a:r>
              <a:rPr lang="en-US" altLang="zh-CN" dirty="0" smtClean="0"/>
              <a:t>/</a:t>
            </a:r>
            <a:r>
              <a:rPr lang="zh-CN" altLang="en-US" dirty="0" smtClean="0"/>
              <a:t>文本浏览器</a:t>
            </a:r>
            <a:endParaRPr lang="en-US" altLang="zh-CN" dirty="0" smtClean="0"/>
          </a:p>
          <a:p>
            <a:pPr lvl="1"/>
            <a:r>
              <a:rPr lang="zh-CN" altLang="en-US" dirty="0"/>
              <a:t>非可视</a:t>
            </a:r>
            <a:r>
              <a:rPr lang="zh-CN" altLang="en-US" dirty="0" smtClean="0"/>
              <a:t>终端</a:t>
            </a:r>
            <a:r>
              <a:rPr lang="en-US" altLang="zh-CN" dirty="0" smtClean="0"/>
              <a:t>/</a:t>
            </a:r>
            <a:r>
              <a:rPr lang="zh-CN" altLang="en-US" dirty="0" smtClean="0"/>
              <a:t>禁用</a:t>
            </a:r>
            <a:r>
              <a:rPr lang="en-US" altLang="zh-CN" dirty="0" smtClean="0"/>
              <a:t>JavaScript</a:t>
            </a:r>
            <a:endParaRPr lang="en-US" altLang="zh-CN" dirty="0"/>
          </a:p>
          <a:p>
            <a:pPr lvl="1"/>
            <a:r>
              <a:rPr lang="en-US" altLang="zh-CN" dirty="0" smtClean="0"/>
              <a:t>Web</a:t>
            </a:r>
            <a:r>
              <a:rPr lang="zh-CN" altLang="en-US" dirty="0" smtClean="0"/>
              <a:t>爬虫</a:t>
            </a:r>
            <a:r>
              <a:rPr lang="en-US" altLang="zh-CN" dirty="0" smtClean="0"/>
              <a:t>/SEO</a:t>
            </a:r>
          </a:p>
          <a:p>
            <a:pPr lvl="1"/>
            <a:r>
              <a:rPr lang="zh-CN" altLang="en-US" dirty="0" smtClean="0"/>
              <a:t>浏览器插件</a:t>
            </a:r>
            <a:endParaRPr lang="en-US" altLang="zh-CN" dirty="0" smtClean="0"/>
          </a:p>
          <a:p>
            <a:r>
              <a:rPr lang="en-US" altLang="zh-CN" dirty="0" smtClean="0"/>
              <a:t>Fail </a:t>
            </a:r>
            <a:r>
              <a:rPr lang="en-US" altLang="zh-CN" dirty="0"/>
              <a:t>safe </a:t>
            </a:r>
            <a:r>
              <a:rPr lang="en-US" altLang="zh-CN" dirty="0" smtClean="0"/>
              <a:t>design</a:t>
            </a:r>
            <a:r>
              <a:rPr lang="zh-CN" altLang="en-US" dirty="0" smtClean="0"/>
              <a:t>（可靠性设计</a:t>
            </a:r>
            <a:r>
              <a:rPr lang="en-US" altLang="zh-CN" dirty="0" smtClean="0"/>
              <a:t>/</a:t>
            </a:r>
            <a:r>
              <a:rPr lang="zh-CN" altLang="en-US" dirty="0"/>
              <a:t> 失效安全设计 </a:t>
            </a:r>
            <a:r>
              <a:rPr lang="zh-CN" altLang="en-US" dirty="0" smtClean="0"/>
              <a:t>）</a:t>
            </a:r>
            <a:endParaRPr lang="en-US" altLang="zh-CN" dirty="0" smtClean="0"/>
          </a:p>
          <a:p>
            <a:pPr lvl="1"/>
            <a:r>
              <a:rPr lang="en-US" altLang="zh-CN" dirty="0" smtClean="0"/>
              <a:t>Graceful degradation</a:t>
            </a:r>
            <a:r>
              <a:rPr lang="zh-CN" altLang="en-US" dirty="0"/>
              <a:t>（平稳退化）</a:t>
            </a:r>
            <a:endParaRPr lang="en-US" altLang="zh-CN" dirty="0" smtClean="0"/>
          </a:p>
          <a:p>
            <a:pPr lvl="1"/>
            <a:r>
              <a:rPr lang="en-US" altLang="zh-CN" dirty="0" smtClean="0"/>
              <a:t>Progressive enhancement</a:t>
            </a:r>
            <a:r>
              <a:rPr lang="zh-CN" altLang="en-US" dirty="0" smtClean="0"/>
              <a:t>（渐进增强）</a:t>
            </a:r>
            <a:endParaRPr lang="en-US" altLang="zh-CN" dirty="0" smtClean="0"/>
          </a:p>
          <a:p>
            <a:r>
              <a:rPr lang="en-US" altLang="zh-CN" dirty="0">
                <a:hlinkClick r:id="rId3" action="ppaction://hlinkfile"/>
              </a:rPr>
              <a:t>example</a:t>
            </a:r>
            <a:endParaRPr lang="zh-CN" altLang="en-US" dirty="0"/>
          </a:p>
          <a:p>
            <a:endParaRPr lang="zh-CN" altLang="en-US" dirty="0"/>
          </a:p>
        </p:txBody>
      </p:sp>
    </p:spTree>
    <p:extLst>
      <p:ext uri="{BB962C8B-B14F-4D97-AF65-F5344CB8AC3E}">
        <p14:creationId xmlns:p14="http://schemas.microsoft.com/office/powerpoint/2010/main" val="3614971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I</a:t>
            </a:r>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脚本</a:t>
            </a:r>
            <a:r>
              <a:rPr lang="zh-CN" altLang="en-US" dirty="0" smtClean="0"/>
              <a:t>概述</a:t>
            </a:r>
            <a:endParaRPr lang="en-US" altLang="zh-CN" dirty="0"/>
          </a:p>
        </p:txBody>
      </p:sp>
    </p:spTree>
    <p:extLst>
      <p:ext uri="{BB962C8B-B14F-4D97-AF65-F5344CB8AC3E}">
        <p14:creationId xmlns:p14="http://schemas.microsoft.com/office/powerpoint/2010/main" val="26774149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err="1"/>
              <a:t>noscript</a:t>
            </a:r>
            <a:r>
              <a:rPr lang="zh-CN" altLang="en-US" dirty="0"/>
              <a:t>元素</a:t>
            </a:r>
          </a:p>
        </p:txBody>
      </p:sp>
      <p:pic>
        <p:nvPicPr>
          <p:cNvPr id="7" name="内容占位符 6"/>
          <p:cNvPicPr>
            <a:picLocks noGrp="1" noChangeAspect="1"/>
          </p:cNvPicPr>
          <p:nvPr>
            <p:ph sz="half" idx="1"/>
          </p:nvPr>
        </p:nvPicPr>
        <p:blipFill>
          <a:blip r:embed="rId2"/>
          <a:stretch>
            <a:fillRect/>
          </a:stretch>
        </p:blipFill>
        <p:spPr>
          <a:xfrm>
            <a:off x="1117600" y="1930008"/>
            <a:ext cx="5080000" cy="4064783"/>
          </a:xfrm>
          <a:prstGeom prst="rect">
            <a:avLst/>
          </a:prstGeom>
        </p:spPr>
      </p:pic>
      <p:pic>
        <p:nvPicPr>
          <p:cNvPr id="8" name="内容占位符 7"/>
          <p:cNvPicPr>
            <a:picLocks noGrp="1" noChangeAspect="1"/>
          </p:cNvPicPr>
          <p:nvPr>
            <p:ph sz="half" idx="2"/>
          </p:nvPr>
        </p:nvPicPr>
        <p:blipFill>
          <a:blip r:embed="rId3"/>
          <a:stretch>
            <a:fillRect/>
          </a:stretch>
        </p:blipFill>
        <p:spPr>
          <a:xfrm>
            <a:off x="6400800" y="2072916"/>
            <a:ext cx="5080000" cy="3778968"/>
          </a:xfrm>
          <a:prstGeom prst="rect">
            <a:avLst/>
          </a:prstGeom>
        </p:spPr>
      </p:pic>
    </p:spTree>
    <p:extLst>
      <p:ext uri="{BB962C8B-B14F-4D97-AF65-F5344CB8AC3E}">
        <p14:creationId xmlns:p14="http://schemas.microsoft.com/office/powerpoint/2010/main" val="11213545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noscript</a:t>
            </a:r>
            <a:r>
              <a:rPr lang="zh-CN" altLang="en-US" dirty="0"/>
              <a:t>元素</a:t>
            </a:r>
          </a:p>
        </p:txBody>
      </p:sp>
      <p:pic>
        <p:nvPicPr>
          <p:cNvPr id="6" name="图片 5"/>
          <p:cNvPicPr>
            <a:picLocks noChangeAspect="1"/>
          </p:cNvPicPr>
          <p:nvPr/>
        </p:nvPicPr>
        <p:blipFill>
          <a:blip r:embed="rId3"/>
          <a:stretch>
            <a:fillRect/>
          </a:stretch>
        </p:blipFill>
        <p:spPr>
          <a:xfrm>
            <a:off x="2495601" y="1447801"/>
            <a:ext cx="7285351" cy="4852837"/>
          </a:xfrm>
          <a:prstGeom prst="rect">
            <a:avLst/>
          </a:prstGeom>
        </p:spPr>
      </p:pic>
    </p:spTree>
    <p:extLst>
      <p:ext uri="{BB962C8B-B14F-4D97-AF65-F5344CB8AC3E}">
        <p14:creationId xmlns:p14="http://schemas.microsoft.com/office/powerpoint/2010/main" val="22632821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noscript</a:t>
            </a:r>
            <a:r>
              <a:rPr lang="zh-CN" altLang="en-US" dirty="0"/>
              <a:t>元素</a:t>
            </a:r>
          </a:p>
        </p:txBody>
      </p:sp>
      <p:pic>
        <p:nvPicPr>
          <p:cNvPr id="6" name="内容占位符 5"/>
          <p:cNvPicPr>
            <a:picLocks noGrp="1" noChangeAspect="1"/>
          </p:cNvPicPr>
          <p:nvPr>
            <p:ph sz="half" idx="1"/>
          </p:nvPr>
        </p:nvPicPr>
        <p:blipFill>
          <a:blip r:embed="rId3"/>
          <a:stretch>
            <a:fillRect/>
          </a:stretch>
        </p:blipFill>
        <p:spPr>
          <a:xfrm>
            <a:off x="2721219" y="1905000"/>
            <a:ext cx="3091962" cy="4114800"/>
          </a:xfrm>
          <a:prstGeom prst="rect">
            <a:avLst/>
          </a:prstGeom>
        </p:spPr>
      </p:pic>
      <p:pic>
        <p:nvPicPr>
          <p:cNvPr id="7" name="内容占位符 6"/>
          <p:cNvPicPr>
            <a:picLocks noGrp="1" noChangeAspect="1"/>
          </p:cNvPicPr>
          <p:nvPr>
            <p:ph sz="half" idx="2"/>
          </p:nvPr>
        </p:nvPicPr>
        <p:blipFill>
          <a:blip r:embed="rId4"/>
          <a:stretch>
            <a:fillRect/>
          </a:stretch>
        </p:blipFill>
        <p:spPr>
          <a:xfrm>
            <a:off x="6653889" y="1905000"/>
            <a:ext cx="3151422" cy="4114800"/>
          </a:xfrm>
          <a:prstGeom prst="rect">
            <a:avLst/>
          </a:prstGeom>
        </p:spPr>
      </p:pic>
    </p:spTree>
    <p:extLst>
      <p:ext uri="{BB962C8B-B14F-4D97-AF65-F5344CB8AC3E}">
        <p14:creationId xmlns:p14="http://schemas.microsoft.com/office/powerpoint/2010/main" val="28033133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深入</a:t>
            </a:r>
            <a:r>
              <a:rPr lang="en-US" altLang="zh-CN" dirty="0" smtClean="0"/>
              <a:t>JavaScript</a:t>
            </a:r>
            <a:r>
              <a:rPr lang="zh-CN" altLang="en-US" dirty="0" smtClean="0"/>
              <a:t>加入方式</a:t>
            </a:r>
            <a:endParaRPr lang="zh-CN" altLang="en-US" dirty="0"/>
          </a:p>
        </p:txBody>
      </p:sp>
      <p:sp>
        <p:nvSpPr>
          <p:cNvPr id="3" name="内容占位符 2"/>
          <p:cNvSpPr>
            <a:spLocks noGrp="1"/>
          </p:cNvSpPr>
          <p:nvPr>
            <p:ph idx="1"/>
          </p:nvPr>
        </p:nvSpPr>
        <p:spPr/>
        <p:txBody>
          <a:bodyPr/>
          <a:lstStyle/>
          <a:p>
            <a:r>
              <a:rPr lang="zh-CN" altLang="en-US" dirty="0" smtClean="0"/>
              <a:t>事件处理器脚本和伪协议方式已不再建议使用</a:t>
            </a:r>
            <a:endParaRPr lang="en-US" altLang="zh-CN" dirty="0" smtClean="0"/>
          </a:p>
          <a:p>
            <a:r>
              <a:rPr lang="zh-CN" altLang="en-US" dirty="0" smtClean="0"/>
              <a:t>嵌入式方式除调试和教学时已不再建议使用</a:t>
            </a:r>
            <a:endParaRPr lang="en-US" altLang="zh-CN" dirty="0" smtClean="0"/>
          </a:p>
          <a:p>
            <a:r>
              <a:rPr lang="zh-CN" altLang="en-US" dirty="0" smtClean="0"/>
              <a:t>建议始终使用外部式脚本</a:t>
            </a:r>
            <a:endParaRPr lang="en-US" altLang="zh-CN" dirty="0" smtClean="0"/>
          </a:p>
          <a:p>
            <a:r>
              <a:rPr lang="zh-CN" altLang="en-US" dirty="0" smtClean="0"/>
              <a:t>现代</a:t>
            </a:r>
            <a:r>
              <a:rPr lang="en-US" altLang="zh-CN" dirty="0" smtClean="0"/>
              <a:t>Web</a:t>
            </a:r>
            <a:r>
              <a:rPr lang="zh-CN" altLang="en-US" dirty="0" smtClean="0"/>
              <a:t>应用会将</a:t>
            </a:r>
            <a:r>
              <a:rPr lang="en-US" altLang="zh-CN" dirty="0" smtClean="0"/>
              <a:t>script</a:t>
            </a:r>
            <a:r>
              <a:rPr lang="zh-CN" altLang="en-US" dirty="0" smtClean="0"/>
              <a:t>元素放在</a:t>
            </a:r>
            <a:r>
              <a:rPr lang="en-US" altLang="zh-CN" dirty="0" smtClean="0"/>
              <a:t>body</a:t>
            </a:r>
            <a:r>
              <a:rPr lang="zh-CN" altLang="en-US" dirty="0" smtClean="0"/>
              <a:t>的最后</a:t>
            </a:r>
            <a:endParaRPr lang="en-US" altLang="zh-CN" dirty="0" smtClean="0"/>
          </a:p>
          <a:p>
            <a:endParaRPr lang="en-US" altLang="zh-CN" dirty="0" smtClean="0"/>
          </a:p>
          <a:p>
            <a:r>
              <a:rPr lang="zh-CN" altLang="en-US" dirty="0" smtClean="0"/>
              <a:t>多个或多处</a:t>
            </a:r>
            <a:r>
              <a:rPr lang="en-US" altLang="zh-CN" dirty="0" smtClean="0"/>
              <a:t>JavaScript</a:t>
            </a:r>
            <a:r>
              <a:rPr lang="zh-CN" altLang="en-US" dirty="0" smtClean="0"/>
              <a:t>引入问题</a:t>
            </a:r>
            <a:endParaRPr lang="en-US" altLang="zh-CN" dirty="0" smtClean="0"/>
          </a:p>
          <a:p>
            <a:r>
              <a:rPr lang="en-US" altLang="zh-CN" dirty="0" smtClean="0"/>
              <a:t>JavaScript</a:t>
            </a:r>
            <a:r>
              <a:rPr lang="zh-CN" altLang="en-US" dirty="0" smtClean="0"/>
              <a:t>执行时间问题</a:t>
            </a:r>
            <a:endParaRPr lang="en-US" altLang="zh-CN" dirty="0" smtClean="0"/>
          </a:p>
          <a:p>
            <a:pPr lvl="1"/>
            <a:r>
              <a:rPr lang="zh-CN" altLang="en-US" dirty="0" smtClean="0"/>
              <a:t>引入方式对执行时间的影响</a:t>
            </a:r>
            <a:endParaRPr lang="en-US" altLang="zh-CN" dirty="0" smtClean="0"/>
          </a:p>
          <a:p>
            <a:pPr lvl="1"/>
            <a:r>
              <a:rPr lang="en-US" altLang="zh-CN" dirty="0" smtClean="0"/>
              <a:t>defer</a:t>
            </a:r>
            <a:r>
              <a:rPr lang="zh-CN" altLang="en-US" dirty="0" smtClean="0"/>
              <a:t>和</a:t>
            </a:r>
            <a:r>
              <a:rPr lang="en-US" altLang="zh-CN" dirty="0" err="1" smtClean="0"/>
              <a:t>async</a:t>
            </a:r>
            <a:r>
              <a:rPr lang="zh-CN" altLang="en-US" dirty="0" smtClean="0"/>
              <a:t>的影响</a:t>
            </a:r>
            <a:endParaRPr lang="zh-CN" altLang="en-US" dirty="0"/>
          </a:p>
        </p:txBody>
      </p:sp>
    </p:spTree>
    <p:extLst>
      <p:ext uri="{BB962C8B-B14F-4D97-AF65-F5344CB8AC3E}">
        <p14:creationId xmlns:p14="http://schemas.microsoft.com/office/powerpoint/2010/main" val="17494525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III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en-US" altLang="zh-CN" dirty="0" smtClean="0"/>
              <a:t>JavaScript</a:t>
            </a:r>
            <a:r>
              <a:rPr lang="zh-CN" altLang="en-US" dirty="0" smtClean="0"/>
              <a:t>基本要素</a:t>
            </a:r>
            <a:endParaRPr lang="en-US" altLang="zh-CN" dirty="0"/>
          </a:p>
        </p:txBody>
      </p:sp>
    </p:spTree>
    <p:extLst>
      <p:ext uri="{BB962C8B-B14F-4D97-AF65-F5344CB8AC3E}">
        <p14:creationId xmlns:p14="http://schemas.microsoft.com/office/powerpoint/2010/main" val="3048650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基本语法</a:t>
            </a:r>
            <a:endParaRPr lang="zh-CN" altLang="en-US" dirty="0"/>
          </a:p>
        </p:txBody>
      </p:sp>
      <p:sp>
        <p:nvSpPr>
          <p:cNvPr id="3" name="内容占位符 2"/>
          <p:cNvSpPr>
            <a:spLocks noGrp="1"/>
          </p:cNvSpPr>
          <p:nvPr>
            <p:ph idx="1"/>
          </p:nvPr>
        </p:nvSpPr>
        <p:spPr/>
        <p:txBody>
          <a:bodyPr/>
          <a:lstStyle/>
          <a:p>
            <a:r>
              <a:rPr lang="en-US" altLang="zh-CN" dirty="0"/>
              <a:t>JavaScript</a:t>
            </a:r>
            <a:r>
              <a:rPr lang="zh-CN" altLang="en-US" dirty="0"/>
              <a:t>是大小写相关的</a:t>
            </a:r>
          </a:p>
          <a:p>
            <a:r>
              <a:rPr lang="en-US" altLang="zh-CN" dirty="0"/>
              <a:t>JavaScript</a:t>
            </a:r>
            <a:r>
              <a:rPr lang="zh-CN" altLang="en-US" dirty="0" smtClean="0"/>
              <a:t>中提供两种注释</a:t>
            </a:r>
            <a:r>
              <a:rPr lang="en-US" altLang="zh-CN" dirty="0" smtClean="0"/>
              <a:t>:</a:t>
            </a:r>
          </a:p>
          <a:p>
            <a:pPr lvl="1"/>
            <a:r>
              <a:rPr lang="en-US" altLang="zh-CN" dirty="0" smtClean="0"/>
              <a:t>/*……</a:t>
            </a:r>
            <a:r>
              <a:rPr lang="zh-CN" altLang="en-US" dirty="0" smtClean="0"/>
              <a:t>*</a:t>
            </a:r>
            <a:r>
              <a:rPr lang="en-US" altLang="zh-CN" dirty="0" smtClean="0"/>
              <a:t>/</a:t>
            </a:r>
            <a:r>
              <a:rPr lang="zh-CN" altLang="en-US" dirty="0" smtClean="0"/>
              <a:t>，</a:t>
            </a:r>
            <a:r>
              <a:rPr lang="zh-CN" altLang="en-US" dirty="0"/>
              <a:t>可以跨越多</a:t>
            </a:r>
            <a:r>
              <a:rPr lang="zh-CN" altLang="en-US" dirty="0" smtClean="0"/>
              <a:t>行，建议用作模块注释</a:t>
            </a:r>
            <a:endParaRPr lang="en-US" altLang="zh-CN" dirty="0" smtClean="0"/>
          </a:p>
          <a:p>
            <a:pPr lvl="1"/>
            <a:r>
              <a:rPr lang="en-US" altLang="zh-CN" dirty="0" smtClean="0"/>
              <a:t>//……</a:t>
            </a:r>
            <a:r>
              <a:rPr lang="zh-CN" altLang="en-US" dirty="0" smtClean="0"/>
              <a:t>，</a:t>
            </a:r>
            <a:r>
              <a:rPr lang="zh-CN" altLang="en-US" dirty="0"/>
              <a:t>不能够跨越多</a:t>
            </a:r>
            <a:r>
              <a:rPr lang="zh-CN" altLang="en-US" dirty="0" smtClean="0"/>
              <a:t>行</a:t>
            </a:r>
            <a:endParaRPr lang="zh-CN" altLang="en-US" dirty="0"/>
          </a:p>
          <a:p>
            <a:r>
              <a:rPr lang="en-US" altLang="zh-CN" dirty="0" smtClean="0"/>
              <a:t>JavaScript</a:t>
            </a:r>
            <a:r>
              <a:rPr lang="zh-CN" altLang="en-US" dirty="0" smtClean="0"/>
              <a:t>以</a:t>
            </a:r>
            <a:r>
              <a:rPr lang="en-US" altLang="zh-CN" dirty="0" smtClean="0"/>
              <a:t>;</a:t>
            </a:r>
            <a:r>
              <a:rPr lang="zh-CN" altLang="en-US" dirty="0" smtClean="0"/>
              <a:t>作为语句结束符</a:t>
            </a:r>
            <a:endParaRPr lang="en-US" altLang="zh-CN" dirty="0" smtClean="0"/>
          </a:p>
          <a:p>
            <a:pPr lvl="1"/>
            <a:r>
              <a:rPr lang="zh-CN" altLang="en-US" dirty="0" smtClean="0"/>
              <a:t>如不提供则由解释器判断语句结尾</a:t>
            </a:r>
            <a:endParaRPr lang="en-US" altLang="zh-CN" dirty="0" smtClean="0"/>
          </a:p>
          <a:p>
            <a:pPr lvl="1"/>
            <a:r>
              <a:rPr lang="zh-CN" altLang="en-US" dirty="0" smtClean="0"/>
              <a:t>建议始终提供</a:t>
            </a:r>
            <a:endParaRPr lang="en-US" altLang="zh-CN" dirty="0" smtClean="0"/>
          </a:p>
          <a:p>
            <a:r>
              <a:rPr lang="en-US" altLang="zh-CN" dirty="0" smtClean="0"/>
              <a:t>JavaScript</a:t>
            </a:r>
            <a:r>
              <a:rPr lang="zh-CN" altLang="en-US" dirty="0" smtClean="0"/>
              <a:t>以</a:t>
            </a:r>
            <a:r>
              <a:rPr lang="en-US" altLang="zh-CN" dirty="0" smtClean="0"/>
              <a:t>{ }</a:t>
            </a:r>
            <a:r>
              <a:rPr lang="zh-CN" altLang="en-US" dirty="0" smtClean="0"/>
              <a:t>定义了代码块</a:t>
            </a:r>
            <a:endParaRPr lang="zh-CN" altLang="en-US" dirty="0"/>
          </a:p>
        </p:txBody>
      </p:sp>
    </p:spTree>
    <p:extLst>
      <p:ext uri="{BB962C8B-B14F-4D97-AF65-F5344CB8AC3E}">
        <p14:creationId xmlns:p14="http://schemas.microsoft.com/office/powerpoint/2010/main" val="25881058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标识符</a:t>
            </a:r>
            <a:endParaRPr lang="zh-CN" altLang="en-US" dirty="0"/>
          </a:p>
        </p:txBody>
      </p:sp>
      <p:sp>
        <p:nvSpPr>
          <p:cNvPr id="3" name="内容占位符 2"/>
          <p:cNvSpPr>
            <a:spLocks noGrp="1"/>
          </p:cNvSpPr>
          <p:nvPr>
            <p:ph idx="1"/>
          </p:nvPr>
        </p:nvSpPr>
        <p:spPr/>
        <p:txBody>
          <a:bodyPr/>
          <a:lstStyle/>
          <a:p>
            <a:r>
              <a:rPr lang="zh-CN" altLang="en-US" dirty="0" smtClean="0"/>
              <a:t>以字母、下划线</a:t>
            </a:r>
            <a:r>
              <a:rPr lang="en-US" altLang="zh-CN" dirty="0" smtClean="0"/>
              <a:t>_</a:t>
            </a:r>
            <a:r>
              <a:rPr lang="zh-CN" altLang="en-US" dirty="0" smtClean="0"/>
              <a:t>、美元符号</a:t>
            </a:r>
            <a:r>
              <a:rPr lang="en-US" altLang="zh-CN" dirty="0" smtClean="0"/>
              <a:t>$</a:t>
            </a:r>
            <a:r>
              <a:rPr lang="zh-CN" altLang="en-US" dirty="0" smtClean="0"/>
              <a:t>开始</a:t>
            </a:r>
            <a:endParaRPr lang="en-US" altLang="zh-CN" dirty="0" smtClean="0"/>
          </a:p>
          <a:p>
            <a:r>
              <a:rPr lang="zh-CN" altLang="en-US" dirty="0" smtClean="0"/>
              <a:t>其他字符可以是字母、下划线、美元符号或数字</a:t>
            </a:r>
            <a:endParaRPr lang="en-US" altLang="zh-CN" dirty="0" smtClean="0"/>
          </a:p>
          <a:p>
            <a:pPr lvl="1"/>
            <a:r>
              <a:rPr lang="zh-CN" altLang="en-US" dirty="0" smtClean="0"/>
              <a:t>字母可以是</a:t>
            </a:r>
            <a:r>
              <a:rPr lang="en-US" altLang="zh-CN" dirty="0" smtClean="0"/>
              <a:t>Unicode</a:t>
            </a:r>
            <a:r>
              <a:rPr lang="zh-CN" altLang="en-US" dirty="0" smtClean="0"/>
              <a:t>字符（一般不推荐）</a:t>
            </a:r>
            <a:endParaRPr lang="en-US" altLang="zh-CN" dirty="0" smtClean="0"/>
          </a:p>
          <a:p>
            <a:r>
              <a:rPr lang="zh-CN" altLang="en-US" dirty="0" smtClean="0"/>
              <a:t>不能使用关键字、保留字、预定义的全局变量名或全局函数名作为标识符</a:t>
            </a:r>
            <a:endParaRPr lang="en-US" altLang="zh-CN" dirty="0" smtClean="0"/>
          </a:p>
          <a:p>
            <a:r>
              <a:rPr lang="zh-CN" altLang="en-US" dirty="0" smtClean="0"/>
              <a:t>标识符被用于语句、变量、参数、属性名、运算符和标记等</a:t>
            </a:r>
            <a:endParaRPr lang="zh-CN" altLang="en-US" dirty="0"/>
          </a:p>
        </p:txBody>
      </p:sp>
    </p:spTree>
    <p:extLst>
      <p:ext uri="{BB962C8B-B14F-4D97-AF65-F5344CB8AC3E}">
        <p14:creationId xmlns:p14="http://schemas.microsoft.com/office/powerpoint/2010/main" val="31861118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关键字和保留字</a:t>
            </a:r>
            <a:endParaRPr lang="zh-CN" altLang="en-US" dirty="0"/>
          </a:p>
        </p:txBody>
      </p:sp>
      <p:sp>
        <p:nvSpPr>
          <p:cNvPr id="3" name="内容占位符 2"/>
          <p:cNvSpPr>
            <a:spLocks noGrp="1"/>
          </p:cNvSpPr>
          <p:nvPr>
            <p:ph idx="1"/>
          </p:nvPr>
        </p:nvSpPr>
        <p:spPr/>
        <p:txBody>
          <a:bodyPr/>
          <a:lstStyle/>
          <a:p>
            <a:r>
              <a:rPr lang="en-US" altLang="zh-CN" dirty="0"/>
              <a:t>break do in </a:t>
            </a:r>
            <a:r>
              <a:rPr lang="en-US" altLang="zh-CN" dirty="0" err="1"/>
              <a:t>typeof</a:t>
            </a:r>
            <a:r>
              <a:rPr lang="en-US" altLang="zh-CN" dirty="0"/>
              <a:t> case else </a:t>
            </a:r>
            <a:r>
              <a:rPr lang="en-US" altLang="zh-CN" dirty="0" err="1"/>
              <a:t>instanceof</a:t>
            </a:r>
            <a:r>
              <a:rPr lang="en-US" altLang="zh-CN" dirty="0"/>
              <a:t> </a:t>
            </a:r>
            <a:r>
              <a:rPr lang="en-US" altLang="zh-CN" dirty="0" err="1"/>
              <a:t>var</a:t>
            </a:r>
            <a:r>
              <a:rPr lang="en-US" altLang="zh-CN" dirty="0"/>
              <a:t> catch export new void class extends return while </a:t>
            </a:r>
            <a:r>
              <a:rPr lang="en-US" altLang="zh-CN" dirty="0" err="1"/>
              <a:t>const</a:t>
            </a:r>
            <a:r>
              <a:rPr lang="en-US" altLang="zh-CN" dirty="0"/>
              <a:t> finally super with continue for switch yield debugger function this default if throw delete import </a:t>
            </a:r>
            <a:r>
              <a:rPr lang="en-US" altLang="zh-CN" dirty="0" smtClean="0"/>
              <a:t>try</a:t>
            </a:r>
          </a:p>
          <a:p>
            <a:endParaRPr lang="en-US" altLang="zh-CN" dirty="0" smtClean="0"/>
          </a:p>
          <a:p>
            <a:r>
              <a:rPr lang="zh-CN" altLang="en-US" dirty="0" smtClean="0"/>
              <a:t>保留给将来使用：</a:t>
            </a:r>
            <a:r>
              <a:rPr lang="en-US" altLang="zh-CN" dirty="0" err="1" smtClean="0"/>
              <a:t>enum</a:t>
            </a:r>
            <a:r>
              <a:rPr lang="en-US" altLang="zh-CN" dirty="0" smtClean="0"/>
              <a:t> </a:t>
            </a:r>
            <a:r>
              <a:rPr lang="en-US" altLang="zh-CN" dirty="0"/>
              <a:t>await implements package protected interface private public</a:t>
            </a:r>
            <a:endParaRPr lang="zh-CN" altLang="en-US" dirty="0"/>
          </a:p>
        </p:txBody>
      </p:sp>
    </p:spTree>
    <p:extLst>
      <p:ext uri="{BB962C8B-B14F-4D97-AF65-F5344CB8AC3E}">
        <p14:creationId xmlns:p14="http://schemas.microsoft.com/office/powerpoint/2010/main" val="10839758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字面量</a:t>
            </a:r>
            <a:endParaRPr lang="zh-CN" altLang="en-US" dirty="0"/>
          </a:p>
        </p:txBody>
      </p:sp>
      <p:sp>
        <p:nvSpPr>
          <p:cNvPr id="3" name="内容占位符 2"/>
          <p:cNvSpPr>
            <a:spLocks noGrp="1"/>
          </p:cNvSpPr>
          <p:nvPr>
            <p:ph idx="1"/>
          </p:nvPr>
        </p:nvSpPr>
        <p:spPr/>
        <p:txBody>
          <a:bodyPr/>
          <a:lstStyle/>
          <a:p>
            <a:r>
              <a:rPr lang="zh-CN" altLang="en-US" dirty="0" smtClean="0"/>
              <a:t>字面量（</a:t>
            </a:r>
            <a:r>
              <a:rPr lang="en-US" altLang="zh-CN" dirty="0" smtClean="0"/>
              <a:t>literal</a:t>
            </a:r>
            <a:r>
              <a:rPr lang="zh-CN" altLang="en-US" dirty="0" smtClean="0"/>
              <a:t>）或者说直接量，是指程序中直接显示出来的数据值</a:t>
            </a:r>
            <a:endParaRPr lang="en-US" altLang="zh-CN" dirty="0" smtClean="0"/>
          </a:p>
          <a:p>
            <a:r>
              <a:rPr lang="en-US" altLang="zh-CN" dirty="0" smtClean="0"/>
              <a:t>JavaScript</a:t>
            </a:r>
            <a:r>
              <a:rPr lang="zh-CN" altLang="en-US" dirty="0" smtClean="0"/>
              <a:t>标准中的字面量包括</a:t>
            </a:r>
            <a:r>
              <a:rPr lang="en-US" altLang="zh-CN" dirty="0" smtClean="0"/>
              <a:t>Null</a:t>
            </a:r>
            <a:r>
              <a:rPr lang="zh-CN" altLang="en-US" dirty="0" smtClean="0"/>
              <a:t>、</a:t>
            </a:r>
            <a:r>
              <a:rPr lang="en-US" altLang="zh-CN" dirty="0" smtClean="0"/>
              <a:t>Boolean</a:t>
            </a:r>
            <a:r>
              <a:rPr lang="zh-CN" altLang="en-US" dirty="0" smtClean="0"/>
              <a:t>、</a:t>
            </a:r>
            <a:r>
              <a:rPr lang="en-US" altLang="zh-CN" dirty="0" smtClean="0"/>
              <a:t>Numeric</a:t>
            </a:r>
            <a:r>
              <a:rPr lang="zh-CN" altLang="en-US" dirty="0" smtClean="0"/>
              <a:t>、</a:t>
            </a:r>
            <a:r>
              <a:rPr lang="en-US" altLang="zh-CN" dirty="0" smtClean="0"/>
              <a:t>String</a:t>
            </a:r>
            <a:r>
              <a:rPr lang="zh-CN" altLang="en-US" dirty="0" smtClean="0"/>
              <a:t>和</a:t>
            </a:r>
            <a:r>
              <a:rPr lang="en-US" altLang="zh-CN" dirty="0" err="1" smtClean="0"/>
              <a:t>RegularExpression</a:t>
            </a:r>
            <a:r>
              <a:rPr lang="zh-CN" altLang="en-US" dirty="0" smtClean="0"/>
              <a:t>五种</a:t>
            </a:r>
            <a:endParaRPr lang="en-US" altLang="zh-CN" dirty="0" smtClean="0"/>
          </a:p>
          <a:p>
            <a:r>
              <a:rPr lang="zh-CN" altLang="en-US" dirty="0" smtClean="0"/>
              <a:t>但</a:t>
            </a:r>
            <a:r>
              <a:rPr lang="en-US" altLang="zh-CN" dirty="0" smtClean="0"/>
              <a:t>JavaScript</a:t>
            </a:r>
            <a:r>
              <a:rPr lang="zh-CN" altLang="en-US" dirty="0" smtClean="0"/>
              <a:t>中最为复杂和强大的是数组、对象和函数字面量</a:t>
            </a:r>
            <a:endParaRPr lang="zh-CN" altLang="en-US" dirty="0"/>
          </a:p>
        </p:txBody>
      </p:sp>
    </p:spTree>
    <p:extLst>
      <p:ext uri="{BB962C8B-B14F-4D97-AF65-F5344CB8AC3E}">
        <p14:creationId xmlns:p14="http://schemas.microsoft.com/office/powerpoint/2010/main" val="1687601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数据类型</a:t>
            </a:r>
            <a:endParaRPr lang="zh-CN" altLang="en-US" dirty="0"/>
          </a:p>
        </p:txBody>
      </p:sp>
      <p:sp>
        <p:nvSpPr>
          <p:cNvPr id="3" name="内容占位符 2"/>
          <p:cNvSpPr>
            <a:spLocks noGrp="1"/>
          </p:cNvSpPr>
          <p:nvPr>
            <p:ph idx="1"/>
          </p:nvPr>
        </p:nvSpPr>
        <p:spPr/>
        <p:txBody>
          <a:bodyPr/>
          <a:lstStyle/>
          <a:p>
            <a:r>
              <a:rPr lang="en-US" altLang="zh-CN" dirty="0"/>
              <a:t>JavaScript</a:t>
            </a:r>
            <a:r>
              <a:rPr lang="zh-CN" altLang="en-US" dirty="0"/>
              <a:t>中</a:t>
            </a:r>
            <a:r>
              <a:rPr lang="zh-CN" altLang="en-US" dirty="0" smtClean="0"/>
              <a:t>有</a:t>
            </a:r>
            <a:r>
              <a:rPr lang="en-US" altLang="zh-CN" dirty="0"/>
              <a:t>6</a:t>
            </a:r>
            <a:r>
              <a:rPr lang="zh-CN" altLang="en-US" dirty="0" smtClean="0"/>
              <a:t>种基本数据类型：</a:t>
            </a:r>
            <a:r>
              <a:rPr lang="en-US" altLang="zh-CN" dirty="0" smtClean="0"/>
              <a:t>undefined</a:t>
            </a:r>
            <a:r>
              <a:rPr lang="zh-CN" altLang="en-US" dirty="0" smtClean="0"/>
              <a:t>、</a:t>
            </a:r>
            <a:r>
              <a:rPr lang="en-US" altLang="zh-CN" dirty="0" smtClean="0"/>
              <a:t>null</a:t>
            </a:r>
            <a:r>
              <a:rPr lang="zh-CN" altLang="en-US" dirty="0" smtClean="0"/>
              <a:t>、</a:t>
            </a:r>
            <a:r>
              <a:rPr lang="en-US" altLang="zh-CN" dirty="0"/>
              <a:t> Boolean</a:t>
            </a:r>
            <a:r>
              <a:rPr lang="zh-CN" altLang="en-US" dirty="0"/>
              <a:t>、</a:t>
            </a:r>
            <a:r>
              <a:rPr lang="en-US" altLang="zh-CN" dirty="0" smtClean="0"/>
              <a:t>Number</a:t>
            </a:r>
            <a:r>
              <a:rPr lang="zh-CN" altLang="en-US" dirty="0" smtClean="0"/>
              <a:t>、</a:t>
            </a:r>
            <a:r>
              <a:rPr lang="en-US" altLang="zh-CN" dirty="0" smtClean="0"/>
              <a:t>String</a:t>
            </a:r>
            <a:r>
              <a:rPr lang="zh-CN" altLang="en-US" dirty="0" smtClean="0"/>
              <a:t>、</a:t>
            </a:r>
            <a:r>
              <a:rPr lang="en-US" altLang="zh-CN" dirty="0" smtClean="0"/>
              <a:t>Symbol</a:t>
            </a:r>
          </a:p>
          <a:p>
            <a:r>
              <a:rPr lang="en-US" altLang="zh-CN" dirty="0" smtClean="0"/>
              <a:t>JavaScript</a:t>
            </a:r>
            <a:r>
              <a:rPr lang="zh-CN" altLang="en-US" dirty="0" smtClean="0"/>
              <a:t>中有</a:t>
            </a:r>
            <a:r>
              <a:rPr lang="en-US" altLang="zh-CN" dirty="0" smtClean="0"/>
              <a:t>1</a:t>
            </a:r>
            <a:r>
              <a:rPr lang="zh-CN" altLang="en-US" dirty="0" smtClean="0"/>
              <a:t>种复合数据类型：</a:t>
            </a:r>
            <a:r>
              <a:rPr lang="en-US" altLang="zh-CN" dirty="0" smtClean="0"/>
              <a:t>Object</a:t>
            </a:r>
          </a:p>
          <a:p>
            <a:r>
              <a:rPr lang="en-US" altLang="zh-CN" dirty="0" smtClean="0"/>
              <a:t>undefined</a:t>
            </a:r>
            <a:r>
              <a:rPr lang="zh-CN" altLang="en-US" dirty="0" smtClean="0"/>
              <a:t>只有一个值，表示已声明未赋值的变量值</a:t>
            </a:r>
            <a:endParaRPr lang="en-US" altLang="zh-CN" dirty="0" smtClean="0"/>
          </a:p>
          <a:p>
            <a:r>
              <a:rPr lang="en-US" altLang="zh-CN" dirty="0" smtClean="0"/>
              <a:t>null</a:t>
            </a:r>
            <a:r>
              <a:rPr lang="zh-CN" altLang="en-US" dirty="0" smtClean="0"/>
              <a:t>只有一个值，表示空对象指针</a:t>
            </a:r>
            <a:endParaRPr lang="en-US" altLang="zh-CN" dirty="0" smtClean="0"/>
          </a:p>
          <a:p>
            <a:r>
              <a:rPr lang="en-US" altLang="zh-CN" dirty="0" smtClean="0"/>
              <a:t>Boolean</a:t>
            </a:r>
            <a:r>
              <a:rPr lang="zh-CN" altLang="en-US" dirty="0" smtClean="0"/>
              <a:t>类型有</a:t>
            </a:r>
            <a:r>
              <a:rPr lang="en-US" altLang="zh-CN" dirty="0" smtClean="0"/>
              <a:t>true</a:t>
            </a:r>
            <a:r>
              <a:rPr lang="zh-CN" altLang="en-US" dirty="0" smtClean="0"/>
              <a:t>和</a:t>
            </a:r>
            <a:r>
              <a:rPr lang="en-US" altLang="zh-CN" dirty="0" smtClean="0"/>
              <a:t>false</a:t>
            </a:r>
            <a:r>
              <a:rPr lang="zh-CN" altLang="en-US" dirty="0" smtClean="0"/>
              <a:t>两个值</a:t>
            </a:r>
            <a:endParaRPr lang="en-US" altLang="zh-CN" dirty="0" smtClean="0"/>
          </a:p>
        </p:txBody>
      </p:sp>
    </p:spTree>
    <p:extLst>
      <p:ext uri="{BB962C8B-B14F-4D97-AF65-F5344CB8AC3E}">
        <p14:creationId xmlns:p14="http://schemas.microsoft.com/office/powerpoint/2010/main" val="3521388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脚本</a:t>
            </a:r>
            <a:endParaRPr lang="zh-CN" altLang="en-US" dirty="0"/>
          </a:p>
        </p:txBody>
      </p:sp>
      <p:sp>
        <p:nvSpPr>
          <p:cNvPr id="3" name="内容占位符 2"/>
          <p:cNvSpPr>
            <a:spLocks noGrp="1"/>
          </p:cNvSpPr>
          <p:nvPr>
            <p:ph idx="1"/>
          </p:nvPr>
        </p:nvSpPr>
        <p:spPr/>
        <p:txBody>
          <a:bodyPr/>
          <a:lstStyle/>
          <a:p>
            <a:r>
              <a:rPr lang="en-US" altLang="zh-CN" dirty="0" smtClean="0"/>
              <a:t>Script</a:t>
            </a:r>
          </a:p>
          <a:p>
            <a:r>
              <a:rPr lang="zh-CN" altLang="en-US" dirty="0" smtClean="0"/>
              <a:t>广义</a:t>
            </a:r>
            <a:r>
              <a:rPr lang="zh-CN" altLang="en-US" dirty="0"/>
              <a:t>：</a:t>
            </a:r>
            <a:r>
              <a:rPr lang="zh-CN" altLang="en-US" dirty="0" smtClean="0"/>
              <a:t>包括</a:t>
            </a:r>
            <a:r>
              <a:rPr lang="zh-CN" altLang="en-US" dirty="0"/>
              <a:t>脚本</a:t>
            </a:r>
            <a:r>
              <a:rPr lang="zh-CN" altLang="en-US" dirty="0" smtClean="0"/>
              <a:t>语言、脚本引擎、脚本宿主、用</a:t>
            </a:r>
            <a:r>
              <a:rPr lang="zh-CN" altLang="en-US" dirty="0"/>
              <a:t>脚本写成的</a:t>
            </a:r>
            <a:r>
              <a:rPr lang="zh-CN" altLang="en-US" dirty="0" smtClean="0"/>
              <a:t>程序以及引入</a:t>
            </a:r>
            <a:r>
              <a:rPr lang="zh-CN" altLang="en-US" dirty="0"/>
              <a:t>程序的方法等一系列概念的总和</a:t>
            </a:r>
          </a:p>
          <a:p>
            <a:r>
              <a:rPr lang="zh-CN" altLang="en-US" dirty="0" smtClean="0"/>
              <a:t>狭义</a:t>
            </a:r>
            <a:r>
              <a:rPr lang="zh-CN" altLang="en-US" dirty="0"/>
              <a:t>：</a:t>
            </a:r>
            <a:r>
              <a:rPr lang="zh-CN" altLang="en-US" dirty="0" smtClean="0"/>
              <a:t>用</a:t>
            </a:r>
            <a:r>
              <a:rPr lang="zh-CN" altLang="en-US" dirty="0"/>
              <a:t>脚本语言写出的程序</a:t>
            </a:r>
          </a:p>
          <a:p>
            <a:r>
              <a:rPr lang="en-US" altLang="zh-CN" dirty="0" smtClean="0"/>
              <a:t>W3C</a:t>
            </a:r>
          </a:p>
          <a:p>
            <a:pPr lvl="1"/>
            <a:r>
              <a:rPr lang="en-US" altLang="zh-CN" dirty="0" smtClean="0"/>
              <a:t>A </a:t>
            </a:r>
            <a:r>
              <a:rPr lang="en-US" altLang="zh-CN" dirty="0"/>
              <a:t>script is program code that doesn’t need pre-processing (e.g. compiling) before being </a:t>
            </a:r>
            <a:r>
              <a:rPr lang="en-US" altLang="zh-CN" dirty="0" smtClean="0"/>
              <a:t>run.</a:t>
            </a:r>
          </a:p>
          <a:p>
            <a:pPr lvl="1"/>
            <a:r>
              <a:rPr lang="en-US" altLang="zh-CN" dirty="0" smtClean="0"/>
              <a:t>In </a:t>
            </a:r>
            <a:r>
              <a:rPr lang="en-US" altLang="zh-CN" dirty="0"/>
              <a:t>the context of a Web browser, scripting usually refers to program code written in JavaScript </a:t>
            </a:r>
            <a:endParaRPr lang="zh-CN" altLang="en-US" dirty="0"/>
          </a:p>
        </p:txBody>
      </p:sp>
    </p:spTree>
    <p:extLst>
      <p:ext uri="{BB962C8B-B14F-4D97-AF65-F5344CB8AC3E}">
        <p14:creationId xmlns:p14="http://schemas.microsoft.com/office/powerpoint/2010/main" val="9708494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idx="1"/>
          </p:nvPr>
        </p:nvSpPr>
        <p:spPr/>
        <p:txBody>
          <a:bodyPr/>
          <a:lstStyle/>
          <a:p>
            <a:r>
              <a:rPr lang="en-US" altLang="zh-CN" dirty="0" smtClean="0"/>
              <a:t>Number</a:t>
            </a:r>
            <a:r>
              <a:rPr lang="zh-CN" altLang="en-US" dirty="0" smtClean="0"/>
              <a:t>类型用于表示数字</a:t>
            </a:r>
            <a:endParaRPr lang="en-US" altLang="zh-CN" dirty="0" smtClean="0"/>
          </a:p>
          <a:p>
            <a:pPr lvl="1"/>
            <a:r>
              <a:rPr lang="zh-CN" altLang="en-US" dirty="0" smtClean="0"/>
              <a:t>不区分整数和实数，所有数字都用</a:t>
            </a:r>
            <a:r>
              <a:rPr lang="en-US" altLang="zh-CN" dirty="0" smtClean="0"/>
              <a:t>IEEE754</a:t>
            </a:r>
            <a:r>
              <a:rPr lang="zh-CN" altLang="en-US" dirty="0" smtClean="0"/>
              <a:t>标准定义的</a:t>
            </a:r>
            <a:r>
              <a:rPr lang="en-US" altLang="zh-CN" dirty="0" smtClean="0"/>
              <a:t>64</a:t>
            </a:r>
            <a:r>
              <a:rPr lang="zh-CN" altLang="en-US" dirty="0" smtClean="0"/>
              <a:t>位双精度浮点数表示</a:t>
            </a:r>
            <a:endParaRPr lang="en-US" altLang="zh-CN" dirty="0" smtClean="0"/>
          </a:p>
          <a:p>
            <a:pPr lvl="1"/>
            <a:r>
              <a:rPr lang="en-US" altLang="zh-CN" dirty="0" smtClean="0"/>
              <a:t>9</a:t>
            </a:r>
            <a:r>
              <a:rPr lang="zh-CN" altLang="en-US" dirty="0" smtClean="0"/>
              <a:t>，</a:t>
            </a:r>
            <a:r>
              <a:rPr lang="en-US" altLang="zh-CN" dirty="0" smtClean="0"/>
              <a:t>010</a:t>
            </a:r>
            <a:r>
              <a:rPr lang="zh-CN" altLang="en-US" dirty="0" smtClean="0"/>
              <a:t>，</a:t>
            </a:r>
            <a:r>
              <a:rPr lang="en-US" altLang="zh-CN" dirty="0" smtClean="0"/>
              <a:t>0xff</a:t>
            </a:r>
            <a:r>
              <a:rPr lang="zh-CN" altLang="en-US" dirty="0" smtClean="0"/>
              <a:t>，</a:t>
            </a:r>
            <a:r>
              <a:rPr lang="en-US" altLang="zh-CN" dirty="0" smtClean="0"/>
              <a:t>3.14</a:t>
            </a:r>
            <a:r>
              <a:rPr lang="zh-CN" altLang="en-US" dirty="0" smtClean="0"/>
              <a:t>，</a:t>
            </a:r>
            <a:r>
              <a:rPr lang="en-US" altLang="zh-CN" dirty="0" smtClean="0"/>
              <a:t>6e2</a:t>
            </a:r>
            <a:r>
              <a:rPr lang="zh-CN" altLang="en-US" dirty="0" smtClean="0"/>
              <a:t>，不建议使用八进制表示</a:t>
            </a:r>
            <a:endParaRPr lang="en-US" altLang="zh-CN" dirty="0" smtClean="0"/>
          </a:p>
          <a:p>
            <a:pPr lvl="1"/>
            <a:r>
              <a:rPr lang="zh-CN" altLang="en-US" dirty="0" smtClean="0"/>
              <a:t>整数运算是精确的，浮点运算可通过指定精度来保证一定的精确度（</a:t>
            </a:r>
            <a:r>
              <a:rPr lang="en-US" altLang="zh-CN" dirty="0" smtClean="0"/>
              <a:t>0.1+0.2=?</a:t>
            </a:r>
            <a:r>
              <a:rPr lang="zh-CN" altLang="en-US" dirty="0" smtClean="0"/>
              <a:t>）</a:t>
            </a:r>
            <a:endParaRPr lang="en-US" altLang="zh-CN" dirty="0" smtClean="0"/>
          </a:p>
          <a:p>
            <a:pPr lvl="1"/>
            <a:r>
              <a:rPr lang="en-US" altLang="zh-CN" dirty="0" err="1" smtClean="0"/>
              <a:t>NaN</a:t>
            </a:r>
            <a:r>
              <a:rPr lang="zh-CN" altLang="en-US" dirty="0" smtClean="0"/>
              <a:t>和</a:t>
            </a:r>
            <a:r>
              <a:rPr lang="en-US" altLang="zh-CN" dirty="0" smtClean="0"/>
              <a:t>Infinity</a:t>
            </a:r>
            <a:r>
              <a:rPr lang="zh-CN" altLang="en-US" dirty="0" smtClean="0"/>
              <a:t>，</a:t>
            </a:r>
            <a:r>
              <a:rPr lang="en-US" altLang="zh-CN" dirty="0" err="1" smtClean="0"/>
              <a:t>Number.MAX_VALUE</a:t>
            </a:r>
            <a:r>
              <a:rPr lang="zh-CN" altLang="en-US" dirty="0" smtClean="0"/>
              <a:t>、</a:t>
            </a:r>
            <a:r>
              <a:rPr lang="en-US" altLang="zh-CN" dirty="0"/>
              <a:t> </a:t>
            </a:r>
            <a:r>
              <a:rPr lang="en-US" altLang="zh-CN" dirty="0" err="1" smtClean="0"/>
              <a:t>Number.MIN_VALUE</a:t>
            </a:r>
            <a:r>
              <a:rPr lang="zh-CN" altLang="en-US" dirty="0" smtClean="0"/>
              <a:t>、</a:t>
            </a:r>
            <a:r>
              <a:rPr lang="en-US" altLang="zh-CN" dirty="0"/>
              <a:t>Number</a:t>
            </a:r>
            <a:r>
              <a:rPr lang="en-US" altLang="zh-CN" dirty="0" smtClean="0"/>
              <a:t>.</a:t>
            </a:r>
            <a:r>
              <a:rPr lang="en-US" altLang="zh-CN" dirty="0"/>
              <a:t> </a:t>
            </a:r>
            <a:r>
              <a:rPr lang="en-US" altLang="zh-CN" dirty="0" err="1" smtClean="0"/>
              <a:t>NaN</a:t>
            </a:r>
            <a:r>
              <a:rPr lang="zh-CN" altLang="en-US" dirty="0" smtClean="0"/>
              <a:t>、</a:t>
            </a:r>
            <a:r>
              <a:rPr lang="en-US" altLang="zh-CN" dirty="0"/>
              <a:t> Number. </a:t>
            </a:r>
            <a:r>
              <a:rPr lang="en-US" altLang="zh-CN" dirty="0" smtClean="0"/>
              <a:t>POSITIVE_INFINITY</a:t>
            </a:r>
            <a:r>
              <a:rPr lang="zh-CN" altLang="en-US" dirty="0" smtClean="0"/>
              <a:t>、</a:t>
            </a:r>
            <a:r>
              <a:rPr lang="en-US" altLang="zh-CN" dirty="0"/>
              <a:t> Number. </a:t>
            </a:r>
            <a:r>
              <a:rPr lang="en-US" altLang="zh-CN" dirty="0" smtClean="0"/>
              <a:t>NEGATIVE_INFINITY</a:t>
            </a:r>
            <a:endParaRPr lang="zh-CN" altLang="en-US" dirty="0"/>
          </a:p>
        </p:txBody>
      </p:sp>
    </p:spTree>
    <p:extLst>
      <p:ext uri="{BB962C8B-B14F-4D97-AF65-F5344CB8AC3E}">
        <p14:creationId xmlns:p14="http://schemas.microsoft.com/office/powerpoint/2010/main" val="62388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sz="half" idx="1"/>
          </p:nvPr>
        </p:nvSpPr>
        <p:spPr/>
        <p:txBody>
          <a:bodyPr/>
          <a:lstStyle/>
          <a:p>
            <a:r>
              <a:rPr lang="en-US" altLang="zh-CN" dirty="0" smtClean="0"/>
              <a:t>String</a:t>
            </a:r>
            <a:r>
              <a:rPr lang="zh-CN" altLang="en-US" dirty="0" smtClean="0"/>
              <a:t>类型用于表示字符串</a:t>
            </a:r>
            <a:endParaRPr lang="en-US" altLang="zh-CN" dirty="0" smtClean="0"/>
          </a:p>
          <a:p>
            <a:pPr lvl="1"/>
            <a:r>
              <a:rPr lang="zh-CN" altLang="en-US" dirty="0" smtClean="0"/>
              <a:t>包含在</a:t>
            </a:r>
            <a:r>
              <a:rPr lang="en-US" altLang="zh-CN" dirty="0" smtClean="0"/>
              <a:t>”……”</a:t>
            </a:r>
            <a:r>
              <a:rPr lang="zh-CN" altLang="en-US" dirty="0" smtClean="0"/>
              <a:t>或</a:t>
            </a:r>
            <a:r>
              <a:rPr lang="en-US" altLang="zh-CN" dirty="0" smtClean="0"/>
              <a:t>’……’</a:t>
            </a:r>
            <a:r>
              <a:rPr lang="zh-CN" altLang="en-US" dirty="0" smtClean="0"/>
              <a:t>中的字符序列</a:t>
            </a:r>
            <a:endParaRPr lang="en-US" altLang="zh-CN" dirty="0" smtClean="0"/>
          </a:p>
          <a:p>
            <a:pPr lvl="1"/>
            <a:r>
              <a:rPr lang="zh-CN" altLang="en-US" dirty="0" smtClean="0"/>
              <a:t>没有类似</a:t>
            </a:r>
            <a:r>
              <a:rPr lang="en-US" altLang="zh-CN" dirty="0" smtClean="0"/>
              <a:t>char</a:t>
            </a:r>
            <a:r>
              <a:rPr lang="zh-CN" altLang="en-US" dirty="0" smtClean="0"/>
              <a:t>的字符数据类型</a:t>
            </a:r>
            <a:endParaRPr lang="en-US" altLang="zh-CN" dirty="0" smtClean="0"/>
          </a:p>
          <a:p>
            <a:pPr lvl="1"/>
            <a:r>
              <a:rPr lang="zh-CN" altLang="en-US" dirty="0" smtClean="0"/>
              <a:t>可以直接使用</a:t>
            </a:r>
            <a:r>
              <a:rPr lang="en-US" altLang="zh-CN" dirty="0" smtClean="0"/>
              <a:t>Unicode</a:t>
            </a:r>
            <a:r>
              <a:rPr lang="zh-CN" altLang="en-US" dirty="0" smtClean="0"/>
              <a:t>字符</a:t>
            </a:r>
            <a:endParaRPr lang="en-US" altLang="zh-CN" dirty="0" smtClean="0"/>
          </a:p>
          <a:p>
            <a:pPr lvl="1"/>
            <a:r>
              <a:rPr lang="zh-CN" altLang="en-US" dirty="0" smtClean="0"/>
              <a:t>转义序列</a:t>
            </a:r>
            <a:endParaRPr lang="en-US" altLang="zh-CN" dirty="0" smtClean="0"/>
          </a:p>
          <a:p>
            <a:pPr lvl="1"/>
            <a:r>
              <a:rPr lang="en-US" altLang="zh-CN" dirty="0" smtClean="0"/>
              <a:t>ES6</a:t>
            </a:r>
            <a:r>
              <a:rPr lang="zh-CN" altLang="en-US" dirty="0" smtClean="0"/>
              <a:t>中新引入模板字符串</a:t>
            </a:r>
            <a:endParaRPr lang="en-US" altLang="zh-CN" dirty="0" smtClean="0"/>
          </a:p>
        </p:txBody>
      </p:sp>
      <p:pic>
        <p:nvPicPr>
          <p:cNvPr id="5" name="内容占位符 4"/>
          <p:cNvPicPr>
            <a:picLocks noGrp="1" noChangeAspect="1"/>
          </p:cNvPicPr>
          <p:nvPr>
            <p:ph sz="half" idx="2"/>
          </p:nvPr>
        </p:nvPicPr>
        <p:blipFill>
          <a:blip r:embed="rId2"/>
          <a:stretch>
            <a:fillRect/>
          </a:stretch>
        </p:blipFill>
        <p:spPr>
          <a:xfrm>
            <a:off x="6400800" y="2984805"/>
            <a:ext cx="5080000" cy="1955189"/>
          </a:xfrm>
          <a:prstGeom prst="rect">
            <a:avLst/>
          </a:prstGeom>
        </p:spPr>
      </p:pic>
    </p:spTree>
    <p:extLst>
      <p:ext uri="{BB962C8B-B14F-4D97-AF65-F5344CB8AC3E}">
        <p14:creationId xmlns:p14="http://schemas.microsoft.com/office/powerpoint/2010/main" val="36602826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sp>
        <p:nvSpPr>
          <p:cNvPr id="3" name="内容占位符 2"/>
          <p:cNvSpPr>
            <a:spLocks noGrp="1"/>
          </p:cNvSpPr>
          <p:nvPr>
            <p:ph idx="1"/>
          </p:nvPr>
        </p:nvSpPr>
        <p:spPr/>
        <p:txBody>
          <a:bodyPr/>
          <a:lstStyle/>
          <a:p>
            <a:r>
              <a:rPr lang="zh-CN" altLang="en-US" dirty="0"/>
              <a:t>模板</a:t>
            </a:r>
            <a:r>
              <a:rPr lang="zh-CN" altLang="en-US" dirty="0" smtClean="0"/>
              <a:t>字符串</a:t>
            </a:r>
            <a:endParaRPr lang="en-US" altLang="zh-CN" dirty="0" smtClean="0"/>
          </a:p>
          <a:p>
            <a:pPr lvl="1"/>
            <a:r>
              <a:rPr lang="en-US" altLang="zh-CN" dirty="0"/>
              <a:t>Template </a:t>
            </a:r>
            <a:r>
              <a:rPr lang="en-US" altLang="zh-CN" dirty="0" smtClean="0"/>
              <a:t>Literals</a:t>
            </a:r>
          </a:p>
          <a:p>
            <a:pPr lvl="1"/>
            <a:r>
              <a:rPr lang="zh-CN" altLang="en-US" dirty="0"/>
              <a:t>增强</a:t>
            </a:r>
            <a:r>
              <a:rPr lang="zh-CN" altLang="en-US" dirty="0" smtClean="0"/>
              <a:t>版字符串，用反引号（</a:t>
            </a:r>
            <a:r>
              <a:rPr lang="en-US" altLang="zh-CN" dirty="0" smtClean="0"/>
              <a:t>`</a:t>
            </a:r>
            <a:r>
              <a:rPr lang="zh-CN" altLang="en-US" dirty="0" smtClean="0"/>
              <a:t>）标识</a:t>
            </a:r>
            <a:endParaRPr lang="en-US" altLang="zh-CN" dirty="0" smtClean="0"/>
          </a:p>
          <a:p>
            <a:pPr lvl="1"/>
            <a:r>
              <a:rPr lang="zh-CN" altLang="en-US" dirty="0" smtClean="0"/>
              <a:t>可用于多行字符串、含变量字符串、</a:t>
            </a:r>
            <a:r>
              <a:rPr lang="en-US" altLang="zh-CN" dirty="0" smtClean="0"/>
              <a:t>HTML</a:t>
            </a:r>
            <a:r>
              <a:rPr lang="zh-CN" altLang="en-US" dirty="0" smtClean="0"/>
              <a:t>语句输出等常见场景</a:t>
            </a:r>
            <a:endParaRPr lang="en-US" altLang="zh-CN" dirty="0" smtClean="0"/>
          </a:p>
          <a:p>
            <a:pPr lvl="1"/>
            <a:r>
              <a:rPr lang="zh-CN" altLang="en-US" dirty="0" smtClean="0"/>
              <a:t>允许使用</a:t>
            </a:r>
            <a:r>
              <a:rPr lang="en-US" altLang="zh-CN" dirty="0" smtClean="0"/>
              <a:t>${}</a:t>
            </a:r>
            <a:r>
              <a:rPr lang="zh-CN" altLang="en-US" dirty="0" smtClean="0"/>
              <a:t>来嵌入任何合法的表达式</a:t>
            </a:r>
            <a:endParaRPr lang="en-US" altLang="zh-CN" dirty="0" smtClean="0"/>
          </a:p>
          <a:p>
            <a:pPr lvl="1"/>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962160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a:t>
            </a:r>
          </a:p>
        </p:txBody>
      </p:sp>
      <p:pic>
        <p:nvPicPr>
          <p:cNvPr id="6" name="内容占位符 5"/>
          <p:cNvPicPr>
            <a:picLocks noGrp="1" noChangeAspect="1"/>
          </p:cNvPicPr>
          <p:nvPr>
            <p:ph sz="half" idx="1"/>
          </p:nvPr>
        </p:nvPicPr>
        <p:blipFill>
          <a:blip r:embed="rId3"/>
          <a:stretch>
            <a:fillRect/>
          </a:stretch>
        </p:blipFill>
        <p:spPr>
          <a:xfrm>
            <a:off x="1184140" y="1905000"/>
            <a:ext cx="4946920" cy="4114800"/>
          </a:xfrm>
          <a:prstGeom prst="rect">
            <a:avLst/>
          </a:prstGeom>
        </p:spPr>
      </p:pic>
      <p:pic>
        <p:nvPicPr>
          <p:cNvPr id="7" name="内容占位符 6"/>
          <p:cNvPicPr>
            <a:picLocks noGrp="1" noChangeAspect="1"/>
          </p:cNvPicPr>
          <p:nvPr>
            <p:ph sz="half" idx="2"/>
          </p:nvPr>
        </p:nvPicPr>
        <p:blipFill>
          <a:blip r:embed="rId4"/>
          <a:stretch>
            <a:fillRect/>
          </a:stretch>
        </p:blipFill>
        <p:spPr>
          <a:xfrm>
            <a:off x="6400800" y="2014081"/>
            <a:ext cx="5080000" cy="3896638"/>
          </a:xfrm>
          <a:prstGeom prst="rect">
            <a:avLst/>
          </a:prstGeom>
        </p:spPr>
      </p:pic>
    </p:spTree>
    <p:extLst>
      <p:ext uri="{BB962C8B-B14F-4D97-AF65-F5344CB8AC3E}">
        <p14:creationId xmlns:p14="http://schemas.microsoft.com/office/powerpoint/2010/main" val="23268072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数据类型转换</a:t>
            </a:r>
            <a:endParaRPr lang="zh-CN" altLang="en-US" dirty="0"/>
          </a:p>
        </p:txBody>
      </p:sp>
      <p:graphicFrame>
        <p:nvGraphicFramePr>
          <p:cNvPr id="5" name="内容占位符 4"/>
          <p:cNvGraphicFramePr>
            <a:graphicFrameLocks noGrp="1"/>
          </p:cNvGraphicFramePr>
          <p:nvPr>
            <p:ph idx="1"/>
            <p:extLst/>
          </p:nvPr>
        </p:nvGraphicFramePr>
        <p:xfrm>
          <a:off x="2362200" y="1905000"/>
          <a:ext cx="7772400" cy="3337560"/>
        </p:xfrm>
        <a:graphic>
          <a:graphicData uri="http://schemas.openxmlformats.org/drawingml/2006/table">
            <a:tbl>
              <a:tblPr firstRow="1" bandRow="1">
                <a:tableStyleId>{00A15C55-8517-42AA-B614-E9B94910E393}</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70840">
                <a:tc>
                  <a:txBody>
                    <a:bodyPr/>
                    <a:lstStyle/>
                    <a:p>
                      <a:pPr algn="ctr"/>
                      <a:endParaRPr lang="zh-CN" altLang="en-US" dirty="0"/>
                    </a:p>
                  </a:txBody>
                  <a:tcPr/>
                </a:tc>
                <a:tc>
                  <a:txBody>
                    <a:bodyPr/>
                    <a:lstStyle/>
                    <a:p>
                      <a:pPr algn="ctr"/>
                      <a:r>
                        <a:rPr lang="zh-CN" altLang="en-US" dirty="0" smtClean="0"/>
                        <a:t>布尔值</a:t>
                      </a:r>
                      <a:endParaRPr lang="zh-CN" altLang="en-US" dirty="0"/>
                    </a:p>
                  </a:txBody>
                  <a:tcPr/>
                </a:tc>
                <a:tc>
                  <a:txBody>
                    <a:bodyPr/>
                    <a:lstStyle/>
                    <a:p>
                      <a:pPr algn="ctr"/>
                      <a:r>
                        <a:rPr lang="zh-CN" altLang="en-US" dirty="0" smtClean="0"/>
                        <a:t>数字</a:t>
                      </a:r>
                      <a:endParaRPr lang="zh-CN" altLang="en-US" dirty="0"/>
                    </a:p>
                  </a:txBody>
                  <a:tcPr/>
                </a:tc>
                <a:tc>
                  <a:txBody>
                    <a:bodyPr/>
                    <a:lstStyle/>
                    <a:p>
                      <a:pPr algn="ctr"/>
                      <a:r>
                        <a:rPr lang="zh-CN" altLang="en-US" dirty="0" smtClean="0"/>
                        <a:t>字符串</a:t>
                      </a:r>
                      <a:endParaRPr lang="zh-CN" altLang="en-US" dirty="0"/>
                    </a:p>
                  </a:txBody>
                  <a:tcPr/>
                </a:tc>
                <a:extLst>
                  <a:ext uri="{0D108BD9-81ED-4DB2-BD59-A6C34878D82A}">
                    <a16:rowId xmlns:a16="http://schemas.microsoft.com/office/drawing/2014/main" val="10000"/>
                  </a:ext>
                </a:extLst>
              </a:tr>
              <a:tr h="370840">
                <a:tc>
                  <a:txBody>
                    <a:bodyPr/>
                    <a:lstStyle/>
                    <a:p>
                      <a:pPr algn="ctr"/>
                      <a:r>
                        <a:rPr lang="en-US" altLang="zh-CN" dirty="0" smtClean="0"/>
                        <a:t>undefined</a:t>
                      </a:r>
                      <a:endParaRPr lang="zh-CN" altLang="en-US" dirty="0"/>
                    </a:p>
                  </a:txBody>
                  <a:tcPr/>
                </a:tc>
                <a:tc>
                  <a:txBody>
                    <a:bodyPr/>
                    <a:lstStyle/>
                    <a:p>
                      <a:pPr algn="ctr"/>
                      <a:r>
                        <a:rPr lang="en-US" altLang="zh-CN" dirty="0" smtClean="0"/>
                        <a:t>false</a:t>
                      </a:r>
                      <a:endParaRPr lang="zh-CN" altLang="en-US" dirty="0"/>
                    </a:p>
                  </a:txBody>
                  <a:tcPr/>
                </a:tc>
                <a:tc>
                  <a:txBody>
                    <a:bodyPr/>
                    <a:lstStyle/>
                    <a:p>
                      <a:pPr algn="ctr"/>
                      <a:r>
                        <a:rPr lang="en-US" altLang="zh-CN" dirty="0" err="1" smtClean="0"/>
                        <a:t>NaN</a:t>
                      </a:r>
                      <a:endParaRPr lang="zh-CN" altLang="en-US" dirty="0"/>
                    </a:p>
                  </a:txBody>
                  <a:tcPr/>
                </a:tc>
                <a:tc>
                  <a:txBody>
                    <a:bodyPr/>
                    <a:lstStyle/>
                    <a:p>
                      <a:pPr algn="ctr"/>
                      <a:r>
                        <a:rPr lang="en-US" altLang="zh-CN" dirty="0" smtClean="0"/>
                        <a:t>“undefined”</a:t>
                      </a: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smtClean="0"/>
                        <a:t>null</a:t>
                      </a:r>
                      <a:endParaRPr lang="zh-CN" altLang="en-US" dirty="0"/>
                    </a:p>
                  </a:txBody>
                  <a:tcPr/>
                </a:tc>
                <a:tc>
                  <a:txBody>
                    <a:bodyPr/>
                    <a:lstStyle/>
                    <a:p>
                      <a:pPr algn="ctr"/>
                      <a:r>
                        <a:rPr lang="en-US" altLang="zh-CN" dirty="0" smtClean="0"/>
                        <a:t>false</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“null”</a:t>
                      </a:r>
                      <a:endParaRPr lang="zh-CN" altLang="en-US" dirty="0"/>
                    </a:p>
                  </a:txBody>
                  <a:tcPr/>
                </a:tc>
                <a:extLst>
                  <a:ext uri="{0D108BD9-81ED-4DB2-BD59-A6C34878D82A}">
                    <a16:rowId xmlns:a16="http://schemas.microsoft.com/office/drawing/2014/main" val="10002"/>
                  </a:ext>
                </a:extLst>
              </a:tr>
              <a:tr h="370840">
                <a:tc>
                  <a:txBody>
                    <a:bodyPr/>
                    <a:lstStyle/>
                    <a:p>
                      <a:pPr algn="ctr"/>
                      <a:r>
                        <a:rPr lang="en-US" altLang="zh-CN" dirty="0" smtClean="0"/>
                        <a:t>true</a:t>
                      </a:r>
                      <a:endParaRPr lang="zh-CN" altLang="en-US" dirty="0"/>
                    </a:p>
                  </a:txBody>
                  <a:tcPr/>
                </a:tc>
                <a:tc>
                  <a:txBody>
                    <a:bodyPr/>
                    <a:lstStyle/>
                    <a:p>
                      <a:pPr algn="ct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“true”</a:t>
                      </a:r>
                      <a:endParaRPr lang="zh-CN" altLang="en-US" dirty="0"/>
                    </a:p>
                  </a:txBody>
                  <a:tcPr/>
                </a:tc>
                <a:extLst>
                  <a:ext uri="{0D108BD9-81ED-4DB2-BD59-A6C34878D82A}">
                    <a16:rowId xmlns:a16="http://schemas.microsoft.com/office/drawing/2014/main" val="10003"/>
                  </a:ext>
                </a:extLst>
              </a:tr>
              <a:tr h="370840">
                <a:tc>
                  <a:txBody>
                    <a:bodyPr/>
                    <a:lstStyle/>
                    <a:p>
                      <a:pPr algn="ctr"/>
                      <a:r>
                        <a:rPr lang="en-US" altLang="zh-CN" dirty="0" smtClean="0"/>
                        <a:t>false</a:t>
                      </a:r>
                      <a:endParaRPr lang="zh-CN" altLang="en-US" dirty="0"/>
                    </a:p>
                  </a:txBody>
                  <a:tcPr/>
                </a:tc>
                <a:tc>
                  <a:txBody>
                    <a:bodyPr/>
                    <a:lstStyle/>
                    <a:p>
                      <a:pPr algn="ct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“false”</a:t>
                      </a:r>
                      <a:endParaRPr lang="zh-CN" altLang="en-US" dirty="0"/>
                    </a:p>
                  </a:txBody>
                  <a:tcPr/>
                </a:tc>
                <a:extLst>
                  <a:ext uri="{0D108BD9-81ED-4DB2-BD59-A6C34878D82A}">
                    <a16:rowId xmlns:a16="http://schemas.microsoft.com/office/drawing/2014/main" val="10004"/>
                  </a:ext>
                </a:extLst>
              </a:tr>
              <a:tr h="370840">
                <a:tc>
                  <a:txBody>
                    <a:bodyPr/>
                    <a:lstStyle/>
                    <a:p>
                      <a:pPr algn="ctr"/>
                      <a:r>
                        <a:rPr lang="en-US" altLang="zh-CN" dirty="0" smtClean="0"/>
                        <a:t>0</a:t>
                      </a:r>
                      <a:r>
                        <a:rPr lang="zh-CN" altLang="en-US" dirty="0" smtClean="0"/>
                        <a:t>或</a:t>
                      </a:r>
                      <a:r>
                        <a:rPr lang="en-US" altLang="zh-CN" dirty="0" err="1" smtClean="0"/>
                        <a:t>NaN</a:t>
                      </a:r>
                      <a:endParaRPr lang="zh-CN" altLang="en-US" dirty="0"/>
                    </a:p>
                  </a:txBody>
                  <a:tcPr/>
                </a:tc>
                <a:tc>
                  <a:txBody>
                    <a:bodyPr/>
                    <a:lstStyle/>
                    <a:p>
                      <a:pPr algn="ctr"/>
                      <a:r>
                        <a:rPr lang="en-US" altLang="zh-CN" dirty="0" smtClean="0"/>
                        <a:t>false</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5"/>
                  </a:ext>
                </a:extLst>
              </a:tr>
              <a:tr h="370840">
                <a:tc>
                  <a:txBody>
                    <a:bodyPr/>
                    <a:lstStyle/>
                    <a:p>
                      <a:pPr algn="ctr"/>
                      <a:r>
                        <a:rPr lang="zh-CN" altLang="en-US" dirty="0" smtClean="0"/>
                        <a:t>其他数字</a:t>
                      </a:r>
                      <a:endParaRPr lang="zh-CN" altLang="en-US" dirty="0"/>
                    </a:p>
                  </a:txBody>
                  <a:tcPr/>
                </a:tc>
                <a:tc>
                  <a:txBody>
                    <a:bodyPr/>
                    <a:lstStyle/>
                    <a:p>
                      <a:pPr algn="ctr"/>
                      <a:r>
                        <a:rPr lang="en-US" altLang="zh-CN" dirty="0" smtClean="0"/>
                        <a:t>true</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6"/>
                  </a:ext>
                </a:extLst>
              </a:tr>
              <a:tr h="370840">
                <a:tc>
                  <a:txBody>
                    <a:bodyPr/>
                    <a:lstStyle/>
                    <a:p>
                      <a:pPr algn="ctr"/>
                      <a:r>
                        <a:rPr lang="zh-CN" altLang="en-US" dirty="0" smtClean="0"/>
                        <a:t>空字符串</a:t>
                      </a:r>
                      <a:endParaRPr lang="zh-CN" altLang="en-US" dirty="0"/>
                    </a:p>
                  </a:txBody>
                  <a:tcPr/>
                </a:tc>
                <a:tc>
                  <a:txBody>
                    <a:bodyPr/>
                    <a:lstStyle/>
                    <a:p>
                      <a:pPr algn="ctr"/>
                      <a:r>
                        <a:rPr lang="en-US" altLang="zh-CN" dirty="0" smtClean="0"/>
                        <a:t>false</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7"/>
                  </a:ext>
                </a:extLst>
              </a:tr>
              <a:tr h="370840">
                <a:tc>
                  <a:txBody>
                    <a:bodyPr/>
                    <a:lstStyle/>
                    <a:p>
                      <a:pPr algn="ctr"/>
                      <a:r>
                        <a:rPr lang="zh-CN" altLang="en-US" dirty="0" smtClean="0"/>
                        <a:t>其他字符串</a:t>
                      </a:r>
                      <a:endParaRPr lang="zh-CN" altLang="en-US" dirty="0"/>
                    </a:p>
                  </a:txBody>
                  <a:tcPr/>
                </a:tc>
                <a:tc>
                  <a:txBody>
                    <a:bodyPr/>
                    <a:lstStyle/>
                    <a:p>
                      <a:pPr algn="ctr"/>
                      <a:r>
                        <a:rPr lang="en-US" altLang="zh-CN" dirty="0" smtClean="0"/>
                        <a:t>true</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320572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数据类型转换</a:t>
            </a:r>
          </a:p>
        </p:txBody>
      </p:sp>
      <p:sp>
        <p:nvSpPr>
          <p:cNvPr id="3" name="内容占位符 2"/>
          <p:cNvSpPr>
            <a:spLocks noGrp="1"/>
          </p:cNvSpPr>
          <p:nvPr>
            <p:ph idx="1"/>
          </p:nvPr>
        </p:nvSpPr>
        <p:spPr/>
        <p:txBody>
          <a:bodyPr/>
          <a:lstStyle/>
          <a:p>
            <a:r>
              <a:rPr lang="zh-CN" altLang="en-US" dirty="0" smtClean="0"/>
              <a:t>许多假值：</a:t>
            </a:r>
            <a:endParaRPr lang="en-US" altLang="zh-CN" dirty="0" smtClean="0"/>
          </a:p>
          <a:p>
            <a:pPr lvl="1"/>
            <a:r>
              <a:rPr lang="en-US" altLang="zh-CN" dirty="0" smtClean="0"/>
              <a:t>0</a:t>
            </a:r>
            <a:r>
              <a:rPr lang="zh-CN" altLang="en-US" dirty="0" smtClean="0"/>
              <a:t>、</a:t>
            </a:r>
            <a:r>
              <a:rPr lang="en-US" altLang="zh-CN" dirty="0" err="1" smtClean="0"/>
              <a:t>NaN</a:t>
            </a:r>
            <a:r>
              <a:rPr lang="zh-CN" altLang="en-US" dirty="0" smtClean="0"/>
              <a:t>、</a:t>
            </a:r>
            <a:r>
              <a:rPr lang="en-US" altLang="zh-CN" dirty="0" smtClean="0"/>
              <a:t>””</a:t>
            </a:r>
            <a:r>
              <a:rPr lang="zh-CN" altLang="en-US" dirty="0" smtClean="0"/>
              <a:t>、</a:t>
            </a:r>
            <a:r>
              <a:rPr lang="en-US" altLang="zh-CN" dirty="0" smtClean="0"/>
              <a:t>false</a:t>
            </a:r>
            <a:r>
              <a:rPr lang="zh-CN" altLang="en-US" dirty="0" smtClean="0"/>
              <a:t>、</a:t>
            </a:r>
            <a:r>
              <a:rPr lang="en-US" altLang="zh-CN" dirty="0" smtClean="0"/>
              <a:t>null</a:t>
            </a:r>
            <a:r>
              <a:rPr lang="zh-CN" altLang="en-US" dirty="0" smtClean="0"/>
              <a:t>、</a:t>
            </a:r>
            <a:r>
              <a:rPr lang="en-US" altLang="zh-CN" dirty="0" smtClean="0"/>
              <a:t>undefined</a:t>
            </a:r>
          </a:p>
          <a:p>
            <a:r>
              <a:rPr lang="zh-CN" altLang="en-US" dirty="0" smtClean="0"/>
              <a:t>数字与字符串连接时，类型转为字符串</a:t>
            </a:r>
            <a:endParaRPr lang="en-US" altLang="zh-CN" dirty="0" smtClean="0"/>
          </a:p>
          <a:p>
            <a:pPr lvl="1"/>
            <a:r>
              <a:rPr lang="en-US" altLang="zh-CN" dirty="0" err="1" smtClean="0"/>
              <a:t>var</a:t>
            </a:r>
            <a:r>
              <a:rPr lang="en-US" altLang="zh-CN" dirty="0" smtClean="0"/>
              <a:t> </a:t>
            </a:r>
            <a:r>
              <a:rPr lang="en-US" altLang="zh-CN" dirty="0" err="1" smtClean="0"/>
              <a:t>newstr</a:t>
            </a:r>
            <a:r>
              <a:rPr lang="en-US" altLang="zh-CN" dirty="0" smtClean="0"/>
              <a:t> = 1 +””;</a:t>
            </a:r>
          </a:p>
          <a:p>
            <a:r>
              <a:rPr lang="zh-CN" altLang="en-US" dirty="0" smtClean="0"/>
              <a:t>纯数字字符串用于数字环境也可转为数字</a:t>
            </a:r>
            <a:endParaRPr lang="en-US" altLang="zh-CN" dirty="0" smtClean="0"/>
          </a:p>
          <a:p>
            <a:pPr lvl="1"/>
            <a:r>
              <a:rPr lang="en-US" altLang="zh-CN" dirty="0" err="1" smtClean="0"/>
              <a:t>var</a:t>
            </a:r>
            <a:r>
              <a:rPr lang="en-US" altLang="zh-CN" dirty="0" smtClean="0"/>
              <a:t> product = “2” * “4”;</a:t>
            </a:r>
          </a:p>
          <a:p>
            <a:pPr lvl="1"/>
            <a:r>
              <a:rPr lang="en-US" altLang="zh-CN" dirty="0" err="1" smtClean="0"/>
              <a:t>var</a:t>
            </a:r>
            <a:r>
              <a:rPr lang="en-US" altLang="zh-CN" dirty="0" smtClean="0"/>
              <a:t> </a:t>
            </a:r>
            <a:r>
              <a:rPr lang="en-US" altLang="zh-CN" dirty="0" err="1" smtClean="0"/>
              <a:t>newnum</a:t>
            </a:r>
            <a:r>
              <a:rPr lang="en-US" altLang="zh-CN" dirty="0" smtClean="0"/>
              <a:t> = “234” – 0;</a:t>
            </a:r>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9232801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数据类型转换</a:t>
            </a:r>
          </a:p>
        </p:txBody>
      </p:sp>
      <p:pic>
        <p:nvPicPr>
          <p:cNvPr id="5" name="内容占位符 4"/>
          <p:cNvPicPr>
            <a:picLocks noGrp="1" noChangeAspect="1"/>
          </p:cNvPicPr>
          <p:nvPr>
            <p:ph sz="half" idx="1"/>
          </p:nvPr>
        </p:nvPicPr>
        <p:blipFill>
          <a:blip r:embed="rId2"/>
          <a:stretch>
            <a:fillRect/>
          </a:stretch>
        </p:blipFill>
        <p:spPr>
          <a:xfrm>
            <a:off x="1117600" y="2010718"/>
            <a:ext cx="5080000" cy="3903363"/>
          </a:xfrm>
          <a:prstGeom prst="rect">
            <a:avLst/>
          </a:prstGeom>
        </p:spPr>
      </p:pic>
      <p:pic>
        <p:nvPicPr>
          <p:cNvPr id="8" name="内容占位符 7"/>
          <p:cNvPicPr>
            <a:picLocks noGrp="1" noChangeAspect="1"/>
          </p:cNvPicPr>
          <p:nvPr>
            <p:ph sz="half" idx="2"/>
          </p:nvPr>
        </p:nvPicPr>
        <p:blipFill>
          <a:blip r:embed="rId3"/>
          <a:stretch>
            <a:fillRect/>
          </a:stretch>
        </p:blipFill>
        <p:spPr>
          <a:xfrm>
            <a:off x="8243430" y="1905000"/>
            <a:ext cx="1394740" cy="4114800"/>
          </a:xfrm>
          <a:prstGeom prst="rect">
            <a:avLst/>
          </a:prstGeom>
        </p:spPr>
      </p:pic>
    </p:spTree>
    <p:extLst>
      <p:ext uri="{BB962C8B-B14F-4D97-AF65-F5344CB8AC3E}">
        <p14:creationId xmlns:p14="http://schemas.microsoft.com/office/powerpoint/2010/main" val="9413441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变量</a:t>
            </a:r>
            <a:endParaRPr lang="zh-CN" altLang="en-US" dirty="0"/>
          </a:p>
        </p:txBody>
      </p:sp>
      <p:sp>
        <p:nvSpPr>
          <p:cNvPr id="3" name="内容占位符 2"/>
          <p:cNvSpPr>
            <a:spLocks noGrp="1"/>
          </p:cNvSpPr>
          <p:nvPr>
            <p:ph idx="1"/>
          </p:nvPr>
        </p:nvSpPr>
        <p:spPr/>
        <p:txBody>
          <a:bodyPr/>
          <a:lstStyle/>
          <a:p>
            <a:r>
              <a:rPr lang="en-US" altLang="zh-CN" dirty="0" smtClean="0"/>
              <a:t>JavaScript</a:t>
            </a:r>
            <a:r>
              <a:rPr lang="zh-CN" altLang="en-US" dirty="0" smtClean="0"/>
              <a:t>的变量是无类型的，可以存储任意类型数据</a:t>
            </a:r>
            <a:endParaRPr lang="en-US" altLang="zh-CN" dirty="0" smtClean="0"/>
          </a:p>
          <a:p>
            <a:r>
              <a:rPr lang="zh-CN" altLang="en-US" dirty="0"/>
              <a:t>基本数据类型变量复制或转递时是传值，对象类型则是传址（引用）</a:t>
            </a:r>
            <a:endParaRPr lang="en-US" altLang="zh-CN" dirty="0"/>
          </a:p>
          <a:p>
            <a:r>
              <a:rPr lang="zh-CN" altLang="en-US" dirty="0" smtClean="0"/>
              <a:t>传统上用</a:t>
            </a:r>
            <a:r>
              <a:rPr lang="en-US" altLang="zh-CN" dirty="0" err="1" smtClean="0"/>
              <a:t>var</a:t>
            </a:r>
            <a:r>
              <a:rPr lang="zh-CN" altLang="en-US" dirty="0" smtClean="0"/>
              <a:t>关键字声明变量，在</a:t>
            </a:r>
            <a:r>
              <a:rPr lang="en-US" altLang="zh-CN" dirty="0" smtClean="0"/>
              <a:t>ES6</a:t>
            </a:r>
            <a:r>
              <a:rPr lang="zh-CN" altLang="en-US" dirty="0" smtClean="0"/>
              <a:t>后引入</a:t>
            </a:r>
            <a:r>
              <a:rPr lang="en-US" altLang="zh-CN" dirty="0" smtClean="0"/>
              <a:t>let</a:t>
            </a:r>
            <a:r>
              <a:rPr lang="zh-CN" altLang="en-US" dirty="0" smtClean="0"/>
              <a:t>关键字声明变量</a:t>
            </a:r>
            <a:endParaRPr lang="en-US" altLang="zh-CN" dirty="0" smtClean="0"/>
          </a:p>
          <a:p>
            <a:r>
              <a:rPr lang="zh-CN" altLang="en-US" dirty="0"/>
              <a:t>未声明变量可直接赋值，此时会隐性声明全局变量；但不可直接使用未声明变量</a:t>
            </a:r>
            <a:endParaRPr lang="en-US" altLang="zh-CN" dirty="0" smtClean="0"/>
          </a:p>
          <a:p>
            <a:r>
              <a:rPr lang="zh-CN" altLang="en-US" dirty="0"/>
              <a:t>声明变量可不赋值，此时值为</a:t>
            </a:r>
            <a:r>
              <a:rPr lang="en-US" altLang="zh-CN" dirty="0" smtClean="0"/>
              <a:t>undefined</a:t>
            </a:r>
          </a:p>
          <a:p>
            <a:r>
              <a:rPr lang="en-US" altLang="zh-CN" dirty="0" smtClean="0">
                <a:hlinkClick r:id="rId3" action="ppaction://hlinkfile"/>
              </a:rPr>
              <a:t>example</a:t>
            </a:r>
            <a:endParaRPr lang="en-US" altLang="zh-CN" dirty="0" smtClean="0"/>
          </a:p>
        </p:txBody>
      </p:sp>
    </p:spTree>
    <p:extLst>
      <p:ext uri="{BB962C8B-B14F-4D97-AF65-F5344CB8AC3E}">
        <p14:creationId xmlns:p14="http://schemas.microsoft.com/office/powerpoint/2010/main" val="15957573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变量</a:t>
            </a:r>
          </a:p>
        </p:txBody>
      </p:sp>
      <p:pic>
        <p:nvPicPr>
          <p:cNvPr id="6" name="内容占位符 5"/>
          <p:cNvPicPr>
            <a:picLocks noGrp="1" noChangeAspect="1"/>
          </p:cNvPicPr>
          <p:nvPr>
            <p:ph sz="half" idx="1"/>
          </p:nvPr>
        </p:nvPicPr>
        <p:blipFill>
          <a:blip r:embed="rId2"/>
          <a:stretch>
            <a:fillRect/>
          </a:stretch>
        </p:blipFill>
        <p:spPr>
          <a:xfrm>
            <a:off x="1117600" y="2164560"/>
            <a:ext cx="5080000" cy="3595679"/>
          </a:xfrm>
          <a:prstGeom prst="rect">
            <a:avLst/>
          </a:prstGeom>
        </p:spPr>
      </p:pic>
      <p:pic>
        <p:nvPicPr>
          <p:cNvPr id="7" name="内容占位符 6"/>
          <p:cNvPicPr>
            <a:picLocks noGrp="1" noChangeAspect="1"/>
          </p:cNvPicPr>
          <p:nvPr>
            <p:ph sz="half" idx="2"/>
          </p:nvPr>
        </p:nvPicPr>
        <p:blipFill>
          <a:blip r:embed="rId3"/>
          <a:stretch>
            <a:fillRect/>
          </a:stretch>
        </p:blipFill>
        <p:spPr>
          <a:xfrm>
            <a:off x="6555994" y="1905000"/>
            <a:ext cx="4769611" cy="4114800"/>
          </a:xfrm>
          <a:prstGeom prst="rect">
            <a:avLst/>
          </a:prstGeom>
        </p:spPr>
      </p:pic>
    </p:spTree>
    <p:extLst>
      <p:ext uri="{BB962C8B-B14F-4D97-AF65-F5344CB8AC3E}">
        <p14:creationId xmlns:p14="http://schemas.microsoft.com/office/powerpoint/2010/main" val="26748457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变量</a:t>
            </a:r>
          </a:p>
        </p:txBody>
      </p:sp>
      <p:sp>
        <p:nvSpPr>
          <p:cNvPr id="3" name="内容占位符 2"/>
          <p:cNvSpPr>
            <a:spLocks noGrp="1"/>
          </p:cNvSpPr>
          <p:nvPr>
            <p:ph idx="1"/>
          </p:nvPr>
        </p:nvSpPr>
        <p:spPr/>
        <p:txBody>
          <a:bodyPr/>
          <a:lstStyle/>
          <a:p>
            <a:r>
              <a:rPr lang="en-US" altLang="zh-CN" dirty="0" err="1" smtClean="0"/>
              <a:t>var</a:t>
            </a:r>
            <a:endParaRPr lang="en-US" altLang="zh-CN" dirty="0" smtClean="0"/>
          </a:p>
          <a:p>
            <a:pPr lvl="1"/>
            <a:r>
              <a:rPr lang="en-US" altLang="zh-CN" dirty="0" err="1" smtClean="0"/>
              <a:t>var</a:t>
            </a:r>
            <a:r>
              <a:rPr lang="zh-CN" altLang="en-US" dirty="0" smtClean="0"/>
              <a:t>声明的变量允许被重复声明</a:t>
            </a:r>
            <a:endParaRPr lang="en-US" altLang="zh-CN" dirty="0" smtClean="0"/>
          </a:p>
          <a:p>
            <a:pPr lvl="1"/>
            <a:r>
              <a:rPr lang="en-US" altLang="zh-CN" dirty="0" err="1" smtClean="0"/>
              <a:t>var</a:t>
            </a:r>
            <a:r>
              <a:rPr lang="zh-CN" altLang="en-US" dirty="0" smtClean="0"/>
              <a:t>声明的变量没有局部作用域</a:t>
            </a:r>
            <a:endParaRPr lang="en-US" altLang="zh-CN" dirty="0" smtClean="0"/>
          </a:p>
          <a:p>
            <a:pPr lvl="1"/>
            <a:r>
              <a:rPr lang="zh-CN" altLang="en-US" dirty="0" smtClean="0"/>
              <a:t>函数</a:t>
            </a:r>
            <a:r>
              <a:rPr lang="zh-CN" altLang="en-US" dirty="0"/>
              <a:t>中用</a:t>
            </a:r>
            <a:r>
              <a:rPr lang="en-US" altLang="zh-CN" dirty="0" err="1" smtClean="0"/>
              <a:t>var</a:t>
            </a:r>
            <a:r>
              <a:rPr lang="zh-CN" altLang="en-US" dirty="0" smtClean="0"/>
              <a:t>声明</a:t>
            </a:r>
            <a:r>
              <a:rPr lang="zh-CN" altLang="en-US" dirty="0"/>
              <a:t>的变量为局部变量</a:t>
            </a:r>
            <a:endParaRPr lang="en-US" altLang="zh-CN" dirty="0"/>
          </a:p>
          <a:p>
            <a:pPr lvl="1"/>
            <a:r>
              <a:rPr lang="en-US" altLang="zh-CN" dirty="0" err="1" smtClean="0"/>
              <a:t>var</a:t>
            </a:r>
            <a:r>
              <a:rPr lang="zh-CN" altLang="en-US" dirty="0" smtClean="0"/>
              <a:t>声明的变量会被隐式提升</a:t>
            </a:r>
            <a:r>
              <a:rPr lang="zh-CN" altLang="en-US" dirty="0"/>
              <a:t>声明</a:t>
            </a:r>
            <a:r>
              <a:rPr lang="zh-CN" altLang="en-US" dirty="0" smtClean="0"/>
              <a:t>，所以</a:t>
            </a:r>
            <a:r>
              <a:rPr lang="zh-CN" altLang="en-US" dirty="0"/>
              <a:t>建议函数中拟用变量应在开头集中声明</a:t>
            </a:r>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51151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脚本宿主</a:t>
            </a:r>
            <a:endParaRPr lang="zh-CN" altLang="en-US" dirty="0"/>
          </a:p>
        </p:txBody>
      </p:sp>
      <p:sp>
        <p:nvSpPr>
          <p:cNvPr id="3" name="内容占位符 2"/>
          <p:cNvSpPr>
            <a:spLocks noGrp="1"/>
          </p:cNvSpPr>
          <p:nvPr>
            <p:ph idx="1"/>
          </p:nvPr>
        </p:nvSpPr>
        <p:spPr/>
        <p:txBody>
          <a:bodyPr/>
          <a:lstStyle/>
          <a:p>
            <a:r>
              <a:rPr lang="en-US" altLang="zh-CN" dirty="0" smtClean="0"/>
              <a:t>Script Host</a:t>
            </a:r>
          </a:p>
          <a:p>
            <a:r>
              <a:rPr lang="zh-CN" altLang="en-US" dirty="0" smtClean="0"/>
              <a:t>为脚本和脚本引擎提供运行期环境的程序</a:t>
            </a:r>
            <a:endParaRPr lang="en-US" altLang="zh-CN" dirty="0" smtClean="0"/>
          </a:p>
          <a:p>
            <a:r>
              <a:rPr lang="zh-CN" altLang="en-US" dirty="0" smtClean="0"/>
              <a:t>用于隔离语言和平台环境，类似于虚拟机</a:t>
            </a:r>
            <a:endParaRPr lang="en-US" altLang="zh-CN" dirty="0" smtClean="0"/>
          </a:p>
          <a:p>
            <a:r>
              <a:rPr lang="zh-CN" altLang="en-US" dirty="0" smtClean="0"/>
              <a:t>可提供混合语言编程能力和跨语言对象系统，如</a:t>
            </a:r>
            <a:r>
              <a:rPr lang="en-US" altLang="zh-CN" dirty="0" smtClean="0"/>
              <a:t>BOM</a:t>
            </a:r>
            <a:r>
              <a:rPr lang="zh-CN" altLang="en-US" dirty="0" smtClean="0"/>
              <a:t>和</a:t>
            </a:r>
            <a:r>
              <a:rPr lang="en-US" altLang="zh-CN" dirty="0" smtClean="0"/>
              <a:t>DOM</a:t>
            </a:r>
            <a:endParaRPr lang="zh-CN" altLang="en-US" dirty="0"/>
          </a:p>
          <a:p>
            <a:r>
              <a:rPr lang="zh-CN" altLang="en-US" dirty="0" smtClean="0"/>
              <a:t>可进一步分为“跨语言宿主”（如</a:t>
            </a:r>
            <a:r>
              <a:rPr lang="en-US" altLang="zh-CN" dirty="0" smtClean="0"/>
              <a:t>WSH</a:t>
            </a:r>
            <a:r>
              <a:rPr lang="zh-CN" altLang="en-US" dirty="0" smtClean="0"/>
              <a:t>）和“应用宿主”（如</a:t>
            </a:r>
            <a:r>
              <a:rPr lang="en-US" altLang="zh-CN" dirty="0" err="1" smtClean="0"/>
              <a:t>SpiderMonkey</a:t>
            </a:r>
            <a:r>
              <a:rPr lang="en-US" altLang="zh-CN" dirty="0" smtClean="0"/>
              <a:t> Shell</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10020426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变量</a:t>
            </a:r>
          </a:p>
        </p:txBody>
      </p:sp>
      <p:pic>
        <p:nvPicPr>
          <p:cNvPr id="6" name="内容占位符 5"/>
          <p:cNvPicPr>
            <a:picLocks noGrp="1" noChangeAspect="1"/>
          </p:cNvPicPr>
          <p:nvPr>
            <p:ph sz="half" idx="1"/>
          </p:nvPr>
        </p:nvPicPr>
        <p:blipFill>
          <a:blip r:embed="rId2"/>
          <a:stretch>
            <a:fillRect/>
          </a:stretch>
        </p:blipFill>
        <p:spPr>
          <a:xfrm>
            <a:off x="1634830" y="1905000"/>
            <a:ext cx="4045540"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512393" y="1905000"/>
            <a:ext cx="4856813" cy="4114800"/>
          </a:xfrm>
          <a:prstGeom prst="rect">
            <a:avLst/>
          </a:prstGeom>
        </p:spPr>
      </p:pic>
    </p:spTree>
    <p:extLst>
      <p:ext uri="{BB962C8B-B14F-4D97-AF65-F5344CB8AC3E}">
        <p14:creationId xmlns:p14="http://schemas.microsoft.com/office/powerpoint/2010/main" val="37695610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变量</a:t>
            </a:r>
          </a:p>
        </p:txBody>
      </p:sp>
      <p:sp>
        <p:nvSpPr>
          <p:cNvPr id="3" name="内容占位符 2"/>
          <p:cNvSpPr>
            <a:spLocks noGrp="1"/>
          </p:cNvSpPr>
          <p:nvPr>
            <p:ph idx="1"/>
          </p:nvPr>
        </p:nvSpPr>
        <p:spPr>
          <a:xfrm>
            <a:off x="1127448" y="1700808"/>
            <a:ext cx="10363200" cy="4114800"/>
          </a:xfrm>
        </p:spPr>
        <p:txBody>
          <a:bodyPr/>
          <a:lstStyle/>
          <a:p>
            <a:r>
              <a:rPr lang="en-US" altLang="zh-CN" dirty="0" smtClean="0"/>
              <a:t>let</a:t>
            </a:r>
          </a:p>
          <a:p>
            <a:pPr lvl="1"/>
            <a:r>
              <a:rPr lang="en-US" altLang="zh-CN" dirty="0"/>
              <a:t>let</a:t>
            </a:r>
            <a:r>
              <a:rPr lang="zh-CN" altLang="en-US" dirty="0" smtClean="0"/>
              <a:t>声明</a:t>
            </a:r>
            <a:r>
              <a:rPr lang="zh-CN" altLang="en-US" dirty="0"/>
              <a:t>的</a:t>
            </a:r>
            <a:r>
              <a:rPr lang="zh-CN" altLang="en-US" dirty="0" smtClean="0"/>
              <a:t>变量不允许</a:t>
            </a:r>
            <a:r>
              <a:rPr lang="zh-CN" altLang="en-US" dirty="0"/>
              <a:t>被重复声明</a:t>
            </a:r>
            <a:endParaRPr lang="en-US" altLang="zh-CN" dirty="0"/>
          </a:p>
          <a:p>
            <a:pPr lvl="1"/>
            <a:r>
              <a:rPr lang="en-US" altLang="zh-CN" dirty="0"/>
              <a:t>let</a:t>
            </a:r>
            <a:r>
              <a:rPr lang="zh-CN" altLang="en-US" dirty="0" smtClean="0"/>
              <a:t>声明</a:t>
            </a:r>
            <a:r>
              <a:rPr lang="zh-CN" altLang="en-US" dirty="0"/>
              <a:t>的</a:t>
            </a:r>
            <a:r>
              <a:rPr lang="zh-CN" altLang="en-US" dirty="0" smtClean="0"/>
              <a:t>变量有</a:t>
            </a:r>
            <a:r>
              <a:rPr lang="zh-CN" altLang="en-US" dirty="0"/>
              <a:t>局部作用域</a:t>
            </a:r>
            <a:endParaRPr lang="en-US" altLang="zh-CN" dirty="0"/>
          </a:p>
          <a:p>
            <a:pPr lvl="1"/>
            <a:r>
              <a:rPr lang="zh-CN" altLang="en-US" dirty="0"/>
              <a:t>函数中</a:t>
            </a:r>
            <a:r>
              <a:rPr lang="zh-CN" altLang="en-US" dirty="0" smtClean="0"/>
              <a:t>用</a:t>
            </a:r>
            <a:r>
              <a:rPr lang="en-US" altLang="zh-CN" dirty="0"/>
              <a:t>let</a:t>
            </a:r>
            <a:r>
              <a:rPr lang="zh-CN" altLang="en-US" dirty="0" smtClean="0"/>
              <a:t>声明</a:t>
            </a:r>
            <a:r>
              <a:rPr lang="zh-CN" altLang="en-US" dirty="0"/>
              <a:t>的变量为局部变量</a:t>
            </a:r>
            <a:endParaRPr lang="en-US" altLang="zh-CN" dirty="0"/>
          </a:p>
          <a:p>
            <a:pPr lvl="1"/>
            <a:r>
              <a:rPr lang="en-US" altLang="zh-CN" dirty="0"/>
              <a:t>let</a:t>
            </a:r>
            <a:r>
              <a:rPr lang="zh-CN" altLang="en-US" dirty="0" smtClean="0"/>
              <a:t>声明</a:t>
            </a:r>
            <a:r>
              <a:rPr lang="zh-CN" altLang="en-US" dirty="0"/>
              <a:t>的</a:t>
            </a:r>
            <a:r>
              <a:rPr lang="zh-CN" altLang="en-US" dirty="0" smtClean="0"/>
              <a:t>变量不会</a:t>
            </a:r>
            <a:r>
              <a:rPr lang="zh-CN" altLang="en-US" dirty="0"/>
              <a:t>被隐</a:t>
            </a:r>
            <a:r>
              <a:rPr lang="zh-CN" altLang="en-US" dirty="0" smtClean="0"/>
              <a:t>式提升声明，所以存在暂时性死区</a:t>
            </a:r>
            <a:r>
              <a:rPr lang="en-US" altLang="zh-CN" dirty="0" smtClean="0"/>
              <a:t>TDZ</a:t>
            </a:r>
            <a:endParaRPr lang="zh-CN" altLang="en-US" dirty="0"/>
          </a:p>
          <a:p>
            <a:pPr lvl="1"/>
            <a:r>
              <a:rPr lang="en-US" altLang="zh-CN" dirty="0">
                <a:hlinkClick r:id="rId3" action="ppaction://hlinkfile"/>
              </a:rPr>
              <a:t>example</a:t>
            </a:r>
            <a:endParaRPr lang="zh-CN" altLang="en-US" dirty="0"/>
          </a:p>
          <a:p>
            <a:r>
              <a:rPr lang="zh-CN" altLang="en-US" dirty="0"/>
              <a:t>暂时性死区</a:t>
            </a:r>
            <a:endParaRPr lang="en-US" altLang="zh-CN" dirty="0"/>
          </a:p>
          <a:p>
            <a:pPr lvl="1"/>
            <a:r>
              <a:rPr lang="en-US" altLang="zh-CN" dirty="0"/>
              <a:t>Temporal Dead Zone</a:t>
            </a:r>
            <a:r>
              <a:rPr lang="zh-CN" altLang="en-US" dirty="0"/>
              <a:t>，</a:t>
            </a:r>
            <a:r>
              <a:rPr lang="en-US" altLang="zh-CN" dirty="0" smtClean="0"/>
              <a:t>TDZ</a:t>
            </a:r>
            <a:endParaRPr lang="en-US" altLang="zh-CN" dirty="0"/>
          </a:p>
          <a:p>
            <a:pPr lvl="1"/>
            <a:r>
              <a:rPr lang="zh-CN" altLang="en-US" dirty="0"/>
              <a:t>在局部作用域中，由于</a:t>
            </a:r>
            <a:r>
              <a:rPr lang="en-US" altLang="zh-CN" dirty="0"/>
              <a:t>let</a:t>
            </a:r>
            <a:r>
              <a:rPr lang="zh-CN" altLang="en-US" dirty="0"/>
              <a:t>声明的变量不会隐式提升，因此在作用域起始到变量被声明前存在</a:t>
            </a:r>
            <a:r>
              <a:rPr lang="en-US" altLang="zh-CN" dirty="0" smtClean="0"/>
              <a:t>TDZ</a:t>
            </a:r>
            <a:endParaRPr lang="en-US" altLang="zh-CN" dirty="0"/>
          </a:p>
        </p:txBody>
      </p:sp>
    </p:spTree>
    <p:extLst>
      <p:ext uri="{BB962C8B-B14F-4D97-AF65-F5344CB8AC3E}">
        <p14:creationId xmlns:p14="http://schemas.microsoft.com/office/powerpoint/2010/main" val="8449084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变量</a:t>
            </a:r>
          </a:p>
        </p:txBody>
      </p:sp>
      <p:pic>
        <p:nvPicPr>
          <p:cNvPr id="6" name="内容占位符 5"/>
          <p:cNvPicPr>
            <a:picLocks noGrp="1" noChangeAspect="1"/>
          </p:cNvPicPr>
          <p:nvPr>
            <p:ph sz="half" idx="1"/>
          </p:nvPr>
        </p:nvPicPr>
        <p:blipFill>
          <a:blip r:embed="rId2"/>
          <a:stretch>
            <a:fillRect/>
          </a:stretch>
        </p:blipFill>
        <p:spPr>
          <a:xfrm>
            <a:off x="1535068" y="1905000"/>
            <a:ext cx="4245063"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059538"/>
            <a:ext cx="5080000" cy="3805723"/>
          </a:xfrm>
          <a:prstGeom prst="rect">
            <a:avLst/>
          </a:prstGeom>
        </p:spPr>
      </p:pic>
    </p:spTree>
    <p:extLst>
      <p:ext uri="{BB962C8B-B14F-4D97-AF65-F5344CB8AC3E}">
        <p14:creationId xmlns:p14="http://schemas.microsoft.com/office/powerpoint/2010/main" val="18575291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常量</a:t>
            </a:r>
            <a:endParaRPr lang="zh-CN" altLang="en-US" dirty="0"/>
          </a:p>
        </p:txBody>
      </p:sp>
      <p:sp>
        <p:nvSpPr>
          <p:cNvPr id="3" name="内容占位符 2"/>
          <p:cNvSpPr>
            <a:spLocks noGrp="1"/>
          </p:cNvSpPr>
          <p:nvPr>
            <p:ph idx="1"/>
          </p:nvPr>
        </p:nvSpPr>
        <p:spPr/>
        <p:txBody>
          <a:bodyPr/>
          <a:lstStyle/>
          <a:p>
            <a:r>
              <a:rPr lang="zh-CN" altLang="en-US" dirty="0" smtClean="0"/>
              <a:t>使用</a:t>
            </a:r>
            <a:r>
              <a:rPr lang="en-US" altLang="zh-CN" dirty="0" err="1" smtClean="0"/>
              <a:t>const</a:t>
            </a:r>
            <a:r>
              <a:rPr lang="zh-CN" altLang="en-US" dirty="0" smtClean="0"/>
              <a:t>关键字声明，声明后值不能被修改</a:t>
            </a:r>
            <a:endParaRPr lang="en-US" altLang="zh-CN" dirty="0" smtClean="0"/>
          </a:p>
          <a:p>
            <a:r>
              <a:rPr lang="zh-CN" altLang="en-US" dirty="0"/>
              <a:t>不允许被重复</a:t>
            </a:r>
            <a:r>
              <a:rPr lang="zh-CN" altLang="en-US" dirty="0" smtClean="0"/>
              <a:t>声明，包括</a:t>
            </a:r>
            <a:r>
              <a:rPr lang="en-US" altLang="zh-CN" dirty="0" err="1" smtClean="0"/>
              <a:t>var</a:t>
            </a:r>
            <a:r>
              <a:rPr lang="en-US" altLang="zh-CN" dirty="0" smtClean="0"/>
              <a:t>/let/</a:t>
            </a:r>
            <a:r>
              <a:rPr lang="en-US" altLang="zh-CN" dirty="0" err="1" smtClean="0"/>
              <a:t>const</a:t>
            </a:r>
            <a:r>
              <a:rPr lang="zh-CN" altLang="en-US" dirty="0" smtClean="0"/>
              <a:t>关键字</a:t>
            </a:r>
            <a:endParaRPr lang="en-US" altLang="zh-CN" dirty="0" smtClean="0"/>
          </a:p>
          <a:p>
            <a:r>
              <a:rPr lang="zh-CN" altLang="en-US" dirty="0" smtClean="0"/>
              <a:t>具有局部作用域，也存在</a:t>
            </a:r>
            <a:r>
              <a:rPr lang="en-US" altLang="zh-CN" smtClean="0"/>
              <a:t>TDZ</a:t>
            </a:r>
            <a:endParaRPr lang="en-US" altLang="zh-CN" dirty="0" smtClean="0"/>
          </a:p>
          <a:p>
            <a:r>
              <a:rPr lang="zh-CN" altLang="en-US" dirty="0" smtClean="0"/>
              <a:t>最佳实践：默认使用</a:t>
            </a:r>
            <a:r>
              <a:rPr lang="en-US" altLang="zh-CN" dirty="0" err="1" smtClean="0"/>
              <a:t>const</a:t>
            </a:r>
            <a:r>
              <a:rPr lang="zh-CN" altLang="en-US" dirty="0" smtClean="0"/>
              <a:t>，只有确实需要改变变量值的才用</a:t>
            </a:r>
            <a:r>
              <a:rPr lang="en-US" altLang="zh-CN" dirty="0" smtClean="0"/>
              <a:t>let</a:t>
            </a:r>
          </a:p>
          <a:p>
            <a:r>
              <a:rPr lang="en-US" altLang="zh-CN" dirty="0">
                <a:hlinkClick r:id="rId3" action="ppaction://hlinkfile"/>
              </a:rPr>
              <a:t>example</a:t>
            </a:r>
            <a:endParaRPr lang="zh-CN" altLang="en-US" dirty="0"/>
          </a:p>
        </p:txBody>
      </p:sp>
    </p:spTree>
    <p:extLst>
      <p:ext uri="{BB962C8B-B14F-4D97-AF65-F5344CB8AC3E}">
        <p14:creationId xmlns:p14="http://schemas.microsoft.com/office/powerpoint/2010/main" val="24001298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常量</a:t>
            </a:r>
            <a:endParaRPr lang="zh-CN" altLang="en-US" dirty="0"/>
          </a:p>
        </p:txBody>
      </p:sp>
      <p:pic>
        <p:nvPicPr>
          <p:cNvPr id="7" name="内容占位符 6"/>
          <p:cNvPicPr>
            <a:picLocks noGrp="1" noChangeAspect="1"/>
          </p:cNvPicPr>
          <p:nvPr>
            <p:ph sz="half" idx="1"/>
          </p:nvPr>
        </p:nvPicPr>
        <p:blipFill>
          <a:blip r:embed="rId2"/>
          <a:stretch>
            <a:fillRect/>
          </a:stretch>
        </p:blipFill>
        <p:spPr>
          <a:xfrm>
            <a:off x="1117600" y="2371185"/>
            <a:ext cx="5080000" cy="3182430"/>
          </a:xfrm>
          <a:prstGeom prst="rect">
            <a:avLst/>
          </a:prstGeom>
        </p:spPr>
      </p:pic>
      <p:pic>
        <p:nvPicPr>
          <p:cNvPr id="8" name="内容占位符 7"/>
          <p:cNvPicPr>
            <a:picLocks noGrp="1" noChangeAspect="1"/>
          </p:cNvPicPr>
          <p:nvPr>
            <p:ph sz="half" idx="2"/>
          </p:nvPr>
        </p:nvPicPr>
        <p:blipFill>
          <a:blip r:embed="rId3"/>
          <a:stretch>
            <a:fillRect/>
          </a:stretch>
        </p:blipFill>
        <p:spPr>
          <a:xfrm>
            <a:off x="8212137" y="3067050"/>
            <a:ext cx="1457325" cy="1790700"/>
          </a:xfrm>
          <a:prstGeom prst="rect">
            <a:avLst/>
          </a:prstGeom>
        </p:spPr>
      </p:pic>
    </p:spTree>
    <p:extLst>
      <p:ext uri="{BB962C8B-B14F-4D97-AF65-F5344CB8AC3E}">
        <p14:creationId xmlns:p14="http://schemas.microsoft.com/office/powerpoint/2010/main" val="41756259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运算符</a:t>
            </a:r>
            <a:endParaRPr lang="zh-CN" altLang="en-US" dirty="0"/>
          </a:p>
        </p:txBody>
      </p:sp>
      <p:graphicFrame>
        <p:nvGraphicFramePr>
          <p:cNvPr id="6" name="Group 120"/>
          <p:cNvGraphicFramePr>
            <a:graphicFrameLocks noGrp="1"/>
          </p:cNvGraphicFramePr>
          <p:nvPr>
            <p:ph idx="1"/>
            <p:extLst/>
          </p:nvPr>
        </p:nvGraphicFramePr>
        <p:xfrm>
          <a:off x="2999656" y="836712"/>
          <a:ext cx="7705725" cy="5444490"/>
        </p:xfrm>
        <a:graphic>
          <a:graphicData uri="http://schemas.openxmlformats.org/drawingml/2006/table">
            <a:tbl>
              <a:tblPr/>
              <a:tblGrid>
                <a:gridCol w="1296987">
                  <a:extLst>
                    <a:ext uri="{9D8B030D-6E8A-4147-A177-3AD203B41FA5}">
                      <a16:colId xmlns:a16="http://schemas.microsoft.com/office/drawing/2014/main" val="20000"/>
                    </a:ext>
                  </a:extLst>
                </a:gridCol>
                <a:gridCol w="6408738">
                  <a:extLst>
                    <a:ext uri="{9D8B030D-6E8A-4147-A177-3AD203B41FA5}">
                      <a16:colId xmlns:a16="http://schemas.microsoft.com/office/drawing/2014/main" val="20001"/>
                    </a:ext>
                  </a:extLst>
                </a:gridCol>
              </a:tblGrid>
              <a:tr h="2889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优先顺序</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运算符</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 [], new</a:t>
                      </a:r>
                      <a:endPar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 (Bitwise NOT), +, </a:t>
                      </a:r>
                      <a:r>
                        <a:rPr kumimoji="0" lang="en-US" altLang="zh-CN" sz="1600" b="0" i="0" u="none" strike="noStrike" cap="none" normalizeH="0" baseline="0" dirty="0" smtClean="0">
                          <a:ln>
                            <a:noFill/>
                          </a:ln>
                          <a:solidFill>
                            <a:schemeClr val="tx1"/>
                          </a:solidFill>
                          <a:effectLst/>
                          <a:latin typeface="Times New Roman" pitchFamily="18" charset="0"/>
                          <a:ea typeface="微软雅黑" pitchFamily="34" charset="-122"/>
                          <a:cs typeface="Times New Roman" pitchFamily="18" charset="0"/>
                        </a:rPr>
                        <a:t>−</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 </a:t>
                      </a:r>
                      <a:r>
                        <a:rPr kumimoji="0" lang="en-US" altLang="zh-CN" sz="1600" b="0" i="0" u="none" strike="noStrike" cap="none" normalizeH="0" baseline="0" dirty="0" smtClean="0">
                          <a:ln>
                            <a:noFill/>
                          </a:ln>
                          <a:solidFill>
                            <a:schemeClr val="tx1"/>
                          </a:solidFill>
                          <a:effectLst/>
                          <a:latin typeface="Times New Roman" pitchFamily="18" charset="0"/>
                          <a:ea typeface="微软雅黑" pitchFamily="34" charset="-122"/>
                        </a:rPr>
                        <a:t>−−</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a:t>
                      </a:r>
                      <a:r>
                        <a:rPr kumimoji="0" lang="en-US" altLang="zh-CN" sz="1600" b="0" i="0" u="none" strike="noStrike" cap="none" normalizeH="0" baseline="0" dirty="0" err="1" smtClean="0">
                          <a:ln>
                            <a:noFill/>
                          </a:ln>
                          <a:solidFill>
                            <a:schemeClr val="tx1"/>
                          </a:solidFill>
                          <a:effectLst/>
                          <a:latin typeface="Verdana" pitchFamily="34" charset="0"/>
                          <a:ea typeface="微软雅黑" pitchFamily="34" charset="-122"/>
                        </a:rPr>
                        <a:t>typeof</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void, delete,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a:t>
                      </a:r>
                      <a:r>
                        <a:rPr kumimoji="0" lang="en-US" altLang="zh-CN" sz="1600" b="0" i="0" u="none" strike="noStrike" cap="none" normalizeH="0" baseline="0" dirty="0" smtClean="0">
                          <a:ln>
                            <a:noFill/>
                          </a:ln>
                          <a:solidFill>
                            <a:schemeClr val="tx1"/>
                          </a:solidFill>
                          <a:effectLst/>
                          <a:latin typeface="Times New Roman" pitchFamily="18" charset="0"/>
                          <a:ea typeface="微软雅黑" pitchFamily="34" charset="-122"/>
                          <a:cs typeface="Times New Roman" pitchFamily="18" charset="0"/>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&lt;&lt;, &gt;&gt;, &gt;&gt;&gt;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&lt;, &lt;=, &gt;, &gt;=, </a:t>
                      </a:r>
                      <a:r>
                        <a:rPr kumimoji="0" lang="en-US" altLang="zh-CN" sz="1600" b="0" i="0" u="none" strike="noStrike" cap="none" normalizeH="0" baseline="0" dirty="0" err="1" smtClean="0">
                          <a:ln>
                            <a:noFill/>
                          </a:ln>
                          <a:solidFill>
                            <a:schemeClr val="tx1"/>
                          </a:solidFill>
                          <a:effectLst/>
                          <a:latin typeface="Verdana" pitchFamily="34" charset="0"/>
                          <a:ea typeface="微软雅黑" pitchFamily="34" charset="-122"/>
                        </a:rPr>
                        <a:t>instanceof</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in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 ===,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8</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&amp; (Bitwise AND)</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(Bitwise XOR)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(Bitwise OR)</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&amp;&amp;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14</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 </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cs typeface="Times New Roman" pitchFamily="18" charset="0"/>
                        </a:rPr>
                        <a:t>−</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 /=, %=, &lt;&lt;=, &gt;&gt;=, &gt;&gt;&gt;=, &amp;=, ^=,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3655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15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yield …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2150432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sp>
        <p:nvSpPr>
          <p:cNvPr id="3" name="内容占位符 2"/>
          <p:cNvSpPr>
            <a:spLocks noGrp="1"/>
          </p:cNvSpPr>
          <p:nvPr>
            <p:ph idx="1"/>
          </p:nvPr>
        </p:nvSpPr>
        <p:spPr/>
        <p:txBody>
          <a:bodyPr/>
          <a:lstStyle/>
          <a:p>
            <a:r>
              <a:rPr lang="zh-CN" altLang="en-US" dirty="0" smtClean="0"/>
              <a:t>运算符要注意运算数个数、运算数类型、优先级和结合性等方面</a:t>
            </a:r>
            <a:endParaRPr lang="en-US" altLang="zh-CN" dirty="0" smtClean="0"/>
          </a:p>
          <a:p>
            <a:r>
              <a:rPr lang="zh-CN" altLang="en-US" dirty="0" smtClean="0"/>
              <a:t>可以使用（）改变运算符优先级</a:t>
            </a:r>
            <a:endParaRPr lang="en-US" altLang="zh-CN" dirty="0" smtClean="0"/>
          </a:p>
          <a:p>
            <a:r>
              <a:rPr lang="en-US" altLang="zh-CN" dirty="0" smtClean="0"/>
              <a:t>+</a:t>
            </a:r>
            <a:r>
              <a:rPr lang="zh-CN" altLang="en-US" dirty="0" smtClean="0"/>
              <a:t>运算符可以作为正值运算符，也可以作为数字的加号，还可以用于字符串的连接；</a:t>
            </a:r>
            <a:endParaRPr lang="en-US" altLang="zh-CN" dirty="0" smtClean="0"/>
          </a:p>
          <a:p>
            <a:r>
              <a:rPr lang="en-US" altLang="zh-CN" dirty="0" smtClean="0"/>
              <a:t>void</a:t>
            </a:r>
            <a:r>
              <a:rPr lang="zh-CN" altLang="en-US" dirty="0" smtClean="0"/>
              <a:t>运算符将返回</a:t>
            </a:r>
            <a:r>
              <a:rPr lang="en-US" altLang="zh-CN" dirty="0" smtClean="0"/>
              <a:t>undefined</a:t>
            </a:r>
            <a:r>
              <a:rPr lang="zh-CN" altLang="en-US" dirty="0" smtClean="0"/>
              <a:t>值</a:t>
            </a:r>
            <a:endParaRPr lang="en-US" altLang="zh-CN" dirty="0" smtClean="0"/>
          </a:p>
          <a:p>
            <a:endParaRPr lang="zh-CN" altLang="en-US" dirty="0"/>
          </a:p>
        </p:txBody>
      </p:sp>
    </p:spTree>
    <p:extLst>
      <p:ext uri="{BB962C8B-B14F-4D97-AF65-F5344CB8AC3E}">
        <p14:creationId xmlns:p14="http://schemas.microsoft.com/office/powerpoint/2010/main" val="31079079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sp>
        <p:nvSpPr>
          <p:cNvPr id="3" name="内容占位符 2"/>
          <p:cNvSpPr>
            <a:spLocks noGrp="1"/>
          </p:cNvSpPr>
          <p:nvPr>
            <p:ph idx="1"/>
          </p:nvPr>
        </p:nvSpPr>
        <p:spPr/>
        <p:txBody>
          <a:bodyPr/>
          <a:lstStyle/>
          <a:p>
            <a:r>
              <a:rPr lang="zh-CN" altLang="en-US" dirty="0" smtClean="0"/>
              <a:t>相等运算符（</a:t>
            </a:r>
            <a:r>
              <a:rPr lang="en-US" altLang="zh-CN" dirty="0" smtClean="0"/>
              <a:t>==</a:t>
            </a:r>
            <a:r>
              <a:rPr lang="zh-CN" altLang="en-US" dirty="0" smtClean="0"/>
              <a:t>）和全等运算符（</a:t>
            </a:r>
            <a:r>
              <a:rPr lang="en-US" altLang="zh-CN" dirty="0" smtClean="0"/>
              <a:t>===</a:t>
            </a:r>
            <a:r>
              <a:rPr lang="zh-CN" altLang="en-US" dirty="0" smtClean="0"/>
              <a:t>）</a:t>
            </a:r>
            <a:endParaRPr lang="en-US" altLang="zh-CN" dirty="0" smtClean="0"/>
          </a:p>
          <a:p>
            <a:pPr lvl="1"/>
            <a:r>
              <a:rPr lang="en-US" altLang="zh-CN" dirty="0" smtClean="0"/>
              <a:t>==</a:t>
            </a:r>
            <a:r>
              <a:rPr lang="zh-CN" altLang="en-US" dirty="0" smtClean="0"/>
              <a:t>将在比较前进行类型转换，而</a:t>
            </a:r>
            <a:r>
              <a:rPr lang="en-US" altLang="zh-CN" dirty="0" smtClean="0"/>
              <a:t>===</a:t>
            </a:r>
            <a:r>
              <a:rPr lang="zh-CN" altLang="en-US" dirty="0" smtClean="0"/>
              <a:t>不会</a:t>
            </a:r>
            <a:endParaRPr lang="en-US" altLang="zh-CN" dirty="0" smtClean="0"/>
          </a:p>
          <a:p>
            <a:pPr lvl="1"/>
            <a:r>
              <a:rPr lang="en-US" altLang="zh-CN" dirty="0" smtClean="0"/>
              <a:t>“54”==54	true</a:t>
            </a:r>
          </a:p>
          <a:p>
            <a:pPr lvl="1"/>
            <a:r>
              <a:rPr lang="en-US" altLang="zh-CN" dirty="0" smtClean="0"/>
              <a:t>“54”===54	false</a:t>
            </a:r>
          </a:p>
          <a:p>
            <a:pPr lvl="1"/>
            <a:r>
              <a:rPr lang="en-US" altLang="zh-CN" dirty="0" smtClean="0"/>
              <a:t>0==“”		true</a:t>
            </a:r>
          </a:p>
          <a:p>
            <a:pPr lvl="1"/>
            <a:r>
              <a:rPr lang="en-US" altLang="zh-CN" dirty="0" smtClean="0"/>
              <a:t>null==undefined true</a:t>
            </a:r>
          </a:p>
          <a:p>
            <a:pPr lvl="1"/>
            <a:r>
              <a:rPr lang="en-US" altLang="zh-CN" dirty="0" smtClean="0"/>
              <a:t>true==1	true</a:t>
            </a:r>
          </a:p>
          <a:p>
            <a:pPr lvl="1"/>
            <a:r>
              <a:rPr lang="en-US" altLang="zh-CN" dirty="0" err="1" smtClean="0"/>
              <a:t>NaN</a:t>
            </a:r>
            <a:r>
              <a:rPr lang="en-US" altLang="zh-CN" dirty="0" smtClean="0"/>
              <a:t>==</a:t>
            </a:r>
            <a:r>
              <a:rPr lang="en-US" altLang="zh-CN" dirty="0" err="1" smtClean="0"/>
              <a:t>NaN</a:t>
            </a:r>
            <a:r>
              <a:rPr lang="en-US" altLang="zh-CN" dirty="0" smtClean="0"/>
              <a:t>	false</a:t>
            </a:r>
          </a:p>
          <a:p>
            <a:pPr lvl="1"/>
            <a:r>
              <a:rPr lang="zh-CN" altLang="en-US" dirty="0" smtClean="0"/>
              <a:t>建议始终使用</a:t>
            </a:r>
            <a:r>
              <a:rPr lang="en-US" altLang="zh-CN" dirty="0" smtClean="0"/>
              <a:t>===</a:t>
            </a:r>
          </a:p>
          <a:p>
            <a:pPr lvl="1"/>
            <a:r>
              <a:rPr lang="en-US" altLang="zh-CN" dirty="0" smtClean="0">
                <a:hlinkClick r:id="rId2" action="ppaction://hlinkfile"/>
              </a:rPr>
              <a:t>example</a:t>
            </a:r>
            <a:endParaRPr lang="en-US" altLang="zh-CN" dirty="0" smtClean="0"/>
          </a:p>
          <a:p>
            <a:pPr lvl="1"/>
            <a:endParaRPr lang="zh-CN" altLang="en-US" dirty="0"/>
          </a:p>
        </p:txBody>
      </p:sp>
    </p:spTree>
    <p:extLst>
      <p:ext uri="{BB962C8B-B14F-4D97-AF65-F5344CB8AC3E}">
        <p14:creationId xmlns:p14="http://schemas.microsoft.com/office/powerpoint/2010/main" val="1749010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pic>
        <p:nvPicPr>
          <p:cNvPr id="6" name="内容占位符 5"/>
          <p:cNvPicPr>
            <a:picLocks noGrp="1" noChangeAspect="1"/>
          </p:cNvPicPr>
          <p:nvPr>
            <p:ph sz="half" idx="1"/>
          </p:nvPr>
        </p:nvPicPr>
        <p:blipFill>
          <a:blip r:embed="rId2"/>
          <a:stretch>
            <a:fillRect/>
          </a:stretch>
        </p:blipFill>
        <p:spPr>
          <a:xfrm>
            <a:off x="1531444" y="1905000"/>
            <a:ext cx="4252312"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7477563" y="1905000"/>
            <a:ext cx="2926474" cy="4114800"/>
          </a:xfrm>
          <a:prstGeom prst="rect">
            <a:avLst/>
          </a:prstGeom>
        </p:spPr>
      </p:pic>
    </p:spTree>
    <p:extLst>
      <p:ext uri="{BB962C8B-B14F-4D97-AF65-F5344CB8AC3E}">
        <p14:creationId xmlns:p14="http://schemas.microsoft.com/office/powerpoint/2010/main" val="23146801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运算符</a:t>
            </a:r>
          </a:p>
        </p:txBody>
      </p:sp>
      <p:sp>
        <p:nvSpPr>
          <p:cNvPr id="3" name="内容占位符 2"/>
          <p:cNvSpPr>
            <a:spLocks noGrp="1"/>
          </p:cNvSpPr>
          <p:nvPr>
            <p:ph idx="1"/>
          </p:nvPr>
        </p:nvSpPr>
        <p:spPr/>
        <p:txBody>
          <a:bodyPr/>
          <a:lstStyle/>
          <a:p>
            <a:r>
              <a:rPr lang="zh-CN" altLang="en-US" dirty="0" smtClean="0"/>
              <a:t>对象相关运算符</a:t>
            </a:r>
            <a:endParaRPr lang="en-US" altLang="zh-CN" dirty="0" smtClean="0"/>
          </a:p>
          <a:p>
            <a:pPr lvl="1"/>
            <a:r>
              <a:rPr lang="en-US" altLang="zh-CN" dirty="0" smtClean="0"/>
              <a:t>new		</a:t>
            </a:r>
            <a:r>
              <a:rPr lang="zh-CN" altLang="en-US" dirty="0" smtClean="0"/>
              <a:t>对象创建运算符</a:t>
            </a:r>
            <a:endParaRPr lang="en-US" altLang="zh-CN" dirty="0" smtClean="0"/>
          </a:p>
          <a:p>
            <a:pPr lvl="1"/>
            <a:r>
              <a:rPr lang="en-US" altLang="zh-CN" dirty="0" smtClean="0"/>
              <a:t>delete		</a:t>
            </a:r>
            <a:r>
              <a:rPr lang="zh-CN" altLang="en-US" dirty="0" smtClean="0"/>
              <a:t>删除对象属性、数组元素或变量</a:t>
            </a:r>
            <a:endParaRPr lang="en-US" altLang="zh-CN" dirty="0" smtClean="0"/>
          </a:p>
          <a:p>
            <a:pPr lvl="1"/>
            <a:r>
              <a:rPr lang="en-US" altLang="zh-CN" dirty="0" smtClean="0"/>
              <a:t>.			</a:t>
            </a:r>
            <a:r>
              <a:rPr lang="zh-CN" altLang="en-US" dirty="0" smtClean="0"/>
              <a:t>对象属性或方法访问符</a:t>
            </a:r>
            <a:endParaRPr lang="en-US" altLang="zh-CN" dirty="0" smtClean="0"/>
          </a:p>
          <a:p>
            <a:pPr lvl="1"/>
            <a:r>
              <a:rPr lang="en-US" altLang="zh-CN" dirty="0" smtClean="0"/>
              <a:t>[]		</a:t>
            </a:r>
            <a:r>
              <a:rPr lang="zh-CN" altLang="en-US" dirty="0" smtClean="0"/>
              <a:t>对象</a:t>
            </a:r>
            <a:r>
              <a:rPr lang="zh-CN" altLang="en-US" dirty="0"/>
              <a:t>属性或方法</a:t>
            </a:r>
            <a:r>
              <a:rPr lang="zh-CN" altLang="en-US" dirty="0" smtClean="0"/>
              <a:t>访问、数组元素访问</a:t>
            </a:r>
            <a:endParaRPr lang="en-US" altLang="zh-CN" dirty="0" smtClean="0"/>
          </a:p>
          <a:p>
            <a:pPr lvl="1"/>
            <a:r>
              <a:rPr lang="en-US" altLang="zh-CN" dirty="0" smtClean="0"/>
              <a:t>in		</a:t>
            </a:r>
            <a:r>
              <a:rPr lang="zh-CN" altLang="en-US" dirty="0" smtClean="0"/>
              <a:t>判断左值是否为右值对象属性</a:t>
            </a:r>
            <a:endParaRPr lang="en-US" altLang="zh-CN" dirty="0" smtClean="0"/>
          </a:p>
          <a:p>
            <a:pPr lvl="1"/>
            <a:r>
              <a:rPr lang="en-US" altLang="zh-CN" dirty="0" err="1" smtClean="0"/>
              <a:t>typeof</a:t>
            </a:r>
            <a:r>
              <a:rPr lang="en-US" altLang="zh-CN" dirty="0" smtClean="0"/>
              <a:t>		</a:t>
            </a:r>
            <a:r>
              <a:rPr lang="zh-CN" altLang="en-US" dirty="0" smtClean="0"/>
              <a:t>判断右值所属</a:t>
            </a:r>
            <a:r>
              <a:rPr lang="zh-CN" altLang="en-US" dirty="0"/>
              <a:t>基本</a:t>
            </a:r>
            <a:r>
              <a:rPr lang="zh-CN" altLang="en-US" dirty="0" smtClean="0"/>
              <a:t>类型</a:t>
            </a:r>
            <a:endParaRPr lang="en-US" altLang="zh-CN" dirty="0" smtClean="0"/>
          </a:p>
          <a:p>
            <a:pPr lvl="1"/>
            <a:r>
              <a:rPr lang="en-US" altLang="zh-CN" dirty="0" err="1" smtClean="0"/>
              <a:t>instanceof</a:t>
            </a:r>
            <a:r>
              <a:rPr lang="en-US" altLang="zh-CN" dirty="0" smtClean="0"/>
              <a:t>	</a:t>
            </a:r>
            <a:r>
              <a:rPr lang="zh-CN" altLang="en-US" dirty="0"/>
              <a:t>判断左值是否为右</a:t>
            </a:r>
            <a:r>
              <a:rPr lang="zh-CN" altLang="en-US" dirty="0" smtClean="0"/>
              <a:t>值实例</a:t>
            </a:r>
            <a:r>
              <a:rPr lang="zh-CN" altLang="en-US" dirty="0"/>
              <a:t>（</a:t>
            </a:r>
            <a:r>
              <a:rPr lang="en-US" altLang="zh-CN" dirty="0" smtClean="0"/>
              <a:t>instance</a:t>
            </a:r>
            <a:r>
              <a:rPr lang="zh-CN" altLang="en-US" dirty="0" smtClean="0"/>
              <a:t>）</a:t>
            </a:r>
            <a:endParaRPr lang="en-US" altLang="zh-CN" dirty="0" smtClean="0"/>
          </a:p>
        </p:txBody>
      </p:sp>
    </p:spTree>
    <p:extLst>
      <p:ext uri="{BB962C8B-B14F-4D97-AF65-F5344CB8AC3E}">
        <p14:creationId xmlns:p14="http://schemas.microsoft.com/office/powerpoint/2010/main" val="42547873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脚本宿主</a:t>
            </a:r>
          </a:p>
        </p:txBody>
      </p:sp>
      <p:sp>
        <p:nvSpPr>
          <p:cNvPr id="3" name="内容占位符 2"/>
          <p:cNvSpPr>
            <a:spLocks noGrp="1"/>
          </p:cNvSpPr>
          <p:nvPr>
            <p:ph idx="1"/>
          </p:nvPr>
        </p:nvSpPr>
        <p:spPr/>
        <p:txBody>
          <a:bodyPr/>
          <a:lstStyle/>
          <a:p>
            <a:r>
              <a:rPr lang="zh-CN" altLang="en-US" dirty="0" smtClean="0"/>
              <a:t>也可根据运行位置分为</a:t>
            </a:r>
            <a:endParaRPr lang="en-US" altLang="zh-CN" dirty="0" smtClean="0"/>
          </a:p>
          <a:p>
            <a:pPr lvl="1"/>
            <a:r>
              <a:rPr lang="zh-CN" altLang="en-US" dirty="0" smtClean="0"/>
              <a:t>客户端宿主，如浏览器</a:t>
            </a:r>
            <a:endParaRPr lang="en-US" altLang="zh-CN" dirty="0" smtClean="0"/>
          </a:p>
          <a:p>
            <a:pPr lvl="1"/>
            <a:r>
              <a:rPr lang="zh-CN" altLang="en-US" dirty="0" smtClean="0"/>
              <a:t>服务器端宿主，如</a:t>
            </a:r>
            <a:r>
              <a:rPr lang="en-US" altLang="zh-CN" dirty="0" smtClean="0"/>
              <a:t>IIS</a:t>
            </a:r>
            <a:r>
              <a:rPr lang="zh-CN" altLang="en-US" dirty="0" smtClean="0"/>
              <a:t>上的</a:t>
            </a:r>
            <a:r>
              <a:rPr lang="en-US" altLang="zh-CN" dirty="0" smtClean="0"/>
              <a:t>ASP</a:t>
            </a:r>
          </a:p>
          <a:p>
            <a:pPr lvl="1"/>
            <a:r>
              <a:rPr lang="en-US" altLang="zh-CN" dirty="0" smtClean="0"/>
              <a:t>Shell</a:t>
            </a:r>
            <a:r>
              <a:rPr lang="zh-CN" altLang="en-US" dirty="0" smtClean="0"/>
              <a:t>宿主，如</a:t>
            </a:r>
            <a:r>
              <a:rPr lang="en-US" altLang="zh-CN" dirty="0" smtClean="0"/>
              <a:t>Unix</a:t>
            </a:r>
            <a:r>
              <a:rPr lang="zh-CN" altLang="en-US" dirty="0" smtClean="0"/>
              <a:t>上的</a:t>
            </a:r>
            <a:r>
              <a:rPr lang="en-US" altLang="zh-CN" dirty="0" smtClean="0"/>
              <a:t>Shell</a:t>
            </a:r>
            <a:r>
              <a:rPr lang="zh-CN" altLang="en-US" dirty="0" smtClean="0"/>
              <a:t>，</a:t>
            </a:r>
            <a:r>
              <a:rPr lang="en-US" altLang="zh-CN" dirty="0" smtClean="0"/>
              <a:t>Windows</a:t>
            </a:r>
            <a:r>
              <a:rPr lang="zh-CN" altLang="en-US" dirty="0" smtClean="0"/>
              <a:t>上的</a:t>
            </a:r>
            <a:r>
              <a:rPr lang="en-US" altLang="zh-CN" dirty="0" smtClean="0"/>
              <a:t>Windows Script Host</a:t>
            </a:r>
          </a:p>
          <a:p>
            <a:pPr lvl="1"/>
            <a:r>
              <a:rPr lang="zh-CN" altLang="en-US" dirty="0" smtClean="0"/>
              <a:t>其他应用程序宿主，如</a:t>
            </a:r>
            <a:r>
              <a:rPr lang="en-US" altLang="zh-CN" dirty="0"/>
              <a:t>.NET </a:t>
            </a:r>
            <a:r>
              <a:rPr lang="en-US" altLang="zh-CN" dirty="0" smtClean="0"/>
              <a:t>framework</a:t>
            </a:r>
            <a:r>
              <a:rPr lang="zh-CN" altLang="en-US" dirty="0"/>
              <a:t>、</a:t>
            </a:r>
            <a:r>
              <a:rPr lang="en-US" altLang="zh-CN" dirty="0" smtClean="0"/>
              <a:t>Flash</a:t>
            </a:r>
            <a:r>
              <a:rPr lang="zh-CN" altLang="en-US" dirty="0" smtClean="0"/>
              <a:t>、</a:t>
            </a:r>
            <a:r>
              <a:rPr lang="en-US" altLang="zh-CN" dirty="0" smtClean="0"/>
              <a:t>Acrobat</a:t>
            </a:r>
            <a:r>
              <a:rPr lang="zh-CN" altLang="en-US" dirty="0" smtClean="0"/>
              <a:t>等</a:t>
            </a:r>
            <a:endParaRPr lang="zh-CN" altLang="en-US" dirty="0"/>
          </a:p>
        </p:txBody>
      </p:sp>
    </p:spTree>
    <p:extLst>
      <p:ext uri="{BB962C8B-B14F-4D97-AF65-F5344CB8AC3E}">
        <p14:creationId xmlns:p14="http://schemas.microsoft.com/office/powerpoint/2010/main" val="18246074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语句</a:t>
            </a:r>
            <a:endParaRPr lang="zh-CN" altLang="en-US" dirty="0"/>
          </a:p>
        </p:txBody>
      </p:sp>
      <p:graphicFrame>
        <p:nvGraphicFramePr>
          <p:cNvPr id="5" name="Group 77"/>
          <p:cNvGraphicFramePr>
            <a:graphicFrameLocks noGrp="1"/>
          </p:cNvGraphicFramePr>
          <p:nvPr>
            <p:ph idx="1"/>
            <p:extLst/>
          </p:nvPr>
        </p:nvGraphicFramePr>
        <p:xfrm>
          <a:off x="983432" y="1556792"/>
          <a:ext cx="10363200" cy="5215890"/>
        </p:xfrm>
        <a:graphic>
          <a:graphicData uri="http://schemas.openxmlformats.org/drawingml/2006/table">
            <a:tbl>
              <a:tblPr/>
              <a:tblGrid>
                <a:gridCol w="2095079">
                  <a:extLst>
                    <a:ext uri="{9D8B030D-6E8A-4147-A177-3AD203B41FA5}">
                      <a16:colId xmlns:a16="http://schemas.microsoft.com/office/drawing/2014/main" val="20000"/>
                    </a:ext>
                  </a:extLst>
                </a:gridCol>
                <a:gridCol w="3270121">
                  <a:extLst>
                    <a:ext uri="{9D8B030D-6E8A-4147-A177-3AD203B41FA5}">
                      <a16:colId xmlns:a16="http://schemas.microsoft.com/office/drawing/2014/main" val="20001"/>
                    </a:ext>
                  </a:extLst>
                </a:gridCol>
                <a:gridCol w="4998000">
                  <a:extLst>
                    <a:ext uri="{9D8B030D-6E8A-4147-A177-3AD203B41FA5}">
                      <a16:colId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语句</a:t>
                      </a:r>
                    </a:p>
                  </a:txBody>
                  <a:tcPr marL="117504" marR="11750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用途</a:t>
                      </a:r>
                    </a:p>
                  </a:txBody>
                  <a:tcPr marL="117504" marR="11750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举例</a:t>
                      </a:r>
                    </a:p>
                  </a:txBody>
                  <a:tcPr marL="117504" marR="11750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73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赋值</a:t>
                      </a:r>
                    </a:p>
                  </a:txBody>
                  <a:tcPr marL="117504" marR="1175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用表达式为变量赋值</a:t>
                      </a:r>
                    </a:p>
                  </a:txBody>
                  <a:tcPr marL="117504" marR="1175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x = y + z;</a:t>
                      </a:r>
                    </a:p>
                  </a:txBody>
                  <a:tcPr marL="117504" marR="1175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73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变量声明</a:t>
                      </a:r>
                    </a:p>
                  </a:txBody>
                  <a:tcPr marL="117504" marR="1175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声明变量</a:t>
                      </a:r>
                    </a:p>
                  </a:txBody>
                  <a:tcPr marL="117504" marR="1175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err="1" smtClean="0">
                          <a:ln>
                            <a:noFill/>
                          </a:ln>
                          <a:solidFill>
                            <a:schemeClr val="tx1"/>
                          </a:solidFill>
                          <a:effectLst/>
                          <a:latin typeface="Verdana" pitchFamily="34" charset="0"/>
                          <a:ea typeface="微软雅黑" pitchFamily="34" charset="-122"/>
                        </a:rPr>
                        <a:t>var</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card = new Array(12);</a:t>
                      </a:r>
                    </a:p>
                  </a:txBody>
                  <a:tcPr marL="117504" marR="1175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735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if else</a:t>
                      </a:r>
                    </a:p>
                  </a:txBody>
                  <a:tcPr marL="117504" marR="1175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根据条件值改变程序执行</a:t>
                      </a:r>
                    </a:p>
                  </a:txBody>
                  <a:tcPr marL="117504" marR="1175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if (x &gt; y)  {z = x;}  else  {z = y;}</a:t>
                      </a:r>
                    </a:p>
                  </a:txBody>
                  <a:tcPr marL="117504" marR="1175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5108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switch</a:t>
                      </a:r>
                    </a:p>
                  </a:txBody>
                  <a:tcPr marL="117504" marR="1175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根据条件值改变程序执行</a:t>
                      </a:r>
                    </a:p>
                  </a:txBody>
                  <a:tcPr marL="117504" marR="1175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switch (val)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case 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//First alternative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break;</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case 2:</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//Second alternative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break;</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default: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//Default action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marL="117504" marR="1175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922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while</a:t>
                      </a:r>
                    </a:p>
                  </a:txBody>
                  <a:tcPr marL="117504" marR="1175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重复执行一组语句，直到条件为假</a:t>
                      </a:r>
                    </a:p>
                  </a:txBody>
                  <a:tcPr marL="117504" marR="1175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while (x != 7)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x &amp;= 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n</a:t>
                      </a:r>
                      <a:r>
                        <a:rPr kumimoji="0" lang="en-US" altLang="zh-CN" sz="1600" b="0" i="0" u="none" strike="noStrike" cap="none" normalizeH="0" baseline="0" dirty="0" smtClean="0">
                          <a:ln>
                            <a:noFill/>
                          </a:ln>
                          <a:solidFill>
                            <a:schemeClr val="tx1"/>
                          </a:solidFill>
                          <a:effectLst/>
                          <a:latin typeface="Times New Roman" pitchFamily="18" charset="0"/>
                          <a:ea typeface="微软雅黑" pitchFamily="34" charset="-122"/>
                          <a:cs typeface="Times New Roman" pitchFamily="18" charset="0"/>
                        </a:rPr>
                        <a:t>−− </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a:t>
                      </a:r>
                    </a:p>
                  </a:txBody>
                  <a:tcPr marL="117504" marR="1175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486644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语句</a:t>
            </a:r>
            <a:endParaRPr lang="zh-CN" altLang="en-US" dirty="0"/>
          </a:p>
        </p:txBody>
      </p:sp>
      <p:graphicFrame>
        <p:nvGraphicFramePr>
          <p:cNvPr id="5" name="Group 64"/>
          <p:cNvGraphicFramePr>
            <a:graphicFrameLocks noGrp="1"/>
          </p:cNvGraphicFramePr>
          <p:nvPr>
            <p:ph idx="1"/>
            <p:extLst/>
          </p:nvPr>
        </p:nvGraphicFramePr>
        <p:xfrm>
          <a:off x="1703512" y="1556792"/>
          <a:ext cx="8064500" cy="4989512"/>
        </p:xfrm>
        <a:graphic>
          <a:graphicData uri="http://schemas.openxmlformats.org/drawingml/2006/table">
            <a:tbl>
              <a:tblPr/>
              <a:tblGrid>
                <a:gridCol w="1630362">
                  <a:extLst>
                    <a:ext uri="{9D8B030D-6E8A-4147-A177-3AD203B41FA5}">
                      <a16:colId xmlns:a16="http://schemas.microsoft.com/office/drawing/2014/main" val="20000"/>
                    </a:ext>
                  </a:extLst>
                </a:gridCol>
                <a:gridCol w="2544763">
                  <a:extLst>
                    <a:ext uri="{9D8B030D-6E8A-4147-A177-3AD203B41FA5}">
                      <a16:colId xmlns:a16="http://schemas.microsoft.com/office/drawing/2014/main" val="20001"/>
                    </a:ext>
                  </a:extLst>
                </a:gridCol>
                <a:gridCol w="3889375">
                  <a:extLst>
                    <a:ext uri="{9D8B030D-6E8A-4147-A177-3AD203B41FA5}">
                      <a16:colId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语句</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用途</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举例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795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with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指定默认对象，用于省去属性引用和方法调用中同一对象名的重复输入</a:t>
                      </a:r>
                      <a:endParaRPr kumimoji="0" lang="en-US" altLang="zh-CN" sz="1600" b="0" i="0" u="none" strike="noStrike" cap="none" normalizeH="0" baseline="0" smtClean="0">
                        <a:ln>
                          <a:noFill/>
                        </a:ln>
                        <a:solidFill>
                          <a:schemeClr val="tx1"/>
                        </a:solidFill>
                        <a:effectLst/>
                        <a:latin typeface="Verdana" pitchFamily="34" charset="0"/>
                        <a:ea typeface="微软雅黑"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with (document)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write ("&lt;h3&gt;Dear friend,&lt;/h3&gt;");</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write ("&lt;p&gt;Thank you for</a:t>
                      </a:r>
                      <a:r>
                        <a:rPr kumimoji="0" lang="en-US" altLang="zh-CN" sz="1600" b="0" i="0" u="none" strike="noStrike" cap="none" normalizeH="0" baseline="0" smtClean="0">
                          <a:ln>
                            <a:noFill/>
                          </a:ln>
                          <a:solidFill>
                            <a:schemeClr val="tx1"/>
                          </a:solidFill>
                          <a:effectLst/>
                          <a:latin typeface="微软雅黑"/>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&lt;/p&gt;");</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8663">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for 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枚举对象的属性名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for (key in employee)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a:t>
                      </a:r>
                      <a:r>
                        <a:rPr kumimoji="0" lang="en-US" altLang="zh-CN" sz="1600" b="0" i="0" u="none" strike="noStrike" cap="none" normalizeH="0" baseline="0" dirty="0" err="1" smtClean="0">
                          <a:ln>
                            <a:noFill/>
                          </a:ln>
                          <a:solidFill>
                            <a:schemeClr val="tx1"/>
                          </a:solidFill>
                          <a:effectLst/>
                          <a:latin typeface="Verdana" pitchFamily="34" charset="0"/>
                          <a:ea typeface="微软雅黑" pitchFamily="34" charset="-122"/>
                        </a:rPr>
                        <a:t>document.write</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(prop+"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62992">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for of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枚举对象的属性值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for (value of employee)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a:t>
                      </a:r>
                      <a:r>
                        <a:rPr kumimoji="0" lang="en-US" altLang="zh-CN" sz="1600" b="0" i="0" u="none" strike="noStrike" cap="none" normalizeH="0" baseline="0" dirty="0" err="1" smtClean="0">
                          <a:ln>
                            <a:noFill/>
                          </a:ln>
                          <a:solidFill>
                            <a:schemeClr val="tx1"/>
                          </a:solidFill>
                          <a:effectLst/>
                          <a:latin typeface="Verdana" pitchFamily="34" charset="0"/>
                          <a:ea typeface="微软雅黑" pitchFamily="34" charset="-122"/>
                        </a:rPr>
                        <a:t>document.write</a:t>
                      </a: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(prop+"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8012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try catch finally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捕获异常</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try {  //Tricky code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catch (exception)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  //Handle exception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finally {  //Post processing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throw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抛出异常</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throw "exception or error";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228709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语句</a:t>
            </a:r>
          </a:p>
        </p:txBody>
      </p:sp>
      <p:graphicFrame>
        <p:nvGraphicFramePr>
          <p:cNvPr id="5" name="Group 68"/>
          <p:cNvGraphicFramePr>
            <a:graphicFrameLocks noGrp="1"/>
          </p:cNvGraphicFramePr>
          <p:nvPr>
            <p:ph idx="1"/>
            <p:extLst/>
          </p:nvPr>
        </p:nvGraphicFramePr>
        <p:xfrm>
          <a:off x="2279576" y="1484784"/>
          <a:ext cx="8064500" cy="5187952"/>
        </p:xfrm>
        <a:graphic>
          <a:graphicData uri="http://schemas.openxmlformats.org/drawingml/2006/table">
            <a:tbl>
              <a:tblPr/>
              <a:tblGrid>
                <a:gridCol w="1630362">
                  <a:extLst>
                    <a:ext uri="{9D8B030D-6E8A-4147-A177-3AD203B41FA5}">
                      <a16:colId xmlns:a16="http://schemas.microsoft.com/office/drawing/2014/main" val="20000"/>
                    </a:ext>
                  </a:extLst>
                </a:gridCol>
                <a:gridCol w="2544763">
                  <a:extLst>
                    <a:ext uri="{9D8B030D-6E8A-4147-A177-3AD203B41FA5}">
                      <a16:colId xmlns:a16="http://schemas.microsoft.com/office/drawing/2014/main" val="20001"/>
                    </a:ext>
                  </a:extLst>
                </a:gridCol>
                <a:gridCol w="3889375">
                  <a:extLst>
                    <a:ext uri="{9D8B030D-6E8A-4147-A177-3AD203B41FA5}">
                      <a16:colId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dirty="0" smtClean="0">
                          <a:ln>
                            <a:noFill/>
                          </a:ln>
                          <a:solidFill>
                            <a:schemeClr val="tx1"/>
                          </a:solidFill>
                          <a:effectLst/>
                          <a:latin typeface="Verdana" pitchFamily="34" charset="0"/>
                          <a:ea typeface="微软雅黑" pitchFamily="34" charset="-122"/>
                        </a:rPr>
                        <a:t>语句</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用途</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2000" b="1" i="0" u="none" strike="noStrike" cap="none" normalizeH="0" baseline="0" smtClean="0">
                          <a:ln>
                            <a:noFill/>
                          </a:ln>
                          <a:solidFill>
                            <a:schemeClr val="tx1"/>
                          </a:solidFill>
                          <a:effectLst/>
                          <a:latin typeface="Verdana" pitchFamily="34" charset="0"/>
                          <a:ea typeface="微软雅黑" pitchFamily="34" charset="-122"/>
                        </a:rPr>
                        <a:t>举例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297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for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重复执行一组语句，真到条件为假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for (i = 0; i &lt; 9; ++i)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//Statements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36625">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do while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重复执行一组语句，直到条件为真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do {</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//Statements</a:t>
                      </a:r>
                    </a:p>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}while (i &gt;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91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label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将标号与语句相关联</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labelName: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  //Statements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91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break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立即终止</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do</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while</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或</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for</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语句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if (x &gt; y) break;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191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continue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立即终止</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do</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while</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或</a:t>
                      </a: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for</a:t>
                      </a:r>
                      <a:r>
                        <a:rPr kumimoji="0" lang="zh-CN" altLang="en-US" sz="1600" b="0" i="0" u="none" strike="noStrike" cap="none" normalizeH="0" baseline="0" smtClean="0">
                          <a:ln>
                            <a:noFill/>
                          </a:ln>
                          <a:solidFill>
                            <a:schemeClr val="tx1"/>
                          </a:solidFill>
                          <a:effectLst/>
                          <a:latin typeface="Verdana" pitchFamily="34" charset="0"/>
                          <a:ea typeface="微软雅黑" pitchFamily="34" charset="-122"/>
                        </a:rPr>
                        <a:t>语句的当前循环</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if (x &gt; y) continue;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19138">
                <a:tc>
                  <a:txBody>
                    <a:bodyPr/>
                    <a:lstStyle/>
                    <a:p>
                      <a:pPr marL="0" marR="0" lvl="0" indent="0" algn="l" defTabSz="914400" rtl="0" eaLnBrk="1" fontAlgn="base" latinLnBrk="0" hangingPunct="1">
                        <a:lnSpc>
                          <a:spcPct val="100000"/>
                        </a:lnSpc>
                        <a:spcBef>
                          <a:spcPct val="20000"/>
                        </a:spcBef>
                        <a:spcAft>
                          <a:spcPct val="0"/>
                        </a:spcAft>
                        <a:buClr>
                          <a:schemeClr val="bg2"/>
                        </a:buClr>
                        <a:buSzPct val="75000"/>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微软雅黑" pitchFamily="34" charset="-122"/>
                        </a:rPr>
                        <a:t>return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ctr" latinLnBrk="0" hangingPunct="1">
                        <a:lnSpc>
                          <a:spcPct val="100000"/>
                        </a:lnSpc>
                        <a:spcBef>
                          <a:spcPct val="20000"/>
                        </a:spcBef>
                        <a:spcAft>
                          <a:spcPct val="0"/>
                        </a:spcAft>
                        <a:buClr>
                          <a:schemeClr val="bg2"/>
                        </a:buClr>
                        <a:buSzPct val="75000"/>
                        <a:buFont typeface="Wingdings" pitchFamily="2" charset="2"/>
                        <a:buNone/>
                        <a:tabLst/>
                      </a:pPr>
                      <a:r>
                        <a:rPr kumimoji="0" lang="zh-CN" altLang="en-US" sz="1600" b="0" i="0" u="none" strike="noStrike" cap="none" normalizeH="0" baseline="0" dirty="0" smtClean="0">
                          <a:ln>
                            <a:noFill/>
                          </a:ln>
                          <a:solidFill>
                            <a:schemeClr val="tx1"/>
                          </a:solidFill>
                          <a:effectLst/>
                          <a:latin typeface="Verdana" pitchFamily="34" charset="0"/>
                          <a:ea typeface="微软雅黑" pitchFamily="34" charset="-122"/>
                        </a:rPr>
                        <a:t>返回函数调用的值</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Verdana" pitchFamily="34" charset="0"/>
                          <a:ea typeface="微软雅黑" pitchFamily="34" charset="-122"/>
                        </a:rPr>
                        <a:t>return (x + 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436022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语句</a:t>
            </a:r>
          </a:p>
        </p:txBody>
      </p:sp>
      <p:sp>
        <p:nvSpPr>
          <p:cNvPr id="3" name="内容占位符 2"/>
          <p:cNvSpPr>
            <a:spLocks noGrp="1"/>
          </p:cNvSpPr>
          <p:nvPr>
            <p:ph idx="1"/>
          </p:nvPr>
        </p:nvSpPr>
        <p:spPr/>
        <p:txBody>
          <a:bodyPr/>
          <a:lstStyle/>
          <a:p>
            <a:r>
              <a:rPr lang="en-US" altLang="zh-CN" dirty="0" smtClean="0"/>
              <a:t>switch</a:t>
            </a:r>
            <a:r>
              <a:rPr lang="zh-CN" altLang="en-US" dirty="0" smtClean="0"/>
              <a:t>语句</a:t>
            </a:r>
            <a:endParaRPr lang="en-US" altLang="zh-CN" dirty="0" smtClean="0"/>
          </a:p>
          <a:p>
            <a:pPr lvl="1"/>
            <a:r>
              <a:rPr lang="zh-CN" altLang="en-US" dirty="0" smtClean="0"/>
              <a:t>不推荐使用贯穿的用法</a:t>
            </a:r>
            <a:endParaRPr lang="en-US" altLang="zh-CN" dirty="0" smtClean="0"/>
          </a:p>
          <a:p>
            <a:pPr lvl="1"/>
            <a:r>
              <a:rPr lang="en-US" altLang="zh-CN" dirty="0" smtClean="0"/>
              <a:t>case</a:t>
            </a:r>
            <a:r>
              <a:rPr lang="zh-CN" altLang="en-US" dirty="0" smtClean="0"/>
              <a:t>语句后可以跟随任意类型的表达式</a:t>
            </a:r>
            <a:endParaRPr lang="en-US" altLang="zh-CN" dirty="0" smtClean="0"/>
          </a:p>
          <a:p>
            <a:pPr lvl="1"/>
            <a:r>
              <a:rPr lang="en-US" altLang="zh-CN" dirty="0" smtClean="0"/>
              <a:t>case</a:t>
            </a:r>
            <a:r>
              <a:rPr lang="zh-CN" altLang="en-US" dirty="0" smtClean="0"/>
              <a:t>语句后表达式未必是编译时常量</a:t>
            </a:r>
            <a:endParaRPr lang="en-US" altLang="zh-CN" dirty="0" smtClean="0"/>
          </a:p>
          <a:p>
            <a:pPr lvl="1"/>
            <a:r>
              <a:rPr lang="en-US" altLang="zh-CN" dirty="0" smtClean="0"/>
              <a:t>case</a:t>
            </a:r>
            <a:r>
              <a:rPr lang="zh-CN" altLang="en-US" dirty="0" smtClean="0"/>
              <a:t>语句判断时使用全等运算符</a:t>
            </a:r>
            <a:endParaRPr lang="en-US" altLang="zh-CN" dirty="0" smtClean="0"/>
          </a:p>
          <a:p>
            <a:pPr lvl="1"/>
            <a:r>
              <a:rPr lang="en-US" altLang="zh-CN" dirty="0" smtClean="0">
                <a:hlinkClick r:id="rId2" action="ppaction://hlinkfile"/>
              </a:rPr>
              <a:t>example1</a:t>
            </a:r>
            <a:endParaRPr lang="en-US" altLang="zh-CN" dirty="0" smtClean="0"/>
          </a:p>
          <a:p>
            <a:pPr lvl="1"/>
            <a:r>
              <a:rPr lang="en-US" altLang="zh-CN" dirty="0" smtClean="0">
                <a:hlinkClick r:id="rId3" action="ppaction://hlinkfile"/>
              </a:rPr>
              <a:t>example2</a:t>
            </a:r>
            <a:endParaRPr lang="zh-CN" altLang="en-US" dirty="0"/>
          </a:p>
        </p:txBody>
      </p:sp>
    </p:spTree>
    <p:extLst>
      <p:ext uri="{BB962C8B-B14F-4D97-AF65-F5344CB8AC3E}">
        <p14:creationId xmlns:p14="http://schemas.microsoft.com/office/powerpoint/2010/main" val="10698560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语句</a:t>
            </a:r>
          </a:p>
        </p:txBody>
      </p:sp>
      <p:pic>
        <p:nvPicPr>
          <p:cNvPr id="7" name="内容占位符 6"/>
          <p:cNvPicPr>
            <a:picLocks noGrp="1" noChangeAspect="1"/>
          </p:cNvPicPr>
          <p:nvPr>
            <p:ph sz="half" idx="1"/>
          </p:nvPr>
        </p:nvPicPr>
        <p:blipFill>
          <a:blip r:embed="rId2"/>
          <a:stretch>
            <a:fillRect/>
          </a:stretch>
        </p:blipFill>
        <p:spPr>
          <a:xfrm>
            <a:off x="1117600" y="3061747"/>
            <a:ext cx="5080000" cy="1801306"/>
          </a:xfrm>
          <a:prstGeom prst="rect">
            <a:avLst/>
          </a:prstGeom>
        </p:spPr>
      </p:pic>
      <p:pic>
        <p:nvPicPr>
          <p:cNvPr id="8" name="内容占位符 7"/>
          <p:cNvPicPr>
            <a:picLocks noGrp="1" noChangeAspect="1"/>
          </p:cNvPicPr>
          <p:nvPr>
            <p:ph sz="half" idx="2"/>
          </p:nvPr>
        </p:nvPicPr>
        <p:blipFill>
          <a:blip r:embed="rId3"/>
          <a:stretch>
            <a:fillRect/>
          </a:stretch>
        </p:blipFill>
        <p:spPr>
          <a:xfrm>
            <a:off x="7002462" y="3419475"/>
            <a:ext cx="3876675" cy="1085850"/>
          </a:xfrm>
          <a:prstGeom prst="rect">
            <a:avLst/>
          </a:prstGeom>
        </p:spPr>
      </p:pic>
    </p:spTree>
    <p:extLst>
      <p:ext uri="{BB962C8B-B14F-4D97-AF65-F5344CB8AC3E}">
        <p14:creationId xmlns:p14="http://schemas.microsoft.com/office/powerpoint/2010/main" val="29844814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语句</a:t>
            </a:r>
          </a:p>
        </p:txBody>
      </p:sp>
      <p:pic>
        <p:nvPicPr>
          <p:cNvPr id="5" name="内容占位符 4"/>
          <p:cNvPicPr>
            <a:picLocks noGrp="1" noChangeAspect="1"/>
          </p:cNvPicPr>
          <p:nvPr>
            <p:ph sz="half" idx="1"/>
          </p:nvPr>
        </p:nvPicPr>
        <p:blipFill>
          <a:blip r:embed="rId2"/>
          <a:stretch>
            <a:fillRect/>
          </a:stretch>
        </p:blipFill>
        <p:spPr>
          <a:xfrm>
            <a:off x="1117600" y="2599530"/>
            <a:ext cx="5080000" cy="2725740"/>
          </a:xfrm>
          <a:prstGeom prst="rect">
            <a:avLst/>
          </a:prstGeom>
        </p:spPr>
      </p:pic>
      <p:pic>
        <p:nvPicPr>
          <p:cNvPr id="6" name="内容占位符 5"/>
          <p:cNvPicPr>
            <a:picLocks noGrp="1" noChangeAspect="1"/>
          </p:cNvPicPr>
          <p:nvPr>
            <p:ph sz="half" idx="2"/>
          </p:nvPr>
        </p:nvPicPr>
        <p:blipFill>
          <a:blip r:embed="rId3"/>
          <a:stretch>
            <a:fillRect/>
          </a:stretch>
        </p:blipFill>
        <p:spPr>
          <a:xfrm>
            <a:off x="7564437" y="3486150"/>
            <a:ext cx="2752725" cy="952500"/>
          </a:xfrm>
          <a:prstGeom prst="rect">
            <a:avLst/>
          </a:prstGeom>
        </p:spPr>
      </p:pic>
    </p:spTree>
    <p:extLst>
      <p:ext uri="{BB962C8B-B14F-4D97-AF65-F5344CB8AC3E}">
        <p14:creationId xmlns:p14="http://schemas.microsoft.com/office/powerpoint/2010/main" val="32941072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IV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数组</a:t>
            </a:r>
            <a:endParaRPr lang="en-US" altLang="zh-CN" dirty="0"/>
          </a:p>
        </p:txBody>
      </p:sp>
    </p:spTree>
    <p:extLst>
      <p:ext uri="{BB962C8B-B14F-4D97-AF65-F5344CB8AC3E}">
        <p14:creationId xmlns:p14="http://schemas.microsoft.com/office/powerpoint/2010/main" val="6652454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JavaScript</a:t>
            </a:r>
            <a:r>
              <a:rPr lang="zh-CN" altLang="en-US" dirty="0" smtClean="0"/>
              <a:t>数组</a:t>
            </a:r>
            <a:endParaRPr lang="zh-CN" altLang="en-US" dirty="0"/>
          </a:p>
        </p:txBody>
      </p:sp>
      <p:sp>
        <p:nvSpPr>
          <p:cNvPr id="3" name="内容占位符 2"/>
          <p:cNvSpPr>
            <a:spLocks noGrp="1"/>
          </p:cNvSpPr>
          <p:nvPr>
            <p:ph idx="1"/>
          </p:nvPr>
        </p:nvSpPr>
        <p:spPr/>
        <p:txBody>
          <a:bodyPr/>
          <a:lstStyle/>
          <a:p>
            <a:r>
              <a:rPr lang="en-US" altLang="zh-CN" dirty="0" smtClean="0"/>
              <a:t>JavaScript</a:t>
            </a:r>
            <a:r>
              <a:rPr lang="zh-CN" altLang="en-US" dirty="0" smtClean="0"/>
              <a:t>中的数组不是一段连续内存集合，而是拥有类数组特性的对象</a:t>
            </a:r>
            <a:endParaRPr lang="en-US" altLang="zh-CN" dirty="0" smtClean="0"/>
          </a:p>
          <a:p>
            <a:r>
              <a:rPr lang="en-US" altLang="zh-CN" dirty="0"/>
              <a:t>JavaScript</a:t>
            </a:r>
            <a:r>
              <a:rPr lang="zh-CN" altLang="en-US" dirty="0"/>
              <a:t>中的</a:t>
            </a:r>
            <a:r>
              <a:rPr lang="zh-CN" altLang="en-US" dirty="0" smtClean="0"/>
              <a:t>数组可以混合存储任意类型的数据</a:t>
            </a:r>
            <a:endParaRPr lang="en-US" altLang="zh-CN" dirty="0" smtClean="0"/>
          </a:p>
          <a:p>
            <a:r>
              <a:rPr lang="en-US" altLang="zh-CN" dirty="0"/>
              <a:t>JavaScript</a:t>
            </a:r>
            <a:r>
              <a:rPr lang="zh-CN" altLang="en-US" dirty="0"/>
              <a:t>中的</a:t>
            </a:r>
            <a:r>
              <a:rPr lang="zh-CN" altLang="en-US" dirty="0" smtClean="0"/>
              <a:t>数组大小可动态变化</a:t>
            </a:r>
            <a:endParaRPr lang="en-US" altLang="zh-CN" dirty="0" smtClean="0"/>
          </a:p>
          <a:p>
            <a:r>
              <a:rPr lang="en-US" altLang="zh-CN" dirty="0"/>
              <a:t>JavaScript</a:t>
            </a:r>
            <a:r>
              <a:rPr lang="zh-CN" altLang="en-US" dirty="0"/>
              <a:t>中的</a:t>
            </a:r>
            <a:r>
              <a:rPr lang="zh-CN" altLang="en-US" dirty="0" smtClean="0"/>
              <a:t>数组是稀疏数组，亦即下标不必是连续的，但仅有真正存储的内容获得内存空间</a:t>
            </a:r>
            <a:endParaRPr lang="en-US" altLang="zh-CN" dirty="0" smtClean="0"/>
          </a:p>
        </p:txBody>
      </p:sp>
    </p:spTree>
    <p:extLst>
      <p:ext uri="{BB962C8B-B14F-4D97-AF65-F5344CB8AC3E}">
        <p14:creationId xmlns:p14="http://schemas.microsoft.com/office/powerpoint/2010/main" val="41560782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数组定义</a:t>
            </a:r>
          </a:p>
        </p:txBody>
      </p:sp>
      <p:sp>
        <p:nvSpPr>
          <p:cNvPr id="3" name="内容占位符 2"/>
          <p:cNvSpPr>
            <a:spLocks noGrp="1"/>
          </p:cNvSpPr>
          <p:nvPr>
            <p:ph idx="1"/>
          </p:nvPr>
        </p:nvSpPr>
        <p:spPr/>
        <p:txBody>
          <a:bodyPr/>
          <a:lstStyle/>
          <a:p>
            <a:r>
              <a:rPr lang="zh-CN" altLang="en-US" dirty="0"/>
              <a:t>使用数组字面量定义</a:t>
            </a:r>
            <a:endParaRPr lang="en-US" altLang="zh-CN" dirty="0"/>
          </a:p>
          <a:p>
            <a:pPr lvl="1"/>
            <a:r>
              <a:rPr lang="en-US" altLang="zh-CN" dirty="0" err="1"/>
              <a:t>var</a:t>
            </a:r>
            <a:r>
              <a:rPr lang="en-US" altLang="zh-CN" dirty="0"/>
              <a:t> table = [5,4,3,2,1,”test”];</a:t>
            </a:r>
          </a:p>
          <a:p>
            <a:pPr lvl="1"/>
            <a:r>
              <a:rPr lang="en-US" altLang="zh-CN" dirty="0" err="1"/>
              <a:t>var</a:t>
            </a:r>
            <a:r>
              <a:rPr lang="en-US" altLang="zh-CN" dirty="0"/>
              <a:t> empty = [];</a:t>
            </a:r>
          </a:p>
          <a:p>
            <a:pPr lvl="1"/>
            <a:r>
              <a:rPr lang="en-US" altLang="zh-CN" dirty="0" err="1"/>
              <a:t>var</a:t>
            </a:r>
            <a:r>
              <a:rPr lang="en-US" altLang="zh-CN" dirty="0"/>
              <a:t> empty2 = [,,]; //</a:t>
            </a:r>
            <a:r>
              <a:rPr lang="zh-CN" altLang="en-US" dirty="0"/>
              <a:t>生成</a:t>
            </a:r>
            <a:r>
              <a:rPr lang="en-US" altLang="zh-CN" dirty="0"/>
              <a:t>2</a:t>
            </a:r>
            <a:r>
              <a:rPr lang="zh-CN" altLang="en-US" dirty="0"/>
              <a:t>或</a:t>
            </a:r>
            <a:r>
              <a:rPr lang="en-US" altLang="zh-CN" dirty="0"/>
              <a:t>3</a:t>
            </a:r>
            <a:r>
              <a:rPr lang="zh-CN" altLang="en-US" dirty="0"/>
              <a:t>项的数组，不建议</a:t>
            </a:r>
            <a:endParaRPr lang="en-US" altLang="zh-CN" dirty="0"/>
          </a:p>
          <a:p>
            <a:pPr lvl="1"/>
            <a:r>
              <a:rPr lang="zh-CN" altLang="en-US" dirty="0"/>
              <a:t>未定义元素部分会获得</a:t>
            </a:r>
            <a:r>
              <a:rPr lang="en-US" altLang="zh-CN" dirty="0"/>
              <a:t>undefined</a:t>
            </a:r>
            <a:r>
              <a:rPr lang="zh-CN" altLang="en-US" dirty="0" smtClean="0"/>
              <a:t>初始值</a:t>
            </a:r>
            <a:endParaRPr lang="en-US" altLang="zh-CN" dirty="0"/>
          </a:p>
        </p:txBody>
      </p:sp>
    </p:spTree>
    <p:extLst>
      <p:ext uri="{BB962C8B-B14F-4D97-AF65-F5344CB8AC3E}">
        <p14:creationId xmlns:p14="http://schemas.microsoft.com/office/powerpoint/2010/main" val="36204577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数组访问和赋值</a:t>
            </a:r>
            <a:endParaRPr lang="zh-CN" altLang="en-US" dirty="0"/>
          </a:p>
        </p:txBody>
      </p:sp>
      <p:sp>
        <p:nvSpPr>
          <p:cNvPr id="3" name="内容占位符 2"/>
          <p:cNvSpPr>
            <a:spLocks noGrp="1"/>
          </p:cNvSpPr>
          <p:nvPr>
            <p:ph idx="1"/>
          </p:nvPr>
        </p:nvSpPr>
        <p:spPr/>
        <p:txBody>
          <a:bodyPr/>
          <a:lstStyle/>
          <a:p>
            <a:r>
              <a:rPr lang="zh-CN" altLang="en-US" dirty="0"/>
              <a:t>使用整数下标访问数组内容和给数组赋值</a:t>
            </a:r>
            <a:endParaRPr lang="en-US" altLang="zh-CN" dirty="0"/>
          </a:p>
          <a:p>
            <a:pPr lvl="1"/>
            <a:r>
              <a:rPr lang="zh-CN" altLang="en-US" dirty="0"/>
              <a:t>下标范围在</a:t>
            </a:r>
            <a:r>
              <a:rPr lang="en-US" altLang="zh-CN" dirty="0"/>
              <a:t>0</a:t>
            </a:r>
            <a:r>
              <a:rPr lang="zh-CN" altLang="en-US" dirty="0"/>
              <a:t>－</a:t>
            </a:r>
            <a:r>
              <a:rPr lang="en-US" altLang="zh-CN" dirty="0"/>
              <a:t>2</a:t>
            </a:r>
            <a:r>
              <a:rPr lang="en-US" altLang="zh-CN" baseline="30000" dirty="0"/>
              <a:t>32</a:t>
            </a:r>
            <a:r>
              <a:rPr lang="en-US" altLang="zh-CN" dirty="0"/>
              <a:t>-1</a:t>
            </a:r>
            <a:r>
              <a:rPr lang="zh-CN" altLang="en-US" dirty="0"/>
              <a:t>，其他下标会被认为是数组</a:t>
            </a:r>
            <a:r>
              <a:rPr lang="zh-CN" altLang="en-US" dirty="0" smtClean="0"/>
              <a:t>对象的属性名</a:t>
            </a:r>
            <a:endParaRPr lang="en-US" altLang="zh-CN" dirty="0" smtClean="0"/>
          </a:p>
          <a:p>
            <a:pPr lvl="1"/>
            <a:r>
              <a:rPr lang="en-US" altLang="zh-CN" dirty="0" err="1"/>
              <a:t>var</a:t>
            </a:r>
            <a:r>
              <a:rPr lang="en-US" altLang="zh-CN" dirty="0"/>
              <a:t> table = [5,4,3,2,1,”test</a:t>
            </a:r>
            <a:r>
              <a:rPr lang="en-US" altLang="zh-CN" dirty="0" smtClean="0"/>
              <a:t>”];</a:t>
            </a:r>
            <a:br>
              <a:rPr lang="en-US" altLang="zh-CN" dirty="0" smtClean="0"/>
            </a:br>
            <a:r>
              <a:rPr lang="en-US" altLang="zh-CN" dirty="0" err="1" smtClean="0"/>
              <a:t>var</a:t>
            </a:r>
            <a:r>
              <a:rPr lang="en-US" altLang="zh-CN" dirty="0" smtClean="0"/>
              <a:t> a = table[0];	//</a:t>
            </a:r>
            <a:r>
              <a:rPr lang="zh-CN" altLang="en-US" dirty="0" smtClean="0"/>
              <a:t>读取一个数组元素</a:t>
            </a:r>
            <a:r>
              <a:rPr lang="en-US" altLang="zh-CN" dirty="0" smtClean="0"/>
              <a:t/>
            </a:r>
            <a:br>
              <a:rPr lang="en-US" altLang="zh-CN" dirty="0" smtClean="0"/>
            </a:br>
            <a:r>
              <a:rPr lang="en-US" altLang="zh-CN" dirty="0" smtClean="0"/>
              <a:t>table[1] = “test2”;	//</a:t>
            </a:r>
            <a:r>
              <a:rPr lang="zh-CN" altLang="en-US" dirty="0" smtClean="0"/>
              <a:t>对现有数组元素重新赋值</a:t>
            </a:r>
            <a:endParaRPr lang="en-US" altLang="zh-CN" dirty="0"/>
          </a:p>
          <a:p>
            <a:pPr lvl="1"/>
            <a:r>
              <a:rPr lang="zh-CN" altLang="en-US" dirty="0" smtClean="0"/>
              <a:t>当所用下标大于已用下标最大值时，会创建一个新元素 </a:t>
            </a:r>
            <a:r>
              <a:rPr lang="en-US" altLang="zh-CN" dirty="0" smtClean="0"/>
              <a:t>table[100] = 7;</a:t>
            </a:r>
            <a:endParaRPr lang="zh-CN" altLang="en-US" dirty="0"/>
          </a:p>
          <a:p>
            <a:pPr lvl="1"/>
            <a:endParaRPr lang="zh-CN" altLang="en-US" dirty="0"/>
          </a:p>
        </p:txBody>
      </p:sp>
    </p:spTree>
    <p:extLst>
      <p:ext uri="{BB962C8B-B14F-4D97-AF65-F5344CB8AC3E}">
        <p14:creationId xmlns:p14="http://schemas.microsoft.com/office/powerpoint/2010/main" val="1601542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脚本引擎</a:t>
            </a:r>
            <a:endParaRPr lang="zh-CN" altLang="en-US" dirty="0"/>
          </a:p>
        </p:txBody>
      </p:sp>
      <p:sp>
        <p:nvSpPr>
          <p:cNvPr id="3" name="内容占位符 2"/>
          <p:cNvSpPr>
            <a:spLocks noGrp="1"/>
          </p:cNvSpPr>
          <p:nvPr>
            <p:ph idx="1"/>
          </p:nvPr>
        </p:nvSpPr>
        <p:spPr/>
        <p:txBody>
          <a:bodyPr/>
          <a:lstStyle/>
          <a:p>
            <a:r>
              <a:rPr lang="en-US" altLang="zh-CN" dirty="0" smtClean="0"/>
              <a:t>Script Engine</a:t>
            </a:r>
          </a:p>
          <a:p>
            <a:r>
              <a:rPr lang="zh-CN" altLang="en-US" dirty="0" smtClean="0"/>
              <a:t>脚本引擎是负责解释执行脚本的应用程序</a:t>
            </a:r>
            <a:endParaRPr lang="en-US" altLang="zh-CN" dirty="0" smtClean="0"/>
          </a:p>
          <a:p>
            <a:r>
              <a:rPr lang="zh-CN" altLang="en-US" dirty="0" smtClean="0"/>
              <a:t>为脚本程序提供了运行时环境（</a:t>
            </a:r>
            <a:r>
              <a:rPr lang="en-US" altLang="zh-CN" dirty="0" smtClean="0"/>
              <a:t>Runtime Environment</a:t>
            </a:r>
            <a:r>
              <a:rPr lang="zh-CN" altLang="en-US" dirty="0" smtClean="0"/>
              <a:t>）的支持，负责脚本核心对象的实现，如</a:t>
            </a:r>
            <a:r>
              <a:rPr lang="en-US" altLang="zh-CN" dirty="0" smtClean="0"/>
              <a:t>Object</a:t>
            </a:r>
            <a:r>
              <a:rPr lang="zh-CN" altLang="en-US" dirty="0" smtClean="0"/>
              <a:t>、</a:t>
            </a:r>
            <a:r>
              <a:rPr lang="en-US" altLang="zh-CN" dirty="0" err="1" smtClean="0"/>
              <a:t>EvalError</a:t>
            </a:r>
            <a:r>
              <a:rPr lang="zh-CN" altLang="en-US" dirty="0" smtClean="0"/>
              <a:t>等</a:t>
            </a:r>
            <a:endParaRPr lang="en-US" altLang="zh-CN" dirty="0" smtClean="0"/>
          </a:p>
          <a:p>
            <a:r>
              <a:rPr lang="zh-CN" altLang="en-US" dirty="0" smtClean="0"/>
              <a:t>其性能好坏决定了脚本运行的速度</a:t>
            </a:r>
            <a:endParaRPr lang="en-US" altLang="zh-CN" dirty="0" smtClean="0"/>
          </a:p>
          <a:p>
            <a:pPr lvl="1"/>
            <a:r>
              <a:rPr lang="zh-CN" altLang="en-US" dirty="0"/>
              <a:t>以前仅是简单的</a:t>
            </a:r>
            <a:r>
              <a:rPr lang="en-US" altLang="zh-CN" dirty="0"/>
              <a:t>JavaScript</a:t>
            </a:r>
            <a:r>
              <a:rPr lang="zh-CN" altLang="en-US" dirty="0"/>
              <a:t>解释器，现在一般都内置了即时编译优化功能（</a:t>
            </a:r>
            <a:r>
              <a:rPr lang="en-US" altLang="zh-CN" dirty="0"/>
              <a:t>just-in-time </a:t>
            </a:r>
            <a:r>
              <a:rPr lang="en-US" altLang="zh-CN" dirty="0" smtClean="0"/>
              <a:t>compilation</a:t>
            </a:r>
            <a:r>
              <a:rPr lang="zh-CN" altLang="en-US" dirty="0" smtClean="0"/>
              <a:t>，</a:t>
            </a:r>
            <a:r>
              <a:rPr lang="en-US" altLang="zh-CN" dirty="0" smtClean="0"/>
              <a:t>JIT</a:t>
            </a:r>
            <a:r>
              <a:rPr lang="zh-CN" altLang="en-US" dirty="0" smtClean="0"/>
              <a:t>）</a:t>
            </a:r>
            <a:endParaRPr lang="en-US" altLang="zh-CN" dirty="0" smtClean="0"/>
          </a:p>
          <a:p>
            <a:pPr lvl="1"/>
            <a:r>
              <a:rPr lang="zh-CN" altLang="en-US" dirty="0" smtClean="0"/>
              <a:t>部分还整合了布局引擎</a:t>
            </a:r>
            <a:endParaRPr lang="en-US" altLang="zh-CN" dirty="0"/>
          </a:p>
        </p:txBody>
      </p:sp>
    </p:spTree>
    <p:extLst>
      <p:ext uri="{BB962C8B-B14F-4D97-AF65-F5344CB8AC3E}">
        <p14:creationId xmlns:p14="http://schemas.microsoft.com/office/powerpoint/2010/main" val="42463901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length</a:t>
            </a:r>
            <a:r>
              <a:rPr lang="zh-CN" altLang="en-US" dirty="0" smtClean="0"/>
              <a:t>属性</a:t>
            </a:r>
            <a:endParaRPr lang="zh-CN" altLang="en-US" dirty="0"/>
          </a:p>
        </p:txBody>
      </p:sp>
      <p:sp>
        <p:nvSpPr>
          <p:cNvPr id="3" name="内容占位符 2"/>
          <p:cNvSpPr>
            <a:spLocks noGrp="1"/>
          </p:cNvSpPr>
          <p:nvPr>
            <p:ph idx="1"/>
          </p:nvPr>
        </p:nvSpPr>
        <p:spPr/>
        <p:txBody>
          <a:bodyPr/>
          <a:lstStyle/>
          <a:p>
            <a:r>
              <a:rPr lang="zh-CN" altLang="en-US" dirty="0" smtClean="0"/>
              <a:t>存放当前数组长度的非负整数值</a:t>
            </a:r>
            <a:endParaRPr lang="en-US" altLang="zh-CN" dirty="0" smtClean="0"/>
          </a:p>
          <a:p>
            <a:r>
              <a:rPr lang="zh-CN" altLang="en-US" dirty="0" smtClean="0"/>
              <a:t>每个数组都有</a:t>
            </a:r>
            <a:r>
              <a:rPr lang="en-US" altLang="zh-CN" dirty="0" smtClean="0"/>
              <a:t>length</a:t>
            </a:r>
            <a:r>
              <a:rPr lang="zh-CN" altLang="en-US" dirty="0" smtClean="0"/>
              <a:t>属性，可以通过“数组名</a:t>
            </a:r>
            <a:r>
              <a:rPr lang="en-US" altLang="zh-CN" dirty="0" smtClean="0"/>
              <a:t>.length</a:t>
            </a:r>
            <a:r>
              <a:rPr lang="zh-CN" altLang="en-US" dirty="0" smtClean="0"/>
              <a:t>”来访问</a:t>
            </a:r>
            <a:endParaRPr lang="en-US" altLang="zh-CN" dirty="0" smtClean="0"/>
          </a:p>
          <a:p>
            <a:r>
              <a:rPr lang="zh-CN" altLang="en-US" dirty="0"/>
              <a:t>非只读</a:t>
            </a:r>
            <a:r>
              <a:rPr lang="zh-CN" altLang="en-US" dirty="0" smtClean="0"/>
              <a:t>属性</a:t>
            </a:r>
            <a:endParaRPr lang="en-US" altLang="zh-CN" dirty="0" smtClean="0"/>
          </a:p>
          <a:p>
            <a:pPr lvl="1"/>
            <a:r>
              <a:rPr lang="zh-CN" altLang="en-US" dirty="0" smtClean="0"/>
              <a:t>当将其改为小于当前数组长度时，会将最后的那些项移除（再访问时值为</a:t>
            </a:r>
            <a:r>
              <a:rPr lang="en-US" altLang="zh-CN" dirty="0" smtClean="0"/>
              <a:t>undefined</a:t>
            </a:r>
            <a:r>
              <a:rPr lang="zh-CN" altLang="en-US" dirty="0" smtClean="0"/>
              <a:t>）</a:t>
            </a:r>
            <a:endParaRPr lang="en-US" altLang="zh-CN" dirty="0" smtClean="0"/>
          </a:p>
          <a:p>
            <a:pPr lvl="1"/>
            <a:r>
              <a:rPr lang="zh-CN" altLang="en-US" dirty="0" smtClean="0"/>
              <a:t>当将其改为大于当前数组长度时，新增项被添加，并初始化为</a:t>
            </a:r>
            <a:r>
              <a:rPr lang="en-US" altLang="zh-CN" dirty="0" smtClean="0"/>
              <a:t>undefined</a:t>
            </a:r>
          </a:p>
          <a:p>
            <a:pPr lvl="1"/>
            <a:r>
              <a:rPr lang="zh-CN" altLang="en-US" dirty="0"/>
              <a:t>当</a:t>
            </a:r>
            <a:r>
              <a:rPr lang="zh-CN" altLang="en-US" dirty="0" smtClean="0"/>
              <a:t>所用</a:t>
            </a:r>
            <a:r>
              <a:rPr lang="zh-CN" altLang="en-US" dirty="0"/>
              <a:t>下标大于已用下标最大值时</a:t>
            </a:r>
            <a:r>
              <a:rPr lang="zh-CN" altLang="en-US" dirty="0" smtClean="0"/>
              <a:t>，</a:t>
            </a:r>
            <a:r>
              <a:rPr lang="en-US" altLang="zh-CN" dirty="0" smtClean="0"/>
              <a:t>length</a:t>
            </a:r>
            <a:r>
              <a:rPr lang="zh-CN" altLang="en-US" dirty="0" smtClean="0"/>
              <a:t>值改为该值，之间元素被设为</a:t>
            </a:r>
            <a:r>
              <a:rPr lang="en-US" altLang="zh-CN" dirty="0" smtClean="0"/>
              <a:t>undefined</a:t>
            </a:r>
          </a:p>
          <a:p>
            <a:r>
              <a:rPr lang="zh-CN" altLang="en-US" dirty="0" smtClean="0"/>
              <a:t>可用该属性来方便地在数组末尾添加新项</a:t>
            </a:r>
            <a:endParaRPr lang="zh-CN" altLang="en-US" dirty="0"/>
          </a:p>
        </p:txBody>
      </p:sp>
    </p:spTree>
    <p:extLst>
      <p:ext uri="{BB962C8B-B14F-4D97-AF65-F5344CB8AC3E}">
        <p14:creationId xmlns:p14="http://schemas.microsoft.com/office/powerpoint/2010/main" val="21681163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删除数组元素</a:t>
            </a:r>
            <a:endParaRPr lang="zh-CN" altLang="en-US" dirty="0"/>
          </a:p>
        </p:txBody>
      </p:sp>
      <p:sp>
        <p:nvSpPr>
          <p:cNvPr id="3" name="内容占位符 2"/>
          <p:cNvSpPr>
            <a:spLocks noGrp="1"/>
          </p:cNvSpPr>
          <p:nvPr>
            <p:ph idx="1"/>
          </p:nvPr>
        </p:nvSpPr>
        <p:spPr/>
        <p:txBody>
          <a:bodyPr/>
          <a:lstStyle/>
          <a:p>
            <a:r>
              <a:rPr lang="zh-CN" altLang="en-US" dirty="0" smtClean="0"/>
              <a:t>使用</a:t>
            </a:r>
            <a:r>
              <a:rPr lang="en-US" altLang="zh-CN" dirty="0" smtClean="0"/>
              <a:t>delete</a:t>
            </a:r>
            <a:r>
              <a:rPr lang="zh-CN" altLang="en-US" dirty="0" smtClean="0"/>
              <a:t>运算符来删除</a:t>
            </a:r>
            <a:endParaRPr lang="en-US" altLang="zh-CN" dirty="0" smtClean="0"/>
          </a:p>
          <a:p>
            <a:pPr lvl="1"/>
            <a:r>
              <a:rPr lang="en-US" altLang="zh-CN" dirty="0" smtClean="0"/>
              <a:t>delete table[2];</a:t>
            </a:r>
          </a:p>
          <a:p>
            <a:pPr lvl="1"/>
            <a:r>
              <a:rPr lang="zh-CN" altLang="en-US" dirty="0" smtClean="0"/>
              <a:t>此时只是将</a:t>
            </a:r>
            <a:r>
              <a:rPr lang="en-US" altLang="zh-CN" dirty="0" smtClean="0"/>
              <a:t>table[2]</a:t>
            </a:r>
            <a:r>
              <a:rPr lang="zh-CN" altLang="en-US" dirty="0" smtClean="0"/>
              <a:t>设为</a:t>
            </a:r>
            <a:r>
              <a:rPr lang="en-US" altLang="zh-CN" dirty="0" smtClean="0"/>
              <a:t>undefined</a:t>
            </a:r>
            <a:r>
              <a:rPr lang="zh-CN" altLang="en-US" dirty="0" smtClean="0"/>
              <a:t>，但并未修订</a:t>
            </a:r>
            <a:r>
              <a:rPr lang="en-US" altLang="zh-CN" dirty="0" smtClean="0"/>
              <a:t>length</a:t>
            </a:r>
            <a:r>
              <a:rPr lang="zh-CN" altLang="en-US" dirty="0" smtClean="0"/>
              <a:t>值</a:t>
            </a:r>
            <a:endParaRPr lang="en-US" altLang="zh-CN" dirty="0" smtClean="0"/>
          </a:p>
          <a:p>
            <a:r>
              <a:rPr lang="zh-CN" altLang="en-US" dirty="0" smtClean="0"/>
              <a:t>也可以通过改小</a:t>
            </a:r>
            <a:r>
              <a:rPr lang="en-US" altLang="zh-CN" dirty="0" smtClean="0"/>
              <a:t>length</a:t>
            </a:r>
            <a:r>
              <a:rPr lang="zh-CN" altLang="en-US" dirty="0" smtClean="0"/>
              <a:t>值来删除数组末尾的元素</a:t>
            </a:r>
            <a:endParaRPr lang="en-US" altLang="zh-CN" dirty="0" smtClean="0"/>
          </a:p>
          <a:p>
            <a:r>
              <a:rPr lang="zh-CN" altLang="en-US" dirty="0" smtClean="0"/>
              <a:t>真正删除需使用数组自带的方法，如</a:t>
            </a:r>
            <a:r>
              <a:rPr lang="en-US" altLang="zh-CN" dirty="0" smtClean="0"/>
              <a:t>shift</a:t>
            </a:r>
            <a:r>
              <a:rPr lang="zh-CN" altLang="en-US" dirty="0" smtClean="0"/>
              <a:t>、</a:t>
            </a:r>
            <a:r>
              <a:rPr lang="en-US" altLang="zh-CN" dirty="0" smtClean="0"/>
              <a:t>pop</a:t>
            </a:r>
            <a:r>
              <a:rPr lang="zh-CN" altLang="en-US" dirty="0" smtClean="0"/>
              <a:t>、</a:t>
            </a:r>
            <a:r>
              <a:rPr lang="en-US" altLang="zh-CN" dirty="0" smtClean="0"/>
              <a:t>splice</a:t>
            </a:r>
            <a:r>
              <a:rPr lang="zh-CN" altLang="en-US" dirty="0" smtClean="0"/>
              <a:t>等</a:t>
            </a:r>
            <a:endParaRPr lang="zh-CN" altLang="en-US" dirty="0"/>
          </a:p>
        </p:txBody>
      </p:sp>
    </p:spTree>
    <p:extLst>
      <p:ext uri="{BB962C8B-B14F-4D97-AF65-F5344CB8AC3E}">
        <p14:creationId xmlns:p14="http://schemas.microsoft.com/office/powerpoint/2010/main" val="41292293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数组遍历</a:t>
            </a:r>
            <a:endParaRPr lang="zh-CN" altLang="en-US" dirty="0"/>
          </a:p>
        </p:txBody>
      </p:sp>
      <p:sp>
        <p:nvSpPr>
          <p:cNvPr id="3" name="内容占位符 2"/>
          <p:cNvSpPr>
            <a:spLocks noGrp="1"/>
          </p:cNvSpPr>
          <p:nvPr>
            <p:ph idx="1"/>
          </p:nvPr>
        </p:nvSpPr>
        <p:spPr/>
        <p:txBody>
          <a:bodyPr/>
          <a:lstStyle/>
          <a:p>
            <a:r>
              <a:rPr lang="zh-CN" altLang="en-US" dirty="0" smtClean="0"/>
              <a:t>可以使用</a:t>
            </a:r>
            <a:r>
              <a:rPr lang="en-US" altLang="zh-CN" dirty="0" smtClean="0"/>
              <a:t>for</a:t>
            </a:r>
            <a:r>
              <a:rPr lang="zh-CN" altLang="en-US" dirty="0" smtClean="0"/>
              <a:t>语句或</a:t>
            </a:r>
            <a:r>
              <a:rPr lang="en-US" altLang="zh-CN" dirty="0" smtClean="0"/>
              <a:t>for……in/of</a:t>
            </a:r>
            <a:r>
              <a:rPr lang="zh-CN" altLang="en-US" dirty="0" smtClean="0"/>
              <a:t>语句来遍历数组</a:t>
            </a:r>
            <a:endParaRPr lang="en-US" altLang="zh-CN" dirty="0" smtClean="0"/>
          </a:p>
          <a:p>
            <a:r>
              <a:rPr lang="zh-CN" altLang="en-US" dirty="0" smtClean="0"/>
              <a:t>后者不能保证顺序且有潜在风险，建议始终使用前者</a:t>
            </a:r>
            <a:endParaRPr lang="en-US" altLang="zh-CN" dirty="0" smtClean="0"/>
          </a:p>
          <a:p>
            <a:r>
              <a:rPr lang="zh-CN" altLang="en-US" dirty="0" smtClean="0"/>
              <a:t>由于数组可能是稀疏的，在用前者遍历时也应注意鉴别</a:t>
            </a:r>
            <a:r>
              <a:rPr lang="en-US" altLang="zh-CN" dirty="0" smtClean="0"/>
              <a:t/>
            </a:r>
            <a:br>
              <a:rPr lang="en-US" altLang="zh-CN" dirty="0" smtClean="0"/>
            </a:br>
            <a:r>
              <a:rPr lang="en-US" altLang="zh-CN" dirty="0" smtClean="0"/>
              <a:t>for(</a:t>
            </a:r>
            <a:r>
              <a:rPr lang="en-US" altLang="zh-CN" dirty="0" err="1" smtClean="0"/>
              <a:t>var</a:t>
            </a:r>
            <a:r>
              <a:rPr lang="en-US" altLang="zh-CN" dirty="0" smtClean="0"/>
              <a:t> i=0;i&lt;</a:t>
            </a:r>
            <a:r>
              <a:rPr lang="en-US" altLang="zh-CN" dirty="0" err="1" smtClean="0"/>
              <a:t>table.length;i</a:t>
            </a:r>
            <a:r>
              <a:rPr lang="en-US" altLang="zh-CN" dirty="0" smtClean="0"/>
              <a:t>++)</a:t>
            </a:r>
            <a:br>
              <a:rPr lang="en-US" altLang="zh-CN" dirty="0" smtClean="0"/>
            </a:br>
            <a:r>
              <a:rPr lang="en-US" altLang="zh-CN" dirty="0" smtClean="0"/>
              <a:t>	if(table[i]) {</a:t>
            </a:r>
            <a:r>
              <a:rPr lang="en-US" altLang="zh-CN" dirty="0" err="1" smtClean="0"/>
              <a:t>window.alert</a:t>
            </a:r>
            <a:r>
              <a:rPr lang="en-US" altLang="zh-CN" dirty="0" smtClean="0"/>
              <a:t>(table[</a:t>
            </a:r>
            <a:r>
              <a:rPr lang="en-US" altLang="zh-CN" dirty="0" err="1" smtClean="0"/>
              <a:t>i</a:t>
            </a:r>
            <a:r>
              <a:rPr lang="en-US" altLang="zh-CN" dirty="0" smtClean="0"/>
              <a:t>]);}</a:t>
            </a:r>
          </a:p>
          <a:p>
            <a:r>
              <a:rPr lang="en-US" altLang="zh-CN" dirty="0" smtClean="0">
                <a:hlinkClick r:id="rId2" action="ppaction://hlinkfile"/>
              </a:rPr>
              <a:t>example</a:t>
            </a:r>
            <a:r>
              <a:rPr lang="en-US" altLang="zh-CN" dirty="0" smtClean="0"/>
              <a:t> </a:t>
            </a:r>
            <a:endParaRPr lang="zh-CN" altLang="en-US" dirty="0"/>
          </a:p>
        </p:txBody>
      </p:sp>
    </p:spTree>
    <p:extLst>
      <p:ext uri="{BB962C8B-B14F-4D97-AF65-F5344CB8AC3E}">
        <p14:creationId xmlns:p14="http://schemas.microsoft.com/office/powerpoint/2010/main" val="22558342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数组遍历</a:t>
            </a:r>
          </a:p>
        </p:txBody>
      </p:sp>
      <p:pic>
        <p:nvPicPr>
          <p:cNvPr id="6" name="内容占位符 5"/>
          <p:cNvPicPr>
            <a:picLocks noGrp="1" noChangeAspect="1"/>
          </p:cNvPicPr>
          <p:nvPr>
            <p:ph sz="half" idx="1"/>
          </p:nvPr>
        </p:nvPicPr>
        <p:blipFill>
          <a:blip r:embed="rId2"/>
          <a:stretch>
            <a:fillRect/>
          </a:stretch>
        </p:blipFill>
        <p:spPr>
          <a:xfrm>
            <a:off x="2082885" y="1905000"/>
            <a:ext cx="3149430" cy="4114800"/>
          </a:xfrm>
          <a:prstGeom prst="rect">
            <a:avLst/>
          </a:prstGeom>
        </p:spPr>
      </p:pic>
      <p:pic>
        <p:nvPicPr>
          <p:cNvPr id="7" name="内容占位符 6"/>
          <p:cNvPicPr>
            <a:picLocks noGrp="1" noChangeAspect="1"/>
          </p:cNvPicPr>
          <p:nvPr>
            <p:ph sz="half" idx="2"/>
          </p:nvPr>
        </p:nvPicPr>
        <p:blipFill>
          <a:blip r:embed="rId3"/>
          <a:stretch>
            <a:fillRect/>
          </a:stretch>
        </p:blipFill>
        <p:spPr>
          <a:xfrm>
            <a:off x="6400800" y="2850893"/>
            <a:ext cx="5080000" cy="2223014"/>
          </a:xfrm>
          <a:prstGeom prst="rect">
            <a:avLst/>
          </a:prstGeom>
        </p:spPr>
      </p:pic>
    </p:spTree>
    <p:extLst>
      <p:ext uri="{BB962C8B-B14F-4D97-AF65-F5344CB8AC3E}">
        <p14:creationId xmlns:p14="http://schemas.microsoft.com/office/powerpoint/2010/main" val="19630983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数组嵌套</a:t>
            </a:r>
            <a:endParaRPr lang="zh-CN" altLang="en-US" dirty="0"/>
          </a:p>
        </p:txBody>
      </p:sp>
      <p:sp>
        <p:nvSpPr>
          <p:cNvPr id="3" name="内容占位符 2"/>
          <p:cNvSpPr>
            <a:spLocks noGrp="1"/>
          </p:cNvSpPr>
          <p:nvPr>
            <p:ph idx="1"/>
          </p:nvPr>
        </p:nvSpPr>
        <p:spPr/>
        <p:txBody>
          <a:bodyPr/>
          <a:lstStyle/>
          <a:p>
            <a:r>
              <a:rPr lang="en-US" altLang="zh-CN" dirty="0" smtClean="0"/>
              <a:t>JavaScript</a:t>
            </a:r>
            <a:r>
              <a:rPr lang="zh-CN" altLang="en-US" dirty="0" smtClean="0"/>
              <a:t>没有多维数组，但可以通过数组嵌套来实现</a:t>
            </a:r>
            <a:r>
              <a:rPr lang="en-US" altLang="zh-CN" dirty="0" smtClean="0"/>
              <a:t/>
            </a:r>
            <a:br>
              <a:rPr lang="en-US" altLang="zh-CN" dirty="0" smtClean="0"/>
            </a:br>
            <a:r>
              <a:rPr lang="en-US" altLang="zh-CN" dirty="0" err="1" smtClean="0"/>
              <a:t>var</a:t>
            </a:r>
            <a:r>
              <a:rPr lang="en-US" altLang="zh-CN" dirty="0" smtClean="0"/>
              <a:t> matrix = [ [1,2,3], </a:t>
            </a:r>
            <a:br>
              <a:rPr lang="en-US" altLang="zh-CN" dirty="0" smtClean="0"/>
            </a:br>
            <a:r>
              <a:rPr lang="en-US" altLang="zh-CN" dirty="0" smtClean="0"/>
              <a:t>                     [4,5,6],</a:t>
            </a:r>
            <a:br>
              <a:rPr lang="en-US" altLang="zh-CN" dirty="0" smtClean="0"/>
            </a:br>
            <a:r>
              <a:rPr lang="en-US" altLang="zh-CN" dirty="0" smtClean="0"/>
              <a:t>                     [7,8,9]];</a:t>
            </a:r>
            <a:br>
              <a:rPr lang="en-US" altLang="zh-CN" dirty="0" smtClean="0"/>
            </a:br>
            <a:r>
              <a:rPr lang="en-US" altLang="zh-CN" dirty="0" err="1" smtClean="0"/>
              <a:t>window.alert</a:t>
            </a:r>
            <a:r>
              <a:rPr lang="en-US" altLang="zh-CN" dirty="0" smtClean="0"/>
              <a:t>(matrix[2][1]); //8</a:t>
            </a:r>
          </a:p>
          <a:p>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34223771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数组嵌套</a:t>
            </a:r>
          </a:p>
        </p:txBody>
      </p:sp>
      <p:pic>
        <p:nvPicPr>
          <p:cNvPr id="6" name="内容占位符 5"/>
          <p:cNvPicPr>
            <a:picLocks noGrp="1" noChangeAspect="1"/>
          </p:cNvPicPr>
          <p:nvPr>
            <p:ph sz="half" idx="1"/>
          </p:nvPr>
        </p:nvPicPr>
        <p:blipFill>
          <a:blip r:embed="rId2"/>
          <a:stretch>
            <a:fillRect/>
          </a:stretch>
        </p:blipFill>
        <p:spPr>
          <a:xfrm>
            <a:off x="1117600" y="3188305"/>
            <a:ext cx="5080000" cy="1548190"/>
          </a:xfrm>
          <a:prstGeom prst="rect">
            <a:avLst/>
          </a:prstGeom>
        </p:spPr>
      </p:pic>
      <p:pic>
        <p:nvPicPr>
          <p:cNvPr id="7" name="内容占位符 6"/>
          <p:cNvPicPr>
            <a:picLocks noGrp="1" noChangeAspect="1"/>
          </p:cNvPicPr>
          <p:nvPr>
            <p:ph sz="half" idx="2"/>
          </p:nvPr>
        </p:nvPicPr>
        <p:blipFill>
          <a:blip r:embed="rId3"/>
          <a:stretch>
            <a:fillRect/>
          </a:stretch>
        </p:blipFill>
        <p:spPr>
          <a:xfrm>
            <a:off x="7326312" y="3214687"/>
            <a:ext cx="3228975" cy="1495425"/>
          </a:xfrm>
          <a:prstGeom prst="rect">
            <a:avLst/>
          </a:prstGeom>
        </p:spPr>
      </p:pic>
    </p:spTree>
    <p:extLst>
      <p:ext uri="{BB962C8B-B14F-4D97-AF65-F5344CB8AC3E}">
        <p14:creationId xmlns:p14="http://schemas.microsoft.com/office/powerpoint/2010/main" val="14850087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smtClean="0"/>
              <a:t>函数</a:t>
            </a:r>
            <a:r>
              <a:rPr lang="en-US" altLang="zh-CN" dirty="0" smtClean="0"/>
              <a:t>1</a:t>
            </a:r>
            <a:endParaRPr lang="en-US" altLang="zh-CN" dirty="0"/>
          </a:p>
        </p:txBody>
      </p:sp>
    </p:spTree>
    <p:extLst>
      <p:ext uri="{BB962C8B-B14F-4D97-AF65-F5344CB8AC3E}">
        <p14:creationId xmlns:p14="http://schemas.microsoft.com/office/powerpoint/2010/main" val="39860597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函数定义</a:t>
            </a:r>
            <a:endParaRPr lang="zh-CN" altLang="en-US" dirty="0"/>
          </a:p>
        </p:txBody>
      </p:sp>
      <p:sp>
        <p:nvSpPr>
          <p:cNvPr id="3" name="内容占位符 2"/>
          <p:cNvSpPr>
            <a:spLocks noGrp="1"/>
          </p:cNvSpPr>
          <p:nvPr>
            <p:ph idx="1"/>
          </p:nvPr>
        </p:nvSpPr>
        <p:spPr/>
        <p:txBody>
          <a:bodyPr/>
          <a:lstStyle/>
          <a:p>
            <a:r>
              <a:rPr lang="zh-CN" altLang="en-US" dirty="0" smtClean="0"/>
              <a:t>在</a:t>
            </a:r>
            <a:r>
              <a:rPr lang="en-US" altLang="zh-CN" dirty="0" smtClean="0"/>
              <a:t>JavaScript</a:t>
            </a:r>
            <a:r>
              <a:rPr lang="zh-CN" altLang="en-US" dirty="0" smtClean="0"/>
              <a:t>中使用</a:t>
            </a:r>
            <a:r>
              <a:rPr lang="en-US" altLang="zh-CN" dirty="0" smtClean="0"/>
              <a:t>function</a:t>
            </a:r>
            <a:r>
              <a:rPr lang="zh-CN" altLang="en-US" dirty="0" smtClean="0"/>
              <a:t>关键字定义函数</a:t>
            </a:r>
            <a:endParaRPr lang="en-US" altLang="zh-CN" dirty="0" smtClean="0"/>
          </a:p>
          <a:p>
            <a:pPr lvl="1"/>
            <a:r>
              <a:rPr lang="en-US" altLang="zh-CN" dirty="0" smtClean="0"/>
              <a:t>function </a:t>
            </a:r>
            <a:r>
              <a:rPr lang="en-US" altLang="zh-CN" dirty="0" err="1" smtClean="0"/>
              <a:t>functionName</a:t>
            </a:r>
            <a:r>
              <a:rPr lang="en-US" altLang="zh-CN" dirty="0" smtClean="0"/>
              <a:t>(arg1,arg2,……</a:t>
            </a:r>
            <a:r>
              <a:rPr lang="en-US" altLang="zh-CN" dirty="0" err="1" smtClean="0"/>
              <a:t>argN</a:t>
            </a:r>
            <a:r>
              <a:rPr lang="en-US" altLang="zh-CN" dirty="0" smtClean="0"/>
              <a:t>){</a:t>
            </a:r>
            <a:br>
              <a:rPr lang="en-US" altLang="zh-CN" dirty="0" smtClean="0"/>
            </a:br>
            <a:r>
              <a:rPr lang="en-US" altLang="zh-CN" dirty="0" smtClean="0"/>
              <a:t>	statements }</a:t>
            </a:r>
          </a:p>
          <a:p>
            <a:pPr lvl="1"/>
            <a:r>
              <a:rPr lang="en-US" altLang="zh-CN" dirty="0" smtClean="0"/>
              <a:t>function sum(</a:t>
            </a:r>
            <a:r>
              <a:rPr lang="en-US" altLang="zh-CN" dirty="0" err="1" smtClean="0"/>
              <a:t>a,b</a:t>
            </a:r>
            <a:r>
              <a:rPr lang="en-US" altLang="zh-CN" dirty="0" smtClean="0"/>
              <a:t>) {return </a:t>
            </a:r>
            <a:r>
              <a:rPr lang="en-US" altLang="zh-CN" dirty="0" err="1" smtClean="0"/>
              <a:t>a+b</a:t>
            </a:r>
            <a:r>
              <a:rPr lang="en-US" altLang="zh-CN" dirty="0" smtClean="0"/>
              <a:t>;}</a:t>
            </a:r>
          </a:p>
          <a:p>
            <a:r>
              <a:rPr lang="zh-CN" altLang="en-US" dirty="0" smtClean="0"/>
              <a:t>因为</a:t>
            </a:r>
            <a:r>
              <a:rPr lang="en-US" altLang="zh-CN" dirty="0" smtClean="0"/>
              <a:t>JavaScript</a:t>
            </a:r>
            <a:r>
              <a:rPr lang="zh-CN" altLang="en-US" dirty="0" smtClean="0"/>
              <a:t>是弱类型的，所以函数定义时不指定参数和返回值类型</a:t>
            </a:r>
            <a:endParaRPr lang="en-US" altLang="zh-CN" dirty="0" smtClean="0"/>
          </a:p>
          <a:p>
            <a:r>
              <a:rPr lang="zh-CN" altLang="en-US" dirty="0" smtClean="0"/>
              <a:t>函数定义后可以通过</a:t>
            </a:r>
            <a:r>
              <a:rPr lang="en-US" altLang="zh-CN" dirty="0" smtClean="0"/>
              <a:t>()</a:t>
            </a:r>
            <a:r>
              <a:rPr lang="zh-CN" altLang="en-US" dirty="0" smtClean="0"/>
              <a:t>运算符调用，如</a:t>
            </a:r>
            <a:r>
              <a:rPr lang="en-US" altLang="zh-CN" dirty="0" smtClean="0"/>
              <a:t>sum(1,2)</a:t>
            </a:r>
            <a:endParaRPr lang="zh-CN" altLang="en-US" dirty="0"/>
          </a:p>
        </p:txBody>
      </p:sp>
    </p:spTree>
    <p:extLst>
      <p:ext uri="{BB962C8B-B14F-4D97-AF65-F5344CB8AC3E}">
        <p14:creationId xmlns:p14="http://schemas.microsoft.com/office/powerpoint/2010/main" val="40804133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函数定义</a:t>
            </a:r>
          </a:p>
        </p:txBody>
      </p:sp>
      <p:sp>
        <p:nvSpPr>
          <p:cNvPr id="3" name="内容占位符 2"/>
          <p:cNvSpPr>
            <a:spLocks noGrp="1"/>
          </p:cNvSpPr>
          <p:nvPr>
            <p:ph idx="1"/>
          </p:nvPr>
        </p:nvSpPr>
        <p:spPr/>
        <p:txBody>
          <a:bodyPr/>
          <a:lstStyle/>
          <a:p>
            <a:r>
              <a:rPr lang="zh-CN" altLang="en-US" dirty="0" smtClean="0"/>
              <a:t>函数可以递归定义</a:t>
            </a:r>
            <a:endParaRPr lang="en-US" altLang="zh-CN" dirty="0" smtClean="0"/>
          </a:p>
          <a:p>
            <a:pPr lvl="1"/>
            <a:r>
              <a:rPr lang="en-US" altLang="zh-CN" dirty="0" smtClean="0"/>
              <a:t>function factorial(x){</a:t>
            </a:r>
            <a:br>
              <a:rPr lang="en-US" altLang="zh-CN" dirty="0" smtClean="0"/>
            </a:br>
            <a:r>
              <a:rPr lang="en-US" altLang="zh-CN" dirty="0" smtClean="0"/>
              <a:t>	if(x&lt;=1} return 1; return x*factorial(x-1); }</a:t>
            </a:r>
          </a:p>
          <a:p>
            <a:r>
              <a:rPr lang="zh-CN" altLang="en-US" dirty="0" smtClean="0"/>
              <a:t>函数可以嵌套定义</a:t>
            </a:r>
            <a:r>
              <a:rPr lang="en-US" altLang="zh-CN" dirty="0" smtClean="0"/>
              <a:t>	</a:t>
            </a:r>
            <a:r>
              <a:rPr lang="en-US" altLang="zh-CN" dirty="0" smtClean="0">
                <a:hlinkClick r:id="rId3" action="ppaction://hlinkfile"/>
              </a:rPr>
              <a:t>example</a:t>
            </a:r>
            <a:endParaRPr lang="en-US" altLang="zh-CN" dirty="0" smtClean="0"/>
          </a:p>
          <a:p>
            <a:pPr lvl="1"/>
            <a:r>
              <a:rPr lang="en-US" altLang="zh-CN" dirty="0" smtClean="0"/>
              <a:t>function hypo(</a:t>
            </a:r>
            <a:r>
              <a:rPr lang="en-US" altLang="zh-CN" dirty="0" err="1" smtClean="0"/>
              <a:t>a,b</a:t>
            </a:r>
            <a:r>
              <a:rPr lang="en-US" altLang="zh-CN" dirty="0" smtClean="0"/>
              <a:t>){</a:t>
            </a:r>
            <a:br>
              <a:rPr lang="en-US" altLang="zh-CN" dirty="0" smtClean="0"/>
            </a:br>
            <a:r>
              <a:rPr lang="en-US" altLang="zh-CN" dirty="0" smtClean="0"/>
              <a:t>	function square(x){return x*x;}</a:t>
            </a:r>
            <a:br>
              <a:rPr lang="en-US" altLang="zh-CN" dirty="0" smtClean="0"/>
            </a:br>
            <a:r>
              <a:rPr lang="en-US" altLang="zh-CN" dirty="0" smtClean="0"/>
              <a:t>	return </a:t>
            </a:r>
            <a:r>
              <a:rPr lang="en-US" altLang="zh-CN" dirty="0" err="1" smtClean="0"/>
              <a:t>Math.sqrt</a:t>
            </a:r>
            <a:r>
              <a:rPr lang="en-US" altLang="zh-CN" dirty="0" smtClean="0"/>
              <a:t>(square(a)+square(b)); }</a:t>
            </a:r>
          </a:p>
          <a:p>
            <a:r>
              <a:rPr lang="zh-CN" altLang="en-US" dirty="0" smtClean="0"/>
              <a:t>没有重载定义机制</a:t>
            </a:r>
            <a:r>
              <a:rPr lang="en-US" altLang="zh-CN" dirty="0" smtClean="0"/>
              <a:t>	</a:t>
            </a:r>
            <a:r>
              <a:rPr lang="en-US" altLang="zh-CN" dirty="0" smtClean="0">
                <a:hlinkClick r:id="rId4" action="ppaction://hlinkfile"/>
              </a:rPr>
              <a:t>example</a:t>
            </a:r>
            <a:endParaRPr lang="en-US" altLang="zh-CN" dirty="0" smtClean="0"/>
          </a:p>
          <a:p>
            <a:pPr lvl="1"/>
            <a:r>
              <a:rPr lang="zh-CN" altLang="en-US" dirty="0" smtClean="0"/>
              <a:t>同名函数即使签名不同，后面的定义也将覆盖掉前面的定义</a:t>
            </a:r>
            <a:endParaRPr lang="zh-CN" altLang="en-US" dirty="0"/>
          </a:p>
        </p:txBody>
      </p:sp>
    </p:spTree>
    <p:extLst>
      <p:ext uri="{BB962C8B-B14F-4D97-AF65-F5344CB8AC3E}">
        <p14:creationId xmlns:p14="http://schemas.microsoft.com/office/powerpoint/2010/main" val="35001492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函数定义</a:t>
            </a:r>
          </a:p>
        </p:txBody>
      </p:sp>
      <p:pic>
        <p:nvPicPr>
          <p:cNvPr id="6" name="内容占位符 5"/>
          <p:cNvPicPr>
            <a:picLocks noGrp="1" noChangeAspect="1"/>
          </p:cNvPicPr>
          <p:nvPr>
            <p:ph sz="half" idx="1"/>
          </p:nvPr>
        </p:nvPicPr>
        <p:blipFill>
          <a:blip r:embed="rId2"/>
          <a:stretch>
            <a:fillRect/>
          </a:stretch>
        </p:blipFill>
        <p:spPr>
          <a:xfrm>
            <a:off x="1117600" y="2868620"/>
            <a:ext cx="5080000" cy="2187559"/>
          </a:xfrm>
          <a:prstGeom prst="rect">
            <a:avLst/>
          </a:prstGeom>
        </p:spPr>
      </p:pic>
      <p:pic>
        <p:nvPicPr>
          <p:cNvPr id="7" name="内容占位符 6"/>
          <p:cNvPicPr>
            <a:picLocks noGrp="1" noChangeAspect="1"/>
          </p:cNvPicPr>
          <p:nvPr>
            <p:ph sz="half" idx="2"/>
          </p:nvPr>
        </p:nvPicPr>
        <p:blipFill>
          <a:blip r:embed="rId3"/>
          <a:stretch>
            <a:fillRect/>
          </a:stretch>
        </p:blipFill>
        <p:spPr>
          <a:xfrm>
            <a:off x="7354887" y="3176587"/>
            <a:ext cx="3171825" cy="1571625"/>
          </a:xfrm>
          <a:prstGeom prst="rect">
            <a:avLst/>
          </a:prstGeom>
        </p:spPr>
      </p:pic>
    </p:spTree>
    <p:extLst>
      <p:ext uri="{BB962C8B-B14F-4D97-AF65-F5344CB8AC3E}">
        <p14:creationId xmlns:p14="http://schemas.microsoft.com/office/powerpoint/2010/main" val="21974612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脚本语言</a:t>
            </a:r>
            <a:endParaRPr lang="zh-CN" altLang="en-US" dirty="0"/>
          </a:p>
        </p:txBody>
      </p:sp>
      <p:sp>
        <p:nvSpPr>
          <p:cNvPr id="3" name="内容占位符 2"/>
          <p:cNvSpPr>
            <a:spLocks noGrp="1"/>
          </p:cNvSpPr>
          <p:nvPr>
            <p:ph idx="1"/>
          </p:nvPr>
        </p:nvSpPr>
        <p:spPr/>
        <p:txBody>
          <a:bodyPr/>
          <a:lstStyle/>
          <a:p>
            <a:r>
              <a:rPr lang="en-US" altLang="zh-CN" dirty="0" smtClean="0"/>
              <a:t>Script Language</a:t>
            </a:r>
          </a:p>
          <a:p>
            <a:r>
              <a:rPr lang="zh-CN" altLang="en-US" dirty="0" smtClean="0"/>
              <a:t>一般</a:t>
            </a:r>
            <a:r>
              <a:rPr lang="zh-CN" altLang="en-US" dirty="0"/>
              <a:t>是一种解释</a:t>
            </a:r>
            <a:r>
              <a:rPr lang="zh-CN" altLang="en-US" dirty="0" smtClean="0"/>
              <a:t>性（非预编译）语言</a:t>
            </a:r>
            <a:endParaRPr lang="zh-CN" altLang="en-US" dirty="0"/>
          </a:p>
          <a:p>
            <a:r>
              <a:rPr lang="zh-CN" altLang="en-US" dirty="0" smtClean="0"/>
              <a:t>具有</a:t>
            </a:r>
            <a:r>
              <a:rPr lang="zh-CN" altLang="en-US" dirty="0"/>
              <a:t>解释</a:t>
            </a:r>
            <a:r>
              <a:rPr lang="zh-CN" altLang="en-US" dirty="0" smtClean="0"/>
              <a:t>性、简单性、跨</a:t>
            </a:r>
            <a:r>
              <a:rPr lang="zh-CN" altLang="en-US" dirty="0"/>
              <a:t>平台等特点</a:t>
            </a:r>
          </a:p>
          <a:p>
            <a:r>
              <a:rPr lang="zh-CN" altLang="en-US" dirty="0" smtClean="0"/>
              <a:t>常见</a:t>
            </a:r>
            <a:r>
              <a:rPr lang="zh-CN" altLang="en-US" dirty="0"/>
              <a:t>的脚本语言有</a:t>
            </a:r>
            <a:r>
              <a:rPr lang="en-US" altLang="zh-CN" dirty="0" smtClean="0"/>
              <a:t>JavaScript</a:t>
            </a:r>
            <a:r>
              <a:rPr lang="zh-CN" altLang="en-US" dirty="0" smtClean="0"/>
              <a:t>、</a:t>
            </a:r>
            <a:r>
              <a:rPr lang="en-US" altLang="zh-CN" dirty="0" smtClean="0"/>
              <a:t>VBScript</a:t>
            </a:r>
            <a:r>
              <a:rPr lang="zh-CN" altLang="en-US" dirty="0" smtClean="0"/>
              <a:t>、</a:t>
            </a:r>
            <a:r>
              <a:rPr lang="en-US" altLang="zh-CN" dirty="0" smtClean="0"/>
              <a:t>Perl</a:t>
            </a:r>
            <a:r>
              <a:rPr lang="zh-CN" altLang="en-US" dirty="0" smtClean="0"/>
              <a:t>、</a:t>
            </a:r>
            <a:r>
              <a:rPr lang="en-US" altLang="zh-CN" dirty="0" smtClean="0"/>
              <a:t>PHP</a:t>
            </a:r>
            <a:r>
              <a:rPr lang="zh-CN" altLang="en-US" dirty="0" smtClean="0"/>
              <a:t>、</a:t>
            </a:r>
            <a:r>
              <a:rPr lang="en-US" altLang="zh-CN" dirty="0" smtClean="0"/>
              <a:t>Python</a:t>
            </a:r>
            <a:r>
              <a:rPr lang="zh-CN" altLang="en-US" dirty="0" smtClean="0"/>
              <a:t>、</a:t>
            </a:r>
            <a:r>
              <a:rPr lang="en-US" altLang="zh-CN" dirty="0" smtClean="0"/>
              <a:t>Ruby</a:t>
            </a:r>
            <a:r>
              <a:rPr lang="zh-CN" altLang="en-US" dirty="0" smtClean="0"/>
              <a:t>、</a:t>
            </a:r>
            <a:r>
              <a:rPr lang="en-US" altLang="zh-CN" dirty="0" smtClean="0"/>
              <a:t>TCL</a:t>
            </a:r>
            <a:r>
              <a:rPr lang="zh-CN" altLang="en-US" dirty="0" smtClean="0"/>
              <a:t>等</a:t>
            </a:r>
            <a:endParaRPr lang="en-US" altLang="zh-CN" dirty="0" smtClean="0"/>
          </a:p>
          <a:p>
            <a:r>
              <a:rPr lang="zh-CN" altLang="en-US" dirty="0" smtClean="0"/>
              <a:t>部分新兴脚本语言包括</a:t>
            </a:r>
            <a:r>
              <a:rPr lang="en-US" altLang="zh-CN" dirty="0" err="1" smtClean="0"/>
              <a:t>CoffeeScript</a:t>
            </a:r>
            <a:r>
              <a:rPr lang="zh-CN" altLang="en-US" dirty="0" smtClean="0"/>
              <a:t>、</a:t>
            </a:r>
            <a:r>
              <a:rPr lang="en-US" altLang="zh-CN" dirty="0" err="1" smtClean="0"/>
              <a:t>TypeScript</a:t>
            </a:r>
            <a:r>
              <a:rPr lang="zh-CN" altLang="en-US" dirty="0" smtClean="0"/>
              <a:t>、</a:t>
            </a:r>
            <a:r>
              <a:rPr lang="en-US" altLang="zh-CN" dirty="0" err="1" smtClean="0"/>
              <a:t>ClojureScript</a:t>
            </a:r>
            <a:r>
              <a:rPr lang="zh-CN" altLang="en-US" dirty="0" smtClean="0"/>
              <a:t>、</a:t>
            </a:r>
            <a:r>
              <a:rPr lang="en-US" altLang="zh-CN" dirty="0" smtClean="0"/>
              <a:t>Dart</a:t>
            </a:r>
            <a:r>
              <a:rPr lang="zh-CN" altLang="en-US" dirty="0" smtClean="0"/>
              <a:t>等</a:t>
            </a:r>
            <a:endParaRPr lang="zh-CN" altLang="en-US" dirty="0"/>
          </a:p>
        </p:txBody>
      </p:sp>
    </p:spTree>
    <p:extLst>
      <p:ext uri="{BB962C8B-B14F-4D97-AF65-F5344CB8AC3E}">
        <p14:creationId xmlns:p14="http://schemas.microsoft.com/office/powerpoint/2010/main" val="24521771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函数参数</a:t>
            </a:r>
            <a:endParaRPr lang="zh-CN" altLang="en-US" dirty="0"/>
          </a:p>
        </p:txBody>
      </p:sp>
      <p:sp>
        <p:nvSpPr>
          <p:cNvPr id="3" name="内容占位符 2"/>
          <p:cNvSpPr>
            <a:spLocks noGrp="1"/>
          </p:cNvSpPr>
          <p:nvPr>
            <p:ph idx="1"/>
          </p:nvPr>
        </p:nvSpPr>
        <p:spPr/>
        <p:txBody>
          <a:bodyPr/>
          <a:lstStyle/>
          <a:p>
            <a:r>
              <a:rPr lang="zh-CN" altLang="en-US" dirty="0" smtClean="0"/>
              <a:t>在调用函数时传入参数可以少于定义时参数</a:t>
            </a:r>
            <a:endParaRPr lang="en-US" altLang="zh-CN" dirty="0" smtClean="0"/>
          </a:p>
          <a:p>
            <a:pPr lvl="1"/>
            <a:r>
              <a:rPr lang="zh-CN" altLang="en-US" dirty="0" smtClean="0"/>
              <a:t>此时将其他参数给予</a:t>
            </a:r>
            <a:r>
              <a:rPr lang="en-US" altLang="zh-CN" dirty="0" smtClean="0"/>
              <a:t>undefined</a:t>
            </a:r>
            <a:r>
              <a:rPr lang="zh-CN" altLang="en-US" dirty="0" smtClean="0"/>
              <a:t>值</a:t>
            </a:r>
            <a:endParaRPr lang="en-US" altLang="zh-CN" dirty="0" smtClean="0"/>
          </a:p>
          <a:p>
            <a:pPr lvl="1"/>
            <a:r>
              <a:rPr lang="zh-CN" altLang="en-US" dirty="0" smtClean="0"/>
              <a:t>如果希望忽略中间参数，则必须显式传递忽略值为</a:t>
            </a:r>
            <a:r>
              <a:rPr lang="en-US" altLang="zh-CN" dirty="0" smtClean="0"/>
              <a:t>null</a:t>
            </a:r>
            <a:r>
              <a:rPr lang="zh-CN" altLang="en-US" dirty="0" smtClean="0"/>
              <a:t>或</a:t>
            </a:r>
            <a:r>
              <a:rPr lang="en-US" altLang="zh-CN" dirty="0" smtClean="0"/>
              <a:t>undefined</a:t>
            </a:r>
          </a:p>
          <a:p>
            <a:pPr lvl="1"/>
            <a:r>
              <a:rPr lang="en-US" altLang="zh-CN" dirty="0" smtClean="0">
                <a:hlinkClick r:id="rId3" action="ppaction://hlinkfile"/>
              </a:rPr>
              <a:t>example</a:t>
            </a:r>
            <a:endParaRPr lang="en-US" altLang="zh-CN" dirty="0" smtClean="0"/>
          </a:p>
          <a:p>
            <a:r>
              <a:rPr lang="zh-CN" altLang="en-US" dirty="0" smtClean="0"/>
              <a:t>在调用函数时传入参数可以多于定义时参数</a:t>
            </a:r>
            <a:endParaRPr lang="en-US" altLang="zh-CN" dirty="0" smtClean="0"/>
          </a:p>
          <a:p>
            <a:pPr lvl="1"/>
            <a:r>
              <a:rPr lang="zh-CN" altLang="en-US" dirty="0" smtClean="0"/>
              <a:t>函数内部也能设法得到多余的值</a:t>
            </a:r>
            <a:endParaRPr lang="en-US" altLang="zh-CN" dirty="0" smtClean="0"/>
          </a:p>
          <a:p>
            <a:r>
              <a:rPr lang="zh-CN" altLang="en-US" dirty="0" smtClean="0"/>
              <a:t>为避免记忆参数顺序，可以将方法定义为接受一个对象为参数</a:t>
            </a:r>
            <a:endParaRPr lang="en-US" altLang="zh-CN" dirty="0" smtClean="0"/>
          </a:p>
          <a:p>
            <a:pPr lvl="1"/>
            <a:r>
              <a:rPr lang="en-US" altLang="zh-CN" dirty="0" smtClean="0">
                <a:hlinkClick r:id="rId4" action="ppaction://hlinkfile"/>
              </a:rPr>
              <a:t>example</a:t>
            </a:r>
            <a:endParaRPr lang="zh-CN" altLang="en-US" dirty="0"/>
          </a:p>
        </p:txBody>
      </p:sp>
    </p:spTree>
    <p:extLst>
      <p:ext uri="{BB962C8B-B14F-4D97-AF65-F5344CB8AC3E}">
        <p14:creationId xmlns:p14="http://schemas.microsoft.com/office/powerpoint/2010/main" val="29106757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函数参数</a:t>
            </a:r>
          </a:p>
        </p:txBody>
      </p:sp>
      <p:pic>
        <p:nvPicPr>
          <p:cNvPr id="6" name="内容占位符 5"/>
          <p:cNvPicPr>
            <a:picLocks noGrp="1" noChangeAspect="1"/>
          </p:cNvPicPr>
          <p:nvPr>
            <p:ph sz="half" idx="1"/>
          </p:nvPr>
        </p:nvPicPr>
        <p:blipFill>
          <a:blip r:embed="rId2"/>
          <a:stretch>
            <a:fillRect/>
          </a:stretch>
        </p:blipFill>
        <p:spPr>
          <a:xfrm>
            <a:off x="1117600" y="2640283"/>
            <a:ext cx="5080000" cy="2644233"/>
          </a:xfrm>
          <a:prstGeom prst="rect">
            <a:avLst/>
          </a:prstGeom>
        </p:spPr>
      </p:pic>
      <p:pic>
        <p:nvPicPr>
          <p:cNvPr id="7" name="内容占位符 6"/>
          <p:cNvPicPr>
            <a:picLocks noGrp="1" noChangeAspect="1"/>
          </p:cNvPicPr>
          <p:nvPr>
            <p:ph sz="half" idx="2"/>
          </p:nvPr>
        </p:nvPicPr>
        <p:blipFill>
          <a:blip r:embed="rId3"/>
          <a:stretch>
            <a:fillRect/>
          </a:stretch>
        </p:blipFill>
        <p:spPr>
          <a:xfrm>
            <a:off x="7740650" y="3238500"/>
            <a:ext cx="2400300" cy="1447800"/>
          </a:xfrm>
          <a:prstGeom prst="rect">
            <a:avLst/>
          </a:prstGeom>
        </p:spPr>
      </p:pic>
    </p:spTree>
    <p:extLst>
      <p:ext uri="{BB962C8B-B14F-4D97-AF65-F5344CB8AC3E}">
        <p14:creationId xmlns:p14="http://schemas.microsoft.com/office/powerpoint/2010/main" val="17319384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函数参数</a:t>
            </a:r>
          </a:p>
        </p:txBody>
      </p:sp>
      <p:pic>
        <p:nvPicPr>
          <p:cNvPr id="5" name="内容占位符 4"/>
          <p:cNvPicPr>
            <a:picLocks noGrp="1" noChangeAspect="1"/>
          </p:cNvPicPr>
          <p:nvPr>
            <p:ph sz="half" idx="1"/>
          </p:nvPr>
        </p:nvPicPr>
        <p:blipFill>
          <a:blip r:embed="rId2"/>
          <a:stretch>
            <a:fillRect/>
          </a:stretch>
        </p:blipFill>
        <p:spPr>
          <a:xfrm>
            <a:off x="1117600" y="2380786"/>
            <a:ext cx="5080000" cy="3163227"/>
          </a:xfrm>
          <a:prstGeom prst="rect">
            <a:avLst/>
          </a:prstGeom>
        </p:spPr>
      </p:pic>
      <p:pic>
        <p:nvPicPr>
          <p:cNvPr id="6" name="内容占位符 5"/>
          <p:cNvPicPr>
            <a:picLocks noGrp="1" noChangeAspect="1"/>
          </p:cNvPicPr>
          <p:nvPr>
            <p:ph sz="half" idx="2"/>
          </p:nvPr>
        </p:nvPicPr>
        <p:blipFill>
          <a:blip r:embed="rId3"/>
          <a:stretch>
            <a:fillRect/>
          </a:stretch>
        </p:blipFill>
        <p:spPr>
          <a:xfrm>
            <a:off x="8316912" y="2876550"/>
            <a:ext cx="1247775" cy="2171700"/>
          </a:xfrm>
          <a:prstGeom prst="rect">
            <a:avLst/>
          </a:prstGeom>
        </p:spPr>
      </p:pic>
    </p:spTree>
    <p:extLst>
      <p:ext uri="{BB962C8B-B14F-4D97-AF65-F5344CB8AC3E}">
        <p14:creationId xmlns:p14="http://schemas.microsoft.com/office/powerpoint/2010/main" val="8176455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函数返回</a:t>
            </a:r>
            <a:endParaRPr lang="zh-CN" altLang="en-US" dirty="0"/>
          </a:p>
        </p:txBody>
      </p:sp>
      <p:sp>
        <p:nvSpPr>
          <p:cNvPr id="3" name="内容占位符 2"/>
          <p:cNvSpPr>
            <a:spLocks noGrp="1"/>
          </p:cNvSpPr>
          <p:nvPr>
            <p:ph idx="1"/>
          </p:nvPr>
        </p:nvSpPr>
        <p:spPr/>
        <p:txBody>
          <a:bodyPr/>
          <a:lstStyle/>
          <a:p>
            <a:r>
              <a:rPr lang="zh-CN" altLang="en-US" dirty="0" smtClean="0"/>
              <a:t>函数可以通过</a:t>
            </a:r>
            <a:r>
              <a:rPr lang="en-US" altLang="zh-CN" dirty="0" smtClean="0"/>
              <a:t>return</a:t>
            </a:r>
            <a:r>
              <a:rPr lang="zh-CN" altLang="en-US" dirty="0" smtClean="0"/>
              <a:t>语句显式返回</a:t>
            </a:r>
            <a:endParaRPr lang="en-US" altLang="zh-CN" dirty="0" smtClean="0"/>
          </a:p>
          <a:p>
            <a:r>
              <a:rPr lang="zh-CN" altLang="en-US" dirty="0" smtClean="0"/>
              <a:t>函数始终会返回一个值</a:t>
            </a:r>
            <a:endParaRPr lang="en-US" altLang="zh-CN" dirty="0" smtClean="0"/>
          </a:p>
          <a:p>
            <a:pPr lvl="1"/>
            <a:r>
              <a:rPr lang="zh-CN" altLang="en-US" dirty="0" smtClean="0"/>
              <a:t>如果</a:t>
            </a:r>
            <a:r>
              <a:rPr lang="en-US" altLang="zh-CN" dirty="0" smtClean="0"/>
              <a:t>return</a:t>
            </a:r>
            <a:r>
              <a:rPr lang="zh-CN" altLang="en-US" dirty="0" smtClean="0"/>
              <a:t>语句显式返回值，则取该值</a:t>
            </a:r>
            <a:endParaRPr lang="en-US" altLang="zh-CN" dirty="0" smtClean="0"/>
          </a:p>
          <a:p>
            <a:pPr lvl="1"/>
            <a:r>
              <a:rPr lang="zh-CN" altLang="en-US" dirty="0" smtClean="0"/>
              <a:t>如果仅</a:t>
            </a:r>
            <a:r>
              <a:rPr lang="en-US" altLang="zh-CN" dirty="0" smtClean="0"/>
              <a:t>return</a:t>
            </a:r>
            <a:r>
              <a:rPr lang="zh-CN" altLang="en-US" dirty="0" smtClean="0"/>
              <a:t>语句或缺省</a:t>
            </a:r>
            <a:r>
              <a:rPr lang="en-US" altLang="zh-CN" dirty="0" smtClean="0"/>
              <a:t>return</a:t>
            </a:r>
            <a:r>
              <a:rPr lang="zh-CN" altLang="en-US" dirty="0" smtClean="0"/>
              <a:t>返回，则取</a:t>
            </a:r>
            <a:r>
              <a:rPr lang="en-US" altLang="zh-CN" dirty="0" smtClean="0"/>
              <a:t>undefined</a:t>
            </a:r>
          </a:p>
          <a:p>
            <a:pPr lvl="1"/>
            <a:r>
              <a:rPr lang="en-US" altLang="zh-CN" dirty="0" smtClean="0"/>
              <a:t>//</a:t>
            </a:r>
            <a:r>
              <a:rPr lang="zh-CN" altLang="en-US" dirty="0" smtClean="0"/>
              <a:t>当构造函数被调用时，返回构造对象</a:t>
            </a:r>
            <a:endParaRPr lang="zh-CN" altLang="en-US" dirty="0"/>
          </a:p>
        </p:txBody>
      </p:sp>
    </p:spTree>
    <p:extLst>
      <p:ext uri="{BB962C8B-B14F-4D97-AF65-F5344CB8AC3E}">
        <p14:creationId xmlns:p14="http://schemas.microsoft.com/office/powerpoint/2010/main" val="111485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作为值的函数</a:t>
            </a:r>
            <a:endParaRPr lang="zh-CN" altLang="en-US" dirty="0"/>
          </a:p>
        </p:txBody>
      </p:sp>
      <p:sp>
        <p:nvSpPr>
          <p:cNvPr id="3" name="内容占位符 2"/>
          <p:cNvSpPr>
            <a:spLocks noGrp="1"/>
          </p:cNvSpPr>
          <p:nvPr>
            <p:ph idx="1"/>
          </p:nvPr>
        </p:nvSpPr>
        <p:spPr/>
        <p:txBody>
          <a:bodyPr/>
          <a:lstStyle/>
          <a:p>
            <a:r>
              <a:rPr lang="zh-CN" altLang="en-US" dirty="0" smtClean="0"/>
              <a:t>可以把函数名当作普通变量使用</a:t>
            </a:r>
            <a:endParaRPr lang="en-US" altLang="zh-CN" dirty="0" smtClean="0"/>
          </a:p>
          <a:p>
            <a:pPr lvl="1"/>
            <a:r>
              <a:rPr lang="zh-CN" altLang="en-US" dirty="0"/>
              <a:t>赋予一个变量</a:t>
            </a:r>
            <a:r>
              <a:rPr lang="zh-CN" altLang="en-US" dirty="0" smtClean="0"/>
              <a:t>、作为数组参数、作为对象属性（此时称作方法）、作为</a:t>
            </a:r>
            <a:r>
              <a:rPr lang="zh-CN" altLang="en-US" dirty="0"/>
              <a:t>函数参数、作为函数返回</a:t>
            </a:r>
            <a:r>
              <a:rPr lang="zh-CN" altLang="en-US" dirty="0" smtClean="0"/>
              <a:t>值等</a:t>
            </a:r>
            <a:endParaRPr lang="en-US" altLang="zh-CN" dirty="0" smtClean="0"/>
          </a:p>
          <a:p>
            <a:pPr lvl="1"/>
            <a:r>
              <a:rPr lang="en-US" altLang="zh-CN" dirty="0" smtClean="0"/>
              <a:t>function a(x){return x;}</a:t>
            </a:r>
            <a:br>
              <a:rPr lang="en-US" altLang="zh-CN" dirty="0" smtClean="0"/>
            </a:br>
            <a:r>
              <a:rPr lang="en-US" altLang="zh-CN" dirty="0" err="1" smtClean="0"/>
              <a:t>var</a:t>
            </a:r>
            <a:r>
              <a:rPr lang="en-US" altLang="zh-CN" dirty="0" smtClean="0"/>
              <a:t> b = a;</a:t>
            </a:r>
            <a:br>
              <a:rPr lang="en-US" altLang="zh-CN" dirty="0" smtClean="0"/>
            </a:br>
            <a:r>
              <a:rPr lang="en-US" altLang="zh-CN" dirty="0" err="1" smtClean="0"/>
              <a:t>window.alert</a:t>
            </a:r>
            <a:r>
              <a:rPr lang="en-US" altLang="zh-CN" dirty="0" smtClean="0"/>
              <a:t>(b(“hello”));	//hello</a:t>
            </a:r>
          </a:p>
          <a:p>
            <a:pPr lvl="1"/>
            <a:r>
              <a:rPr lang="en-US" altLang="zh-CN" dirty="0" err="1" smtClean="0"/>
              <a:t>var</a:t>
            </a:r>
            <a:r>
              <a:rPr lang="en-US" altLang="zh-CN" dirty="0" smtClean="0"/>
              <a:t> m = [</a:t>
            </a:r>
            <a:r>
              <a:rPr lang="en-US" altLang="zh-CN" dirty="0" err="1" smtClean="0"/>
              <a:t>null,null,null</a:t>
            </a:r>
            <a:r>
              <a:rPr lang="en-US" altLang="zh-CN" dirty="0" smtClean="0"/>
              <a:t>];</a:t>
            </a:r>
            <a:br>
              <a:rPr lang="en-US" altLang="zh-CN" dirty="0" smtClean="0"/>
            </a:br>
            <a:r>
              <a:rPr lang="en-US" altLang="zh-CN" dirty="0" smtClean="0"/>
              <a:t>m[0] = a;</a:t>
            </a:r>
            <a:br>
              <a:rPr lang="en-US" altLang="zh-CN" dirty="0" smtClean="0"/>
            </a:br>
            <a:r>
              <a:rPr lang="en-US" altLang="zh-CN" dirty="0" smtClean="0"/>
              <a:t>m[1] = 10;</a:t>
            </a:r>
            <a:br>
              <a:rPr lang="en-US" altLang="zh-CN" dirty="0" smtClean="0"/>
            </a:br>
            <a:r>
              <a:rPr lang="en-US" altLang="zh-CN" dirty="0" smtClean="0"/>
              <a:t>m[2] = m[0](m[1]);</a:t>
            </a:r>
          </a:p>
          <a:p>
            <a:pPr lvl="1"/>
            <a:r>
              <a:rPr lang="en-US" altLang="zh-CN" dirty="0" smtClean="0">
                <a:hlinkClick r:id="rId3" action="ppaction://hlinkfile"/>
              </a:rPr>
              <a:t>example</a:t>
            </a:r>
            <a:endParaRPr lang="zh-CN" altLang="en-US" dirty="0"/>
          </a:p>
        </p:txBody>
      </p:sp>
    </p:spTree>
    <p:extLst>
      <p:ext uri="{BB962C8B-B14F-4D97-AF65-F5344CB8AC3E}">
        <p14:creationId xmlns:p14="http://schemas.microsoft.com/office/powerpoint/2010/main" val="25485818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函数字面量</a:t>
            </a:r>
            <a:endParaRPr lang="zh-CN" altLang="en-US" dirty="0"/>
          </a:p>
        </p:txBody>
      </p:sp>
      <p:sp>
        <p:nvSpPr>
          <p:cNvPr id="3" name="内容占位符 2"/>
          <p:cNvSpPr>
            <a:spLocks noGrp="1"/>
          </p:cNvSpPr>
          <p:nvPr>
            <p:ph idx="1"/>
          </p:nvPr>
        </p:nvSpPr>
        <p:spPr/>
        <p:txBody>
          <a:bodyPr/>
          <a:lstStyle/>
          <a:p>
            <a:r>
              <a:rPr lang="zh-CN" altLang="en-US" dirty="0" smtClean="0"/>
              <a:t>函数字面量与函数定义非常类似</a:t>
            </a:r>
            <a:endParaRPr lang="en-US" altLang="zh-CN" dirty="0" smtClean="0"/>
          </a:p>
          <a:p>
            <a:pPr lvl="1"/>
            <a:r>
              <a:rPr lang="zh-CN" altLang="en-US" dirty="0" smtClean="0"/>
              <a:t>以表达式方式出现，一般用于将函数作为值处理的场所</a:t>
            </a:r>
            <a:endParaRPr lang="en-US" altLang="zh-CN" dirty="0" smtClean="0"/>
          </a:p>
          <a:p>
            <a:pPr lvl="1"/>
            <a:r>
              <a:rPr lang="zh-CN" altLang="en-US" dirty="0"/>
              <a:t>函数</a:t>
            </a:r>
            <a:r>
              <a:rPr lang="zh-CN" altLang="en-US" dirty="0" smtClean="0"/>
              <a:t>名可省略（以匿名函数形式出现）</a:t>
            </a:r>
            <a:endParaRPr lang="en-US" altLang="zh-CN" dirty="0" smtClean="0"/>
          </a:p>
          <a:p>
            <a:pPr lvl="1"/>
            <a:r>
              <a:rPr lang="zh-CN" altLang="en-US" dirty="0" smtClean="0"/>
              <a:t>函数可以被定义后立刻被调用（</a:t>
            </a:r>
            <a:r>
              <a:rPr lang="en-US" altLang="zh-CN" dirty="0" smtClean="0"/>
              <a:t>IIFE</a:t>
            </a:r>
            <a:r>
              <a:rPr lang="zh-CN" altLang="en-US" dirty="0" smtClean="0"/>
              <a:t>）</a:t>
            </a:r>
            <a:endParaRPr lang="en-US" altLang="zh-CN" dirty="0" smtClean="0"/>
          </a:p>
          <a:p>
            <a:pPr lvl="1"/>
            <a:r>
              <a:rPr lang="en-US" altLang="zh-CN" dirty="0" err="1"/>
              <a:t>var</a:t>
            </a:r>
            <a:r>
              <a:rPr lang="en-US" altLang="zh-CN" dirty="0"/>
              <a:t> fun = </a:t>
            </a:r>
            <a:r>
              <a:rPr lang="en-US" altLang="zh-CN" dirty="0" smtClean="0"/>
              <a:t>function a(x</a:t>
            </a:r>
            <a:r>
              <a:rPr lang="en-US" altLang="zh-CN" dirty="0"/>
              <a:t>){alert(x);};</a:t>
            </a:r>
          </a:p>
          <a:p>
            <a:pPr lvl="1"/>
            <a:r>
              <a:rPr lang="en-US" altLang="zh-CN" dirty="0" err="1" smtClean="0"/>
              <a:t>var</a:t>
            </a:r>
            <a:r>
              <a:rPr lang="en-US" altLang="zh-CN" dirty="0" smtClean="0"/>
              <a:t> fun = function(x){alert(x);};</a:t>
            </a:r>
          </a:p>
          <a:p>
            <a:pPr lvl="1"/>
            <a:r>
              <a:rPr lang="en-US" altLang="zh-CN" dirty="0" err="1" smtClean="0"/>
              <a:t>a.sort</a:t>
            </a:r>
            <a:r>
              <a:rPr lang="en-US" altLang="zh-CN" dirty="0" smtClean="0"/>
              <a:t>(function(</a:t>
            </a:r>
            <a:r>
              <a:rPr lang="en-US" altLang="zh-CN" dirty="0" err="1" smtClean="0"/>
              <a:t>a,b</a:t>
            </a:r>
            <a:r>
              <a:rPr lang="en-US" altLang="zh-CN" dirty="0" smtClean="0"/>
              <a:t>){return </a:t>
            </a:r>
            <a:r>
              <a:rPr lang="en-US" altLang="zh-CN" dirty="0" err="1" smtClean="0"/>
              <a:t>a+b</a:t>
            </a:r>
            <a:r>
              <a:rPr lang="en-US" altLang="zh-CN" dirty="0" smtClean="0"/>
              <a:t>;});</a:t>
            </a:r>
          </a:p>
          <a:p>
            <a:pPr lvl="1"/>
            <a:r>
              <a:rPr lang="en-US" altLang="zh-CN" dirty="0" err="1" smtClean="0"/>
              <a:t>var</a:t>
            </a:r>
            <a:r>
              <a:rPr lang="en-US" altLang="zh-CN" dirty="0" smtClean="0"/>
              <a:t> </a:t>
            </a:r>
            <a:r>
              <a:rPr lang="en-US" altLang="zh-CN" dirty="0" err="1" smtClean="0"/>
              <a:t>squ</a:t>
            </a:r>
            <a:r>
              <a:rPr lang="en-US" altLang="zh-CN" dirty="0" smtClean="0"/>
              <a:t> = (function(x){return x*x})(10);</a:t>
            </a:r>
          </a:p>
          <a:p>
            <a:pPr lvl="1"/>
            <a:endParaRPr lang="zh-CN" altLang="en-US" dirty="0"/>
          </a:p>
        </p:txBody>
      </p:sp>
    </p:spTree>
    <p:extLst>
      <p:ext uri="{BB962C8B-B14F-4D97-AF65-F5344CB8AC3E}">
        <p14:creationId xmlns:p14="http://schemas.microsoft.com/office/powerpoint/2010/main" val="12279345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函数字面量</a:t>
            </a:r>
            <a:endParaRPr lang="zh-CN" altLang="en-US" dirty="0"/>
          </a:p>
        </p:txBody>
      </p:sp>
      <p:sp>
        <p:nvSpPr>
          <p:cNvPr id="3" name="内容占位符 2"/>
          <p:cNvSpPr>
            <a:spLocks noGrp="1"/>
          </p:cNvSpPr>
          <p:nvPr>
            <p:ph idx="1"/>
          </p:nvPr>
        </p:nvSpPr>
        <p:spPr/>
        <p:txBody>
          <a:bodyPr/>
          <a:lstStyle/>
          <a:p>
            <a:r>
              <a:rPr lang="zh-CN" altLang="en-US" dirty="0" smtClean="0"/>
              <a:t>函数声明对比函数表达式</a:t>
            </a:r>
            <a:endParaRPr lang="en-US" altLang="zh-CN" dirty="0" smtClean="0"/>
          </a:p>
          <a:p>
            <a:pPr lvl="1"/>
            <a:r>
              <a:rPr lang="zh-CN" altLang="en-US" dirty="0" smtClean="0"/>
              <a:t>在执行时解释器会先读取全部函数声明，所以可以先使用后声明</a:t>
            </a:r>
            <a:endParaRPr lang="en-US" altLang="zh-CN" dirty="0" smtClean="0"/>
          </a:p>
          <a:p>
            <a:pPr lvl="1"/>
            <a:r>
              <a:rPr lang="zh-CN" altLang="en-US" dirty="0" smtClean="0"/>
              <a:t>函数字面量作为函数表达式，会跟其他语句一起顺序执行，所以不能先使用后声明</a:t>
            </a:r>
            <a:endParaRPr lang="en-US" altLang="zh-CN" dirty="0" smtClean="0"/>
          </a:p>
          <a:p>
            <a:pPr lvl="1"/>
            <a:r>
              <a:rPr lang="en-US" altLang="zh-CN" dirty="0" smtClean="0">
                <a:hlinkClick r:id="rId2" action="ppaction://hlinkfile"/>
              </a:rPr>
              <a:t>example</a:t>
            </a:r>
            <a:endParaRPr lang="zh-CN" altLang="en-US" dirty="0"/>
          </a:p>
        </p:txBody>
      </p:sp>
    </p:spTree>
    <p:extLst>
      <p:ext uri="{BB962C8B-B14F-4D97-AF65-F5344CB8AC3E}">
        <p14:creationId xmlns:p14="http://schemas.microsoft.com/office/powerpoint/2010/main" val="26857789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函数字面量</a:t>
            </a:r>
          </a:p>
        </p:txBody>
      </p:sp>
      <p:pic>
        <p:nvPicPr>
          <p:cNvPr id="6" name="内容占位符 5"/>
          <p:cNvPicPr>
            <a:picLocks noGrp="1" noChangeAspect="1"/>
          </p:cNvPicPr>
          <p:nvPr>
            <p:ph sz="half" idx="1"/>
          </p:nvPr>
        </p:nvPicPr>
        <p:blipFill>
          <a:blip r:embed="rId2"/>
          <a:stretch>
            <a:fillRect/>
          </a:stretch>
        </p:blipFill>
        <p:spPr>
          <a:xfrm>
            <a:off x="1117600" y="2249486"/>
            <a:ext cx="5080000" cy="3425827"/>
          </a:xfrm>
          <a:prstGeom prst="rect">
            <a:avLst/>
          </a:prstGeom>
        </p:spPr>
      </p:pic>
      <p:pic>
        <p:nvPicPr>
          <p:cNvPr id="7" name="内容占位符 6"/>
          <p:cNvPicPr>
            <a:picLocks noGrp="1" noChangeAspect="1"/>
          </p:cNvPicPr>
          <p:nvPr>
            <p:ph sz="half" idx="2"/>
          </p:nvPr>
        </p:nvPicPr>
        <p:blipFill>
          <a:blip r:embed="rId3"/>
          <a:stretch>
            <a:fillRect/>
          </a:stretch>
        </p:blipFill>
        <p:spPr>
          <a:xfrm>
            <a:off x="7207250" y="3033712"/>
            <a:ext cx="3467100" cy="1857375"/>
          </a:xfrm>
          <a:prstGeom prst="rect">
            <a:avLst/>
          </a:prstGeom>
        </p:spPr>
      </p:pic>
    </p:spTree>
    <p:extLst>
      <p:ext uri="{BB962C8B-B14F-4D97-AF65-F5344CB8AC3E}">
        <p14:creationId xmlns:p14="http://schemas.microsoft.com/office/powerpoint/2010/main" val="173418172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500" name="Rectangle 4"/>
          <p:cNvSpPr>
            <a:spLocks noGrp="1" noChangeArrowheads="1"/>
          </p:cNvSpPr>
          <p:nvPr>
            <p:ph type="ctrTitle"/>
          </p:nvPr>
        </p:nvSpPr>
        <p:spPr/>
        <p:txBody>
          <a:bodyPr/>
          <a:lstStyle/>
          <a:p>
            <a:r>
              <a:rPr lang="en-US" altLang="zh-CN" dirty="0"/>
              <a:t>Part </a:t>
            </a:r>
            <a:r>
              <a:rPr lang="en-US" altLang="zh-CN" dirty="0" smtClean="0"/>
              <a:t>VI</a:t>
            </a:r>
            <a:endParaRPr lang="en-US" altLang="zh-CN" dirty="0"/>
          </a:p>
        </p:txBody>
      </p:sp>
      <p:sp>
        <p:nvSpPr>
          <p:cNvPr id="1130501" name="Rectangle 5" descr="Rectangle: Click to edit Master text styles&#10;Second level&#10;Third level&#10;Fourth level&#10;Fifth level"/>
          <p:cNvSpPr>
            <a:spLocks noGrp="1" noChangeArrowheads="1"/>
          </p:cNvSpPr>
          <p:nvPr>
            <p:ph type="subTitle" idx="1"/>
          </p:nvPr>
        </p:nvSpPr>
        <p:spPr/>
        <p:txBody>
          <a:bodyPr/>
          <a:lstStyle/>
          <a:p>
            <a:r>
              <a:rPr lang="zh-CN" altLang="en-US" dirty="0"/>
              <a:t>对象</a:t>
            </a:r>
            <a:endParaRPr lang="en-US" altLang="zh-CN" dirty="0"/>
          </a:p>
        </p:txBody>
      </p:sp>
    </p:spTree>
    <p:extLst>
      <p:ext uri="{BB962C8B-B14F-4D97-AF65-F5344CB8AC3E}">
        <p14:creationId xmlns:p14="http://schemas.microsoft.com/office/powerpoint/2010/main" val="42150326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对象定义</a:t>
            </a:r>
            <a:endParaRPr lang="zh-CN" altLang="en-US" dirty="0"/>
          </a:p>
        </p:txBody>
      </p:sp>
      <p:sp>
        <p:nvSpPr>
          <p:cNvPr id="3" name="内容占位符 2"/>
          <p:cNvSpPr>
            <a:spLocks noGrp="1"/>
          </p:cNvSpPr>
          <p:nvPr>
            <p:ph idx="1"/>
          </p:nvPr>
        </p:nvSpPr>
        <p:spPr/>
        <p:txBody>
          <a:bodyPr/>
          <a:lstStyle/>
          <a:p>
            <a:r>
              <a:rPr lang="zh-CN" altLang="en-US" dirty="0" smtClean="0"/>
              <a:t>可以使用对象字面量来定义对象</a:t>
            </a:r>
            <a:endParaRPr lang="en-US" altLang="zh-CN" dirty="0" smtClean="0"/>
          </a:p>
          <a:p>
            <a:pPr lvl="1"/>
            <a:r>
              <a:rPr lang="en-US" altLang="zh-CN" dirty="0" smtClean="0"/>
              <a:t>{}</a:t>
            </a:r>
            <a:r>
              <a:rPr lang="zh-CN" altLang="en-US" dirty="0" smtClean="0"/>
              <a:t>中属性名值对，名值间用</a:t>
            </a:r>
            <a:r>
              <a:rPr lang="en-US" altLang="zh-CN" dirty="0" smtClean="0"/>
              <a:t>:</a:t>
            </a:r>
            <a:r>
              <a:rPr lang="zh-CN" altLang="en-US" dirty="0" smtClean="0"/>
              <a:t>分开，彼此间用</a:t>
            </a:r>
            <a:r>
              <a:rPr lang="en-US" altLang="zh-CN" dirty="0" smtClean="0"/>
              <a:t>,</a:t>
            </a:r>
            <a:r>
              <a:rPr lang="zh-CN" altLang="en-US" dirty="0" smtClean="0"/>
              <a:t>分开</a:t>
            </a:r>
            <a:endParaRPr lang="en-US" altLang="zh-CN" dirty="0" smtClean="0"/>
          </a:p>
          <a:p>
            <a:pPr lvl="1"/>
            <a:r>
              <a:rPr lang="en-US" altLang="zh-CN" dirty="0" err="1" smtClean="0"/>
              <a:t>var</a:t>
            </a:r>
            <a:r>
              <a:rPr lang="en-US" altLang="zh-CN" dirty="0" smtClean="0"/>
              <a:t> student = { id : “9924077”, name : “test”,</a:t>
            </a:r>
            <a:br>
              <a:rPr lang="en-US" altLang="zh-CN" dirty="0" smtClean="0"/>
            </a:br>
            <a:r>
              <a:rPr lang="en-US" altLang="zh-CN" dirty="0" smtClean="0"/>
              <a:t>  </a:t>
            </a:r>
            <a:r>
              <a:rPr lang="en-US" altLang="zh-CN" dirty="0" err="1" smtClean="0"/>
              <a:t>sclass</a:t>
            </a:r>
            <a:r>
              <a:rPr lang="en-US" altLang="zh-CN" dirty="0" smtClean="0"/>
              <a:t> : [“</a:t>
            </a:r>
            <a:r>
              <a:rPr lang="en-US" altLang="zh-CN" dirty="0" err="1" smtClean="0"/>
              <a:t>web”,”java</a:t>
            </a:r>
            <a:r>
              <a:rPr lang="en-US" altLang="zh-CN" dirty="0" smtClean="0"/>
              <a:t>”], </a:t>
            </a:r>
            <a:br>
              <a:rPr lang="en-US" altLang="zh-CN" dirty="0" smtClean="0"/>
            </a:br>
            <a:r>
              <a:rPr lang="en-US" altLang="zh-CN" dirty="0" smtClean="0"/>
              <a:t>  test: {x:1,y:1},</a:t>
            </a:r>
            <a:br>
              <a:rPr lang="en-US" altLang="zh-CN" dirty="0" smtClean="0"/>
            </a:br>
            <a:r>
              <a:rPr lang="en-US" altLang="zh-CN" dirty="0" smtClean="0"/>
              <a:t>  </a:t>
            </a:r>
            <a:r>
              <a:rPr lang="en-US" altLang="zh-CN" dirty="0" err="1" smtClean="0"/>
              <a:t>getId</a:t>
            </a:r>
            <a:r>
              <a:rPr lang="en-US" altLang="zh-CN" dirty="0" smtClean="0"/>
              <a:t> : function(){ return this.id;} }</a:t>
            </a:r>
          </a:p>
          <a:p>
            <a:pPr lvl="1"/>
            <a:r>
              <a:rPr lang="zh-CN" altLang="en-US" dirty="0"/>
              <a:t>最后一个属性后面不可加逗号</a:t>
            </a:r>
          </a:p>
          <a:p>
            <a:pPr lvl="1"/>
            <a:r>
              <a:rPr lang="zh-CN" altLang="en-US" dirty="0" smtClean="0"/>
              <a:t>属性名应该是合法标识符；如果不是，则</a:t>
            </a:r>
            <a:r>
              <a:rPr lang="zh-CN" altLang="en-US" dirty="0"/>
              <a:t>需用</a:t>
            </a:r>
            <a:r>
              <a:rPr lang="en-US" altLang="zh-CN" dirty="0" smtClean="0"/>
              <a:t>” ”</a:t>
            </a:r>
            <a:r>
              <a:rPr lang="zh-CN" altLang="en-US" dirty="0"/>
              <a:t>括住，如</a:t>
            </a:r>
            <a:r>
              <a:rPr lang="en-US" altLang="zh-CN" dirty="0"/>
              <a:t>”first-name”:”</a:t>
            </a:r>
            <a:r>
              <a:rPr lang="en-US" altLang="zh-CN" dirty="0" err="1"/>
              <a:t>zhu</a:t>
            </a:r>
            <a:r>
              <a:rPr lang="en-US" altLang="zh-CN" dirty="0" smtClean="0"/>
              <a:t>”</a:t>
            </a:r>
          </a:p>
          <a:p>
            <a:pPr lvl="1"/>
            <a:r>
              <a:rPr lang="zh-CN" altLang="en-US" dirty="0" smtClean="0"/>
              <a:t>值可以是变量</a:t>
            </a:r>
            <a:endParaRPr lang="en-US" altLang="zh-CN" dirty="0"/>
          </a:p>
          <a:p>
            <a:pPr lvl="1"/>
            <a:r>
              <a:rPr lang="zh-CN" altLang="en-US" dirty="0"/>
              <a:t>函数</a:t>
            </a:r>
            <a:r>
              <a:rPr lang="zh-CN" altLang="en-US" dirty="0" smtClean="0"/>
              <a:t>可以认为是特殊的属性</a:t>
            </a:r>
            <a:endParaRPr lang="en-US" altLang="zh-CN" dirty="0" smtClean="0"/>
          </a:p>
        </p:txBody>
      </p:sp>
    </p:spTree>
    <p:extLst>
      <p:ext uri="{BB962C8B-B14F-4D97-AF65-F5344CB8AC3E}">
        <p14:creationId xmlns:p14="http://schemas.microsoft.com/office/powerpoint/2010/main" val="1087212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Arial"/>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53770</TotalTime>
  <Words>17071</Words>
  <Application>Microsoft Office PowerPoint</Application>
  <PresentationFormat>宽屏</PresentationFormat>
  <Paragraphs>2144</Paragraphs>
  <Slides>312</Slides>
  <Notes>115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312</vt:i4>
      </vt:variant>
    </vt:vector>
  </HeadingPairs>
  <TitlesOfParts>
    <vt:vector size="321" baseType="lpstr">
      <vt:lpstr>华文行楷</vt:lpstr>
      <vt:lpstr>宋体</vt:lpstr>
      <vt:lpstr>微软雅黑</vt:lpstr>
      <vt:lpstr>Arial</vt:lpstr>
      <vt:lpstr>Tahoma</vt:lpstr>
      <vt:lpstr>Times New Roman</vt:lpstr>
      <vt:lpstr>Verdana</vt:lpstr>
      <vt:lpstr>Wingdings</vt:lpstr>
      <vt:lpstr>Blueprint</vt:lpstr>
      <vt:lpstr>Outstanding Ability of Software Development</vt:lpstr>
      <vt:lpstr>Lecture 6</vt:lpstr>
      <vt:lpstr>知识脉络</vt:lpstr>
      <vt:lpstr>Part I</vt:lpstr>
      <vt:lpstr>脚本</vt:lpstr>
      <vt:lpstr>脚本宿主</vt:lpstr>
      <vt:lpstr>脚本宿主</vt:lpstr>
      <vt:lpstr>脚本引擎</vt:lpstr>
      <vt:lpstr>脚本语言</vt:lpstr>
      <vt:lpstr>客户端脚本</vt:lpstr>
      <vt:lpstr>客户端脚本</vt:lpstr>
      <vt:lpstr>客户端脚本</vt:lpstr>
      <vt:lpstr>客户端脚本</vt:lpstr>
      <vt:lpstr>客户端脚本</vt:lpstr>
      <vt:lpstr>客户端脚本的工作机制</vt:lpstr>
      <vt:lpstr>客户端脚本的工作机制</vt:lpstr>
      <vt:lpstr>客户端脚本的工作机制</vt:lpstr>
      <vt:lpstr>客户端脚本的工作机制</vt:lpstr>
      <vt:lpstr>客户端脚本的工作机制</vt:lpstr>
      <vt:lpstr>客户端脚本的工作机制</vt:lpstr>
      <vt:lpstr>客户端脚本的工作机制</vt:lpstr>
      <vt:lpstr>客户端脚本的工作机制</vt:lpstr>
      <vt:lpstr>Part II</vt:lpstr>
      <vt:lpstr>JavaScript简介</vt:lpstr>
      <vt:lpstr>JavaScript简介</vt:lpstr>
      <vt:lpstr>JavaScript简介</vt:lpstr>
      <vt:lpstr>JavaScript简介</vt:lpstr>
      <vt:lpstr>JavaScript简介</vt:lpstr>
      <vt:lpstr>JavaScript简介</vt:lpstr>
      <vt:lpstr>JavaScript简介</vt:lpstr>
      <vt:lpstr>JavaScript简介</vt:lpstr>
      <vt:lpstr>JavaScript引擎</vt:lpstr>
      <vt:lpstr>加入JavaScript的方法</vt:lpstr>
      <vt:lpstr>外部脚本文件</vt:lpstr>
      <vt:lpstr>外部脚本文件</vt:lpstr>
      <vt:lpstr>嵌入式脚本</vt:lpstr>
      <vt:lpstr>事件处理器脚本</vt:lpstr>
      <vt:lpstr>javascript伪协议</vt:lpstr>
      <vt:lpstr>noscript元素</vt:lpstr>
      <vt:lpstr>noscript元素</vt:lpstr>
      <vt:lpstr>noscript元素</vt:lpstr>
      <vt:lpstr>noscript元素</vt:lpstr>
      <vt:lpstr>深入JavaScript加入方式</vt:lpstr>
      <vt:lpstr>Part III</vt:lpstr>
      <vt:lpstr>基本语法</vt:lpstr>
      <vt:lpstr>标识符</vt:lpstr>
      <vt:lpstr>关键字和保留字</vt:lpstr>
      <vt:lpstr>字面量</vt:lpstr>
      <vt:lpstr>数据类型</vt:lpstr>
      <vt:lpstr>数据类型</vt:lpstr>
      <vt:lpstr>数据类型</vt:lpstr>
      <vt:lpstr>数据类型</vt:lpstr>
      <vt:lpstr>数据类型</vt:lpstr>
      <vt:lpstr>数据类型转换</vt:lpstr>
      <vt:lpstr>数据类型转换</vt:lpstr>
      <vt:lpstr>数据类型转换</vt:lpstr>
      <vt:lpstr>变量</vt:lpstr>
      <vt:lpstr>变量</vt:lpstr>
      <vt:lpstr>变量</vt:lpstr>
      <vt:lpstr>变量</vt:lpstr>
      <vt:lpstr>变量</vt:lpstr>
      <vt:lpstr>变量</vt:lpstr>
      <vt:lpstr>常量</vt:lpstr>
      <vt:lpstr>常量</vt:lpstr>
      <vt:lpstr>运算符</vt:lpstr>
      <vt:lpstr>运算符</vt:lpstr>
      <vt:lpstr>运算符</vt:lpstr>
      <vt:lpstr>运算符</vt:lpstr>
      <vt:lpstr>运算符</vt:lpstr>
      <vt:lpstr>语句</vt:lpstr>
      <vt:lpstr>语句</vt:lpstr>
      <vt:lpstr>语句</vt:lpstr>
      <vt:lpstr>语句</vt:lpstr>
      <vt:lpstr>语句</vt:lpstr>
      <vt:lpstr>语句</vt:lpstr>
      <vt:lpstr>Part IV</vt:lpstr>
      <vt:lpstr>JavaScript数组</vt:lpstr>
      <vt:lpstr>数组定义</vt:lpstr>
      <vt:lpstr>数组访问和赋值</vt:lpstr>
      <vt:lpstr>length属性</vt:lpstr>
      <vt:lpstr>删除数组元素</vt:lpstr>
      <vt:lpstr>数组遍历</vt:lpstr>
      <vt:lpstr>数组遍历</vt:lpstr>
      <vt:lpstr>数组嵌套</vt:lpstr>
      <vt:lpstr>数组嵌套</vt:lpstr>
      <vt:lpstr>Part V</vt:lpstr>
      <vt:lpstr>函数定义</vt:lpstr>
      <vt:lpstr>函数定义</vt:lpstr>
      <vt:lpstr>函数定义</vt:lpstr>
      <vt:lpstr>函数参数</vt:lpstr>
      <vt:lpstr>函数参数</vt:lpstr>
      <vt:lpstr>函数参数</vt:lpstr>
      <vt:lpstr>函数返回</vt:lpstr>
      <vt:lpstr>作为值的函数</vt:lpstr>
      <vt:lpstr>函数字面量</vt:lpstr>
      <vt:lpstr>函数字面量</vt:lpstr>
      <vt:lpstr>函数字面量</vt:lpstr>
      <vt:lpstr>Part VI</vt:lpstr>
      <vt:lpstr>对象定义</vt:lpstr>
      <vt:lpstr>对象定义</vt:lpstr>
      <vt:lpstr>对象定义</vt:lpstr>
      <vt:lpstr>属性访问</vt:lpstr>
      <vt:lpstr>属性操作</vt:lpstr>
      <vt:lpstr>属性操作</vt:lpstr>
      <vt:lpstr>属性操作</vt:lpstr>
      <vt:lpstr>对象字面量的问题</vt:lpstr>
      <vt:lpstr>工厂模式</vt:lpstr>
      <vt:lpstr>工厂模式的问题</vt:lpstr>
      <vt:lpstr>构造函数</vt:lpstr>
      <vt:lpstr>构造函数</vt:lpstr>
      <vt:lpstr>构造函数的问题</vt:lpstr>
      <vt:lpstr>构造函数的问题</vt:lpstr>
      <vt:lpstr>构造函数的问题</vt:lpstr>
      <vt:lpstr>原型</vt:lpstr>
      <vt:lpstr>原型</vt:lpstr>
      <vt:lpstr>原型</vt:lpstr>
      <vt:lpstr>原型的问题</vt:lpstr>
      <vt:lpstr>原型的问题</vt:lpstr>
      <vt:lpstr>理想的对象构建方式</vt:lpstr>
      <vt:lpstr>组合使用构造函数和原型</vt:lpstr>
      <vt:lpstr>动态原型模式</vt:lpstr>
      <vt:lpstr>寄生构造函数模式</vt:lpstr>
      <vt:lpstr>深入对象创建</vt:lpstr>
      <vt:lpstr>深入对象创建</vt:lpstr>
      <vt:lpstr>深入对象创建</vt:lpstr>
      <vt:lpstr>深入对象创建</vt:lpstr>
      <vt:lpstr>深入对象创建</vt:lpstr>
      <vt:lpstr>深入对象创建</vt:lpstr>
      <vt:lpstr>class模式</vt:lpstr>
      <vt:lpstr>class模式</vt:lpstr>
      <vt:lpstr>class模式</vt:lpstr>
      <vt:lpstr>class模式</vt:lpstr>
      <vt:lpstr>class模式</vt:lpstr>
      <vt:lpstr>class模式</vt:lpstr>
      <vt:lpstr>class模式</vt:lpstr>
      <vt:lpstr>class模式</vt:lpstr>
      <vt:lpstr>再论原型</vt:lpstr>
      <vt:lpstr>再论原型</vt:lpstr>
      <vt:lpstr>再论原型</vt:lpstr>
      <vt:lpstr>再论原型</vt:lpstr>
      <vt:lpstr>再论原型</vt:lpstr>
      <vt:lpstr>再论原型</vt:lpstr>
      <vt:lpstr>再论原型</vt:lpstr>
      <vt:lpstr>再论原型</vt:lpstr>
      <vt:lpstr>再论原型</vt:lpstr>
      <vt:lpstr>再论原型</vt:lpstr>
      <vt:lpstr>类方法和类属性</vt:lpstr>
      <vt:lpstr>类方法和类属性</vt:lpstr>
      <vt:lpstr>Part VII</vt:lpstr>
      <vt:lpstr>继承</vt:lpstr>
      <vt:lpstr>原型链继承</vt:lpstr>
      <vt:lpstr>原型链继承</vt:lpstr>
      <vt:lpstr>原型链继承</vt:lpstr>
      <vt:lpstr>原型链继承</vt:lpstr>
      <vt:lpstr>原型链继承的问题</vt:lpstr>
      <vt:lpstr>借用构造函数</vt:lpstr>
      <vt:lpstr>借用构造函数的问题</vt:lpstr>
      <vt:lpstr>组合继承</vt:lpstr>
      <vt:lpstr>组合继承</vt:lpstr>
      <vt:lpstr>组合继承</vt:lpstr>
      <vt:lpstr>原型式继承</vt:lpstr>
      <vt:lpstr>原型式继承</vt:lpstr>
      <vt:lpstr>原型式继承</vt:lpstr>
      <vt:lpstr>寄生式继承</vt:lpstr>
      <vt:lpstr>寄生组合式继承</vt:lpstr>
      <vt:lpstr>寄生组合式继承</vt:lpstr>
      <vt:lpstr>基于class的继承</vt:lpstr>
      <vt:lpstr>基于class的继承</vt:lpstr>
      <vt:lpstr>基于class的继承</vt:lpstr>
      <vt:lpstr>基于class的继承</vt:lpstr>
      <vt:lpstr>基于class的继承</vt:lpstr>
      <vt:lpstr>基于class的继承</vt:lpstr>
      <vt:lpstr>基于class的继承</vt:lpstr>
      <vt:lpstr>再论对象类型和原型</vt:lpstr>
      <vt:lpstr>再论对象类型和原型</vt:lpstr>
      <vt:lpstr>再论对象类型和原型</vt:lpstr>
      <vt:lpstr>再论对象类型和原型</vt:lpstr>
      <vt:lpstr>再论对象类型和原型</vt:lpstr>
      <vt:lpstr>再论对象类型和原型</vt:lpstr>
      <vt:lpstr>再论对象类型和原型</vt:lpstr>
      <vt:lpstr>再论对象类型和原型</vt:lpstr>
      <vt:lpstr>对象属性辨析</vt:lpstr>
      <vt:lpstr>对象属性辨析</vt:lpstr>
      <vt:lpstr>对象属性辨析</vt:lpstr>
      <vt:lpstr>几对需注意辨析的概念</vt:lpstr>
      <vt:lpstr>Part VIII</vt:lpstr>
      <vt:lpstr>内建类型和对象</vt:lpstr>
      <vt:lpstr>Object类型</vt:lpstr>
      <vt:lpstr>属性特性</vt:lpstr>
      <vt:lpstr>属性特性</vt:lpstr>
      <vt:lpstr>属性特性</vt:lpstr>
      <vt:lpstr>属性特性</vt:lpstr>
      <vt:lpstr>属性特性</vt:lpstr>
      <vt:lpstr>属性特性</vt:lpstr>
      <vt:lpstr>属性特性</vt:lpstr>
      <vt:lpstr>属性特性</vt:lpstr>
      <vt:lpstr>属性特性</vt:lpstr>
      <vt:lpstr>属性特性</vt:lpstr>
      <vt:lpstr>防篡改对象</vt:lpstr>
      <vt:lpstr>不可扩展对象</vt:lpstr>
      <vt:lpstr>密封对象</vt:lpstr>
      <vt:lpstr>冻结对象</vt:lpstr>
      <vt:lpstr>对象属性的遍历</vt:lpstr>
      <vt:lpstr>对象属性的遍历</vt:lpstr>
      <vt:lpstr>基本包装类型</vt:lpstr>
      <vt:lpstr>Symbol类型</vt:lpstr>
      <vt:lpstr>Symbol类型</vt:lpstr>
      <vt:lpstr>Symbol类型</vt:lpstr>
      <vt:lpstr>Symbol类型</vt:lpstr>
      <vt:lpstr>Symbol类型</vt:lpstr>
      <vt:lpstr>Array类型</vt:lpstr>
      <vt:lpstr>Array类型</vt:lpstr>
      <vt:lpstr>Array类型</vt:lpstr>
      <vt:lpstr>Array类型</vt:lpstr>
      <vt:lpstr>Array类型</vt:lpstr>
      <vt:lpstr>Array类型</vt:lpstr>
      <vt:lpstr>二进制数组</vt:lpstr>
      <vt:lpstr>二进制数组</vt:lpstr>
      <vt:lpstr>Set类型</vt:lpstr>
      <vt:lpstr>Set类型</vt:lpstr>
      <vt:lpstr>Map类型</vt:lpstr>
      <vt:lpstr>Map类型</vt:lpstr>
      <vt:lpstr>WeakSet和WeakMap类型</vt:lpstr>
      <vt:lpstr>Iterator遍历器</vt:lpstr>
      <vt:lpstr>Iterator遍历器</vt:lpstr>
      <vt:lpstr>生成器函数</vt:lpstr>
      <vt:lpstr>可遍历对象</vt:lpstr>
      <vt:lpstr>可遍历对象</vt:lpstr>
      <vt:lpstr>for…of循环</vt:lpstr>
      <vt:lpstr>for…of循环</vt:lpstr>
      <vt:lpstr>几种循环方式的比较</vt:lpstr>
      <vt:lpstr>RegExp类型</vt:lpstr>
      <vt:lpstr>RegExp类型</vt:lpstr>
      <vt:lpstr>RegExp类型</vt:lpstr>
      <vt:lpstr>RegExp类型</vt:lpstr>
      <vt:lpstr>RegExp类型</vt:lpstr>
      <vt:lpstr>RegExp类型</vt:lpstr>
      <vt:lpstr>RegExp类型</vt:lpstr>
      <vt:lpstr>RegExp类型</vt:lpstr>
      <vt:lpstr>RegExp类型</vt:lpstr>
      <vt:lpstr>RegExp类型</vt:lpstr>
      <vt:lpstr>RegExp类型</vt:lpstr>
      <vt:lpstr>RegExp类型</vt:lpstr>
      <vt:lpstr>RegExp类型</vt:lpstr>
      <vt:lpstr>RegExp类型</vt:lpstr>
      <vt:lpstr>RegExp类型</vt:lpstr>
      <vt:lpstr>RegExp类型</vt:lpstr>
      <vt:lpstr>RegExp类型</vt:lpstr>
      <vt:lpstr>内建对象</vt:lpstr>
      <vt:lpstr>Global对象</vt:lpstr>
      <vt:lpstr>Global对象</vt:lpstr>
      <vt:lpstr>Global对象</vt:lpstr>
      <vt:lpstr>JSON对象</vt:lpstr>
      <vt:lpstr>JSON对象</vt:lpstr>
      <vt:lpstr>JSON对象</vt:lpstr>
      <vt:lpstr>JSON对象</vt:lpstr>
      <vt:lpstr>JSON对象</vt:lpstr>
      <vt:lpstr>Reflect对象</vt:lpstr>
      <vt:lpstr>Part IX</vt:lpstr>
      <vt:lpstr>Function类型</vt:lpstr>
      <vt:lpstr>Function类型</vt:lpstr>
      <vt:lpstr>Function类型</vt:lpstr>
      <vt:lpstr>Function类型</vt:lpstr>
      <vt:lpstr>name属性</vt:lpstr>
      <vt:lpstr>call和apply方法</vt:lpstr>
      <vt:lpstr>call和apply方法</vt:lpstr>
      <vt:lpstr>bind方法</vt:lpstr>
      <vt:lpstr>this关键字</vt:lpstr>
      <vt:lpstr>new.target</vt:lpstr>
      <vt:lpstr>new.target</vt:lpstr>
      <vt:lpstr>arguments对象</vt:lpstr>
      <vt:lpstr>arguments对象</vt:lpstr>
      <vt:lpstr>函数参数的默认值</vt:lpstr>
      <vt:lpstr>rest参数</vt:lpstr>
      <vt:lpstr>扩展运算符</vt:lpstr>
      <vt:lpstr>箭头函数</vt:lpstr>
      <vt:lpstr>箭头函数</vt:lpstr>
      <vt:lpstr>深入变量和函数</vt:lpstr>
      <vt:lpstr>深入变量和函数</vt:lpstr>
      <vt:lpstr>深入变量和函数</vt:lpstr>
      <vt:lpstr>深入变量和函数</vt:lpstr>
      <vt:lpstr>深入变量和函数</vt:lpstr>
      <vt:lpstr>深入变量和函数</vt:lpstr>
      <vt:lpstr>深入变量和函数</vt:lpstr>
      <vt:lpstr>深入变量和函数</vt:lpstr>
      <vt:lpstr>深入变量和函数</vt:lpstr>
      <vt:lpstr>闭包</vt:lpstr>
      <vt:lpstr>闭包</vt:lpstr>
      <vt:lpstr>闭包</vt:lpstr>
      <vt:lpstr>闭包</vt:lpstr>
      <vt:lpstr>闭包</vt:lpstr>
      <vt:lpstr>闭包</vt:lpstr>
      <vt:lpstr>作为命名空间的函数</vt:lpstr>
      <vt:lpstr>函数链</vt:lpstr>
      <vt:lpstr>惰性载入函数</vt:lpstr>
      <vt:lpstr>惰性载入函数</vt:lpstr>
      <vt:lpstr>柯里化</vt:lpstr>
      <vt:lpstr>解构赋值</vt:lpstr>
      <vt:lpstr>解构赋值</vt:lpstr>
      <vt:lpstr>Part X</vt:lpstr>
      <vt:lpstr>课后阅读</vt:lpstr>
      <vt:lpstr>课后阅读</vt:lpstr>
      <vt:lpstr>课后阅读</vt:lpstr>
      <vt:lpstr>网上资源</vt:lpstr>
      <vt:lpstr>参考书籍</vt:lpstr>
      <vt:lpstr>参考书籍</vt:lpstr>
      <vt:lpstr>参考书籍</vt:lpstr>
      <vt:lpstr>参考书籍</vt:lpstr>
      <vt:lpstr>参考书籍</vt:lpstr>
      <vt:lpstr>参考书籍</vt:lpstr>
      <vt:lpstr>参考书籍</vt:lpstr>
      <vt:lpstr>Q &amp; A</vt:lpstr>
    </vt:vector>
  </TitlesOfParts>
  <Company>113-501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dc:title>
  <dc:creator>robin</dc:creator>
  <cp:lastModifiedBy>zhudl</cp:lastModifiedBy>
  <cp:revision>1773</cp:revision>
  <dcterms:created xsi:type="dcterms:W3CDTF">2002-06-03T10:03:09Z</dcterms:created>
  <dcterms:modified xsi:type="dcterms:W3CDTF">2022-04-21T02:01:50Z</dcterms:modified>
</cp:coreProperties>
</file>